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diagrams/data1.xml" ContentType="application/vnd.openxmlformats-officedocument.drawingml.diagramData+xml"/>
  <Override PartName="/ppt/slideMasters/slideMaster1.xml" ContentType="application/vnd.openxmlformats-officedocument.presentationml.slideMaster+xml"/>
  <Override PartName="/ppt/notesSlides/notesSlide4.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diagrams/colors1.xml" ContentType="application/vnd.openxmlformats-officedocument.drawingml.diagramColors+xml"/>
  <Override PartName="/ppt/theme/theme2.xml" ContentType="application/vnd.openxmlformats-officedocument.theme+xml"/>
  <Override PartName="/ppt/diagrams/drawing1.xml" ContentType="application/vnd.ms-office.drawingml.diagramDrawing+xml"/>
  <Override PartName="/ppt/diagrams/quickStyle1.xml" ContentType="application/vnd.openxmlformats-officedocument.drawingml.diagramStyle+xml"/>
  <Override PartName="/ppt/diagrams/layout1.xml" ContentType="application/vnd.openxmlformats-officedocument.drawingml.diagramLayout+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tags/tag2.xml" ContentType="application/vnd.openxmlformats-officedocument.presentationml.tags+xml"/>
  <Override PartName="/docProps/core.xml" ContentType="application/vnd.openxmlformats-package.core-properties+xml"/>
  <Override PartName="/ppt/tags/tag3.xml" ContentType="application/vnd.openxmlformats-officedocument.presentationml.tags+xml"/>
  <Override PartName="/docProps/app.xml" ContentType="application/vnd.openxmlformats-officedocument.extended-properties+xml"/>
  <Override PartName="/ppt/tags/tag1.xml" ContentType="application/vnd.openxmlformats-officedocument.presentationml.tag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8" r:id="rId2"/>
    <p:sldId id="256" r:id="rId3"/>
    <p:sldId id="259" r:id="rId4"/>
    <p:sldId id="260" r:id="rId5"/>
    <p:sldId id="261" r:id="rId6"/>
    <p:sldId id="262" r:id="rId7"/>
    <p:sldId id="263" r:id="rId8"/>
    <p:sldId id="264" r:id="rId9"/>
    <p:sldId id="265" r:id="rId10"/>
    <p:sldId id="31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4" autoAdjust="0"/>
    <p:restoredTop sz="94660"/>
  </p:normalViewPr>
  <p:slideViewPr>
    <p:cSldViewPr snapToGrid="0">
      <p:cViewPr varScale="1">
        <p:scale>
          <a:sx n="70" d="100"/>
          <a:sy n="70" d="100"/>
        </p:scale>
        <p:origin x="536"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1.xml.rels><?xml version="1.0" encoding="UTF-8" standalone="yes"?>
<Relationships xmlns="http://schemas.openxmlformats.org/package/2006/relationships"><Relationship Id="rId1" Type="http://schemas.openxmlformats.org/officeDocument/2006/relationships/hyperlink" Target="https://www.investopedia.com/terms/s/syndicate.asp" TargetMode="External"/></Relationships>
</file>

<file path=ppt/diagrams/_rels/drawing1.xml.rels><?xml version="1.0" encoding="UTF-8" standalone="yes"?>
<Relationships xmlns="http://schemas.openxmlformats.org/package/2006/relationships"><Relationship Id="rId1" Type="http://schemas.openxmlformats.org/officeDocument/2006/relationships/hyperlink" Target="https://www.investopedia.com/terms/s/syndicate.asp" TargetMode="Externa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FAC202-95F1-5B43-AC41-40CFAE61B4B5}" type="doc">
      <dgm:prSet loTypeId="urn:microsoft.com/office/officeart/2008/layout/VerticalCurvedList" loCatId="" qsTypeId="urn:microsoft.com/office/officeart/2005/8/quickstyle/simple1" qsCatId="simple" csTypeId="urn:microsoft.com/office/officeart/2005/8/colors/colorful4" csCatId="colorful" phldr="1"/>
      <dgm:spPr/>
      <dgm:t>
        <a:bodyPr/>
        <a:lstStyle/>
        <a:p>
          <a:endParaRPr lang="en-US"/>
        </a:p>
      </dgm:t>
    </dgm:pt>
    <dgm:pt modelId="{60F054BD-215F-4B42-AB57-B322AB53BD94}">
      <dgm:prSet phldrT="[Text]" custT="1"/>
      <dgm:spPr>
        <a:solidFill>
          <a:schemeClr val="accent4">
            <a:lumMod val="60000"/>
            <a:lumOff val="40000"/>
          </a:schemeClr>
        </a:solidFill>
      </dgm:spPr>
      <dgm:t>
        <a:bodyPr/>
        <a:lstStyle/>
        <a:p>
          <a:r>
            <a:rPr lang="en-US" sz="1400" b="1" i="0" dirty="0">
              <a:solidFill>
                <a:schemeClr val="bg1"/>
              </a:solidFill>
              <a:effectLst/>
              <a:latin typeface="Arial" panose="020B0604020202020204" pitchFamily="34" charset="0"/>
              <a:cs typeface="Arial" panose="020B0604020202020204" pitchFamily="34" charset="0"/>
            </a:rPr>
            <a:t>It is generally a secondary market transaction after the initial funding has occurred.</a:t>
          </a:r>
          <a:endParaRPr lang="en-US" sz="1400" b="1" dirty="0">
            <a:solidFill>
              <a:schemeClr val="bg1"/>
            </a:solidFill>
            <a:latin typeface="Arial" panose="020B0604020202020204" pitchFamily="34" charset="0"/>
            <a:cs typeface="Arial" panose="020B0604020202020204" pitchFamily="34" charset="0"/>
          </a:endParaRPr>
        </a:p>
      </dgm:t>
    </dgm:pt>
    <dgm:pt modelId="{152F2A3A-6494-6F41-A5C8-4DC6B1498716}" type="parTrans" cxnId="{D98FFBDB-3FE5-D643-8865-5D0DA5B2F2D1}">
      <dgm:prSet/>
      <dgm:spPr/>
      <dgm:t>
        <a:bodyPr/>
        <a:lstStyle/>
        <a:p>
          <a:endParaRPr lang="en-US" sz="1250">
            <a:solidFill>
              <a:schemeClr val="bg1"/>
            </a:solidFill>
            <a:latin typeface="Arial" panose="020B0604020202020204" pitchFamily="34" charset="0"/>
            <a:cs typeface="Arial" panose="020B0604020202020204" pitchFamily="34" charset="0"/>
          </a:endParaRPr>
        </a:p>
      </dgm:t>
    </dgm:pt>
    <dgm:pt modelId="{196CA0BF-0D68-EA47-BC4B-4E97CB6A9C95}" type="sibTrans" cxnId="{D98FFBDB-3FE5-D643-8865-5D0DA5B2F2D1}">
      <dgm:prSet/>
      <dgm:spPr>
        <a:solidFill>
          <a:schemeClr val="bg1"/>
        </a:solidFill>
        <a:ln>
          <a:noFill/>
        </a:ln>
      </dgm:spPr>
      <dgm:t>
        <a:bodyPr/>
        <a:lstStyle/>
        <a:p>
          <a:endParaRPr lang="en-US" sz="1250">
            <a:solidFill>
              <a:schemeClr val="bg1"/>
            </a:solidFill>
            <a:latin typeface="Arial" panose="020B0604020202020204" pitchFamily="34" charset="0"/>
            <a:cs typeface="Arial" panose="020B0604020202020204" pitchFamily="34" charset="0"/>
          </a:endParaRPr>
        </a:p>
      </dgm:t>
    </dgm:pt>
    <dgm:pt modelId="{3CB15D0B-537C-4F4D-9E1B-6C3354BEA379}">
      <dgm:prSet phldrT="[Text]" custT="1"/>
      <dgm:spPr>
        <a:solidFill>
          <a:schemeClr val="accent4">
            <a:lumMod val="75000"/>
          </a:schemeClr>
        </a:solidFill>
      </dgm:spPr>
      <dgm:t>
        <a:bodyPr/>
        <a:lstStyle/>
        <a:p>
          <a:r>
            <a:rPr lang="en-US" sz="1300" b="1" i="0" dirty="0">
              <a:solidFill>
                <a:schemeClr val="bg1"/>
              </a:solidFill>
              <a:effectLst/>
              <a:latin typeface="Arial" panose="020B0604020202020204" pitchFamily="34" charset="0"/>
              <a:cs typeface="Arial" panose="020B0604020202020204" pitchFamily="34" charset="0"/>
            </a:rPr>
            <a:t>It mostly occurs when the requested loan amount is too large for a single lender, when the loan is outside the scope of a lender's risk exposure levels or when the lender wants to generate fee income by accelerating the profit in the transaction.</a:t>
          </a:r>
          <a:endParaRPr lang="en-US" sz="1300" b="1" dirty="0">
            <a:solidFill>
              <a:schemeClr val="bg1"/>
            </a:solidFill>
            <a:latin typeface="Arial" panose="020B0604020202020204" pitchFamily="34" charset="0"/>
            <a:cs typeface="Arial" panose="020B0604020202020204" pitchFamily="34" charset="0"/>
          </a:endParaRPr>
        </a:p>
      </dgm:t>
    </dgm:pt>
    <dgm:pt modelId="{62AE480F-3E5E-7F41-BCEC-FD8988487276}" type="parTrans" cxnId="{202D385E-E413-284E-A382-A8AFFF06AEFD}">
      <dgm:prSet/>
      <dgm:spPr/>
      <dgm:t>
        <a:bodyPr/>
        <a:lstStyle/>
        <a:p>
          <a:endParaRPr lang="en-US" sz="1250">
            <a:solidFill>
              <a:schemeClr val="bg1"/>
            </a:solidFill>
            <a:latin typeface="Arial" panose="020B0604020202020204" pitchFamily="34" charset="0"/>
            <a:cs typeface="Arial" panose="020B0604020202020204" pitchFamily="34" charset="0"/>
          </a:endParaRPr>
        </a:p>
      </dgm:t>
    </dgm:pt>
    <dgm:pt modelId="{8D7E5D7B-C59E-1147-ABAB-A4D5307C0516}" type="sibTrans" cxnId="{202D385E-E413-284E-A382-A8AFFF06AEFD}">
      <dgm:prSet/>
      <dgm:spPr/>
      <dgm:t>
        <a:bodyPr/>
        <a:lstStyle/>
        <a:p>
          <a:endParaRPr lang="en-US" sz="1250">
            <a:solidFill>
              <a:schemeClr val="bg1"/>
            </a:solidFill>
            <a:latin typeface="Arial" panose="020B0604020202020204" pitchFamily="34" charset="0"/>
            <a:cs typeface="Arial" panose="020B0604020202020204" pitchFamily="34" charset="0"/>
          </a:endParaRPr>
        </a:p>
      </dgm:t>
    </dgm:pt>
    <dgm:pt modelId="{C3997687-101D-4149-81F6-67A8F52028DA}">
      <dgm:prSet phldrT="[Text]" custT="1"/>
      <dgm:spPr>
        <a:solidFill>
          <a:schemeClr val="tx2">
            <a:lumMod val="50000"/>
            <a:lumOff val="50000"/>
          </a:schemeClr>
        </a:solidFill>
      </dgm:spPr>
      <dgm:t>
        <a:bodyPr/>
        <a:lstStyle/>
        <a:p>
          <a:r>
            <a:rPr lang="en-US" sz="1400" b="1" i="0" dirty="0">
              <a:solidFill>
                <a:schemeClr val="bg1"/>
              </a:solidFill>
              <a:effectLst/>
              <a:latin typeface="Arial" panose="020B0604020202020204" pitchFamily="34" charset="0"/>
              <a:cs typeface="Arial" panose="020B0604020202020204" pitchFamily="34" charset="0"/>
            </a:rPr>
            <a:t>Multiple lenders pool together and form a </a:t>
          </a:r>
          <a:r>
            <a:rPr lang="en-US" sz="1400" b="1" i="0" u="sng" dirty="0">
              <a:solidFill>
                <a:schemeClr val="bg1"/>
              </a:solidFill>
              <a:effectLst/>
              <a:latin typeface="Arial" panose="020B0604020202020204" pitchFamily="34" charset="0"/>
              <a:cs typeface="Arial" panose="020B0604020202020204" pitchFamily="34" charset="0"/>
              <a:hlinkClick xmlns:r="http://schemas.openxmlformats.org/officeDocument/2006/relationships" r:id="rId1">
                <a:extLst>
                  <a:ext uri="{A12FA001-AC4F-418D-AE19-62706E023703}">
                    <ahyp:hlinkClr xmlns:ahyp="http://schemas.microsoft.com/office/drawing/2018/hyperlinkcolor" val="tx"/>
                  </a:ext>
                </a:extLst>
              </a:hlinkClick>
            </a:rPr>
            <a:t>syndicate</a:t>
          </a:r>
          <a:r>
            <a:rPr lang="en-US" sz="1400" b="1" i="0" dirty="0">
              <a:solidFill>
                <a:schemeClr val="bg1"/>
              </a:solidFill>
              <a:effectLst/>
              <a:latin typeface="Arial" panose="020B0604020202020204" pitchFamily="34" charset="0"/>
              <a:cs typeface="Arial" panose="020B0604020202020204" pitchFamily="34" charset="0"/>
            </a:rPr>
            <a:t> to provide the borrower with the requested capital.</a:t>
          </a:r>
          <a:endParaRPr lang="en-US" sz="1400" b="1" dirty="0">
            <a:solidFill>
              <a:schemeClr val="bg1"/>
            </a:solidFill>
            <a:latin typeface="Arial" panose="020B0604020202020204" pitchFamily="34" charset="0"/>
            <a:cs typeface="Arial" panose="020B0604020202020204" pitchFamily="34" charset="0"/>
          </a:endParaRPr>
        </a:p>
      </dgm:t>
    </dgm:pt>
    <dgm:pt modelId="{42AA2265-C1D1-724A-A849-937ED8DFEF17}" type="parTrans" cxnId="{3FCB6CF3-7E93-6D4E-A75F-FCA30244A940}">
      <dgm:prSet/>
      <dgm:spPr/>
      <dgm:t>
        <a:bodyPr/>
        <a:lstStyle/>
        <a:p>
          <a:endParaRPr lang="en-US" sz="1250">
            <a:solidFill>
              <a:schemeClr val="bg1"/>
            </a:solidFill>
            <a:latin typeface="Arial" panose="020B0604020202020204" pitchFamily="34" charset="0"/>
            <a:cs typeface="Arial" panose="020B0604020202020204" pitchFamily="34" charset="0"/>
          </a:endParaRPr>
        </a:p>
      </dgm:t>
    </dgm:pt>
    <dgm:pt modelId="{B3BC0662-C664-EB4F-B1E2-2DB43213BC7B}" type="sibTrans" cxnId="{3FCB6CF3-7E93-6D4E-A75F-FCA30244A940}">
      <dgm:prSet/>
      <dgm:spPr/>
      <dgm:t>
        <a:bodyPr/>
        <a:lstStyle/>
        <a:p>
          <a:endParaRPr lang="en-US" sz="1250">
            <a:solidFill>
              <a:schemeClr val="bg1"/>
            </a:solidFill>
            <a:latin typeface="Arial" panose="020B0604020202020204" pitchFamily="34" charset="0"/>
            <a:cs typeface="Arial" panose="020B0604020202020204" pitchFamily="34" charset="0"/>
          </a:endParaRPr>
        </a:p>
      </dgm:t>
    </dgm:pt>
    <dgm:pt modelId="{F2C1AC83-9A05-421F-8DB7-E6B6339F94E3}">
      <dgm:prSet phldrT="[Text]" custT="1"/>
      <dgm:spPr>
        <a:solidFill>
          <a:schemeClr val="tx2">
            <a:lumMod val="75000"/>
            <a:lumOff val="25000"/>
          </a:schemeClr>
        </a:solidFill>
      </dgm:spPr>
      <dgm:t>
        <a:bodyPr/>
        <a:lstStyle/>
        <a:p>
          <a:r>
            <a:rPr lang="en-US" sz="1600" b="1" dirty="0">
              <a:solidFill>
                <a:schemeClr val="bg1"/>
              </a:solidFill>
              <a:latin typeface="Arial" panose="020B0604020202020204" pitchFamily="34" charset="0"/>
              <a:cs typeface="Arial" panose="020B0604020202020204" pitchFamily="34" charset="0"/>
            </a:rPr>
            <a:t>Syndication is used by most equipment finance companies to broaden the window of eligible transactions that it can fund on behalf of its customers. </a:t>
          </a:r>
        </a:p>
      </dgm:t>
    </dgm:pt>
    <dgm:pt modelId="{C6771C65-33E6-4963-B9A8-5B380B113B9D}" type="parTrans" cxnId="{04C562B7-8D5A-4448-9661-7AF2EB93ADE1}">
      <dgm:prSet/>
      <dgm:spPr/>
      <dgm:t>
        <a:bodyPr/>
        <a:lstStyle/>
        <a:p>
          <a:endParaRPr lang="en-US" sz="1250">
            <a:solidFill>
              <a:schemeClr val="bg1"/>
            </a:solidFill>
            <a:latin typeface="Arial" panose="020B0604020202020204" pitchFamily="34" charset="0"/>
            <a:cs typeface="Arial" panose="020B0604020202020204" pitchFamily="34" charset="0"/>
          </a:endParaRPr>
        </a:p>
      </dgm:t>
    </dgm:pt>
    <dgm:pt modelId="{7DE0C251-210D-4C6F-AE3A-A67F1C2CC8AE}" type="sibTrans" cxnId="{04C562B7-8D5A-4448-9661-7AF2EB93ADE1}">
      <dgm:prSet/>
      <dgm:spPr/>
      <dgm:t>
        <a:bodyPr/>
        <a:lstStyle/>
        <a:p>
          <a:endParaRPr lang="en-US" sz="1250">
            <a:solidFill>
              <a:schemeClr val="bg1"/>
            </a:solidFill>
            <a:latin typeface="Arial" panose="020B0604020202020204" pitchFamily="34" charset="0"/>
            <a:cs typeface="Arial" panose="020B0604020202020204" pitchFamily="34" charset="0"/>
          </a:endParaRPr>
        </a:p>
      </dgm:t>
    </dgm:pt>
    <dgm:pt modelId="{C330E44D-8DD7-4FD1-87A5-E580D44FA2CF}">
      <dgm:prSet phldrT="[Text]" custT="1"/>
      <dgm:spPr>
        <a:solidFill>
          <a:schemeClr val="tx2">
            <a:lumMod val="90000"/>
            <a:lumOff val="10000"/>
          </a:schemeClr>
        </a:solidFill>
      </dgm:spPr>
      <dgm:t>
        <a:bodyPr/>
        <a:lstStyle/>
        <a:p>
          <a:r>
            <a:rPr lang="en-US" sz="1400" b="1" dirty="0">
              <a:solidFill>
                <a:schemeClr val="bg1"/>
              </a:solidFill>
              <a:latin typeface="Arial" panose="020B0604020202020204" pitchFamily="34" charset="0"/>
              <a:cs typeface="Arial" panose="020B0604020202020204" pitchFamily="34" charset="0"/>
            </a:rPr>
            <a:t>Larger equipment finance companies have a buy and sell desk. Large equipment leases or loans may require a syndication strategy to meet the customer’s needs and bank’s credit requirements. </a:t>
          </a:r>
        </a:p>
      </dgm:t>
    </dgm:pt>
    <dgm:pt modelId="{9F389028-0D6A-4434-BA2A-8432A2F09E65}" type="parTrans" cxnId="{37F304EF-6AB1-4343-A4B6-D351CC21CFD7}">
      <dgm:prSet/>
      <dgm:spPr/>
      <dgm:t>
        <a:bodyPr/>
        <a:lstStyle/>
        <a:p>
          <a:endParaRPr lang="en-US" sz="1250">
            <a:solidFill>
              <a:schemeClr val="bg1"/>
            </a:solidFill>
            <a:latin typeface="Arial" panose="020B0604020202020204" pitchFamily="34" charset="0"/>
            <a:cs typeface="Arial" panose="020B0604020202020204" pitchFamily="34" charset="0"/>
          </a:endParaRPr>
        </a:p>
      </dgm:t>
    </dgm:pt>
    <dgm:pt modelId="{BBBE1B59-E97E-41B7-87C8-54179AAD86EA}" type="sibTrans" cxnId="{37F304EF-6AB1-4343-A4B6-D351CC21CFD7}">
      <dgm:prSet/>
      <dgm:spPr/>
      <dgm:t>
        <a:bodyPr/>
        <a:lstStyle/>
        <a:p>
          <a:endParaRPr lang="en-US" sz="1250">
            <a:solidFill>
              <a:schemeClr val="bg1"/>
            </a:solidFill>
            <a:latin typeface="Arial" panose="020B0604020202020204" pitchFamily="34" charset="0"/>
            <a:cs typeface="Arial" panose="020B0604020202020204" pitchFamily="34" charset="0"/>
          </a:endParaRPr>
        </a:p>
      </dgm:t>
    </dgm:pt>
    <dgm:pt modelId="{75E7DFCB-BC9A-B54A-B5F9-0053D90A4B9A}" type="pres">
      <dgm:prSet presAssocID="{42FAC202-95F1-5B43-AC41-40CFAE61B4B5}" presName="Name0" presStyleCnt="0">
        <dgm:presLayoutVars>
          <dgm:chMax val="7"/>
          <dgm:chPref val="7"/>
          <dgm:dir/>
        </dgm:presLayoutVars>
      </dgm:prSet>
      <dgm:spPr/>
    </dgm:pt>
    <dgm:pt modelId="{F1BAE90D-B5CB-C14E-B9BD-F1595C997352}" type="pres">
      <dgm:prSet presAssocID="{42FAC202-95F1-5B43-AC41-40CFAE61B4B5}" presName="Name1" presStyleCnt="0"/>
      <dgm:spPr/>
    </dgm:pt>
    <dgm:pt modelId="{9A3FF2C5-AB7E-BA44-8275-936169762F5E}" type="pres">
      <dgm:prSet presAssocID="{42FAC202-95F1-5B43-AC41-40CFAE61B4B5}" presName="cycle" presStyleCnt="0"/>
      <dgm:spPr/>
    </dgm:pt>
    <dgm:pt modelId="{6980615B-766A-2549-BBE5-017130AA60B7}" type="pres">
      <dgm:prSet presAssocID="{42FAC202-95F1-5B43-AC41-40CFAE61B4B5}" presName="srcNode" presStyleLbl="node1" presStyleIdx="0" presStyleCnt="5"/>
      <dgm:spPr/>
    </dgm:pt>
    <dgm:pt modelId="{6E3E7DA2-9C48-4F45-9933-AFA4DCD82093}" type="pres">
      <dgm:prSet presAssocID="{42FAC202-95F1-5B43-AC41-40CFAE61B4B5}" presName="conn" presStyleLbl="parChTrans1D2" presStyleIdx="0" presStyleCnt="1"/>
      <dgm:spPr/>
    </dgm:pt>
    <dgm:pt modelId="{9DEF931A-7317-5341-9703-E90007A1B5EF}" type="pres">
      <dgm:prSet presAssocID="{42FAC202-95F1-5B43-AC41-40CFAE61B4B5}" presName="extraNode" presStyleLbl="node1" presStyleIdx="0" presStyleCnt="5"/>
      <dgm:spPr/>
    </dgm:pt>
    <dgm:pt modelId="{6CD52A4B-29E3-1C4E-B32A-C2E26B09D6BE}" type="pres">
      <dgm:prSet presAssocID="{42FAC202-95F1-5B43-AC41-40CFAE61B4B5}" presName="dstNode" presStyleLbl="node1" presStyleIdx="0" presStyleCnt="5"/>
      <dgm:spPr/>
    </dgm:pt>
    <dgm:pt modelId="{052A7941-92BC-C34F-A431-877918797A91}" type="pres">
      <dgm:prSet presAssocID="{60F054BD-215F-4B42-AB57-B322AB53BD94}" presName="text_1" presStyleLbl="node1" presStyleIdx="0" presStyleCnt="5" custLinFactNeighborX="-207" custLinFactNeighborY="2299">
        <dgm:presLayoutVars>
          <dgm:bulletEnabled val="1"/>
        </dgm:presLayoutVars>
      </dgm:prSet>
      <dgm:spPr/>
    </dgm:pt>
    <dgm:pt modelId="{53E6EEA9-93B3-114C-8FA8-CDC8072150CD}" type="pres">
      <dgm:prSet presAssocID="{60F054BD-215F-4B42-AB57-B322AB53BD94}" presName="accent_1" presStyleCnt="0"/>
      <dgm:spPr/>
    </dgm:pt>
    <dgm:pt modelId="{08417D64-41D2-E64C-B727-F8D37564BD72}" type="pres">
      <dgm:prSet presAssocID="{60F054BD-215F-4B42-AB57-B322AB53BD94}" presName="accentRepeatNode" presStyleLbl="solidFgAcc1" presStyleIdx="0" presStyleCnt="5"/>
      <dgm:spPr>
        <a:solidFill>
          <a:schemeClr val="accent4">
            <a:lumMod val="60000"/>
            <a:lumOff val="40000"/>
          </a:schemeClr>
        </a:solidFill>
        <a:ln>
          <a:solidFill>
            <a:schemeClr val="bg2"/>
          </a:solidFill>
        </a:ln>
      </dgm:spPr>
    </dgm:pt>
    <dgm:pt modelId="{278DB213-ACB5-6C46-B05E-44835327188F}" type="pres">
      <dgm:prSet presAssocID="{3CB15D0B-537C-4F4D-9E1B-6C3354BEA379}" presName="text_2" presStyleLbl="node1" presStyleIdx="1" presStyleCnt="5">
        <dgm:presLayoutVars>
          <dgm:bulletEnabled val="1"/>
        </dgm:presLayoutVars>
      </dgm:prSet>
      <dgm:spPr/>
    </dgm:pt>
    <dgm:pt modelId="{F7A69982-ED1C-284F-B4F4-826A6476CF48}" type="pres">
      <dgm:prSet presAssocID="{3CB15D0B-537C-4F4D-9E1B-6C3354BEA379}" presName="accent_2" presStyleCnt="0"/>
      <dgm:spPr/>
    </dgm:pt>
    <dgm:pt modelId="{A6BCADC9-A226-8445-9A9C-4005D2CB2540}" type="pres">
      <dgm:prSet presAssocID="{3CB15D0B-537C-4F4D-9E1B-6C3354BEA379}" presName="accentRepeatNode" presStyleLbl="solidFgAcc1" presStyleIdx="1" presStyleCnt="5"/>
      <dgm:spPr>
        <a:solidFill>
          <a:schemeClr val="accent4">
            <a:lumMod val="75000"/>
          </a:schemeClr>
        </a:solidFill>
        <a:ln>
          <a:solidFill>
            <a:schemeClr val="bg2"/>
          </a:solidFill>
        </a:ln>
      </dgm:spPr>
    </dgm:pt>
    <dgm:pt modelId="{CF01F227-B107-014A-A5C8-8D72842AC84B}" type="pres">
      <dgm:prSet presAssocID="{C3997687-101D-4149-81F6-67A8F52028DA}" presName="text_3" presStyleLbl="node1" presStyleIdx="2" presStyleCnt="5">
        <dgm:presLayoutVars>
          <dgm:bulletEnabled val="1"/>
        </dgm:presLayoutVars>
      </dgm:prSet>
      <dgm:spPr/>
    </dgm:pt>
    <dgm:pt modelId="{55370E32-499C-8245-9F69-1C84E5ECD105}" type="pres">
      <dgm:prSet presAssocID="{C3997687-101D-4149-81F6-67A8F52028DA}" presName="accent_3" presStyleCnt="0"/>
      <dgm:spPr/>
    </dgm:pt>
    <dgm:pt modelId="{1E9C4561-B57B-EF4F-92EA-B9500496D134}" type="pres">
      <dgm:prSet presAssocID="{C3997687-101D-4149-81F6-67A8F52028DA}" presName="accentRepeatNode" presStyleLbl="solidFgAcc1" presStyleIdx="2" presStyleCnt="5"/>
      <dgm:spPr>
        <a:solidFill>
          <a:schemeClr val="tx2">
            <a:lumMod val="50000"/>
            <a:lumOff val="50000"/>
          </a:schemeClr>
        </a:solidFill>
        <a:ln>
          <a:solidFill>
            <a:schemeClr val="bg2"/>
          </a:solidFill>
        </a:ln>
      </dgm:spPr>
    </dgm:pt>
    <dgm:pt modelId="{DB35DA54-BECA-4CAE-B6CD-5E3823CF8831}" type="pres">
      <dgm:prSet presAssocID="{F2C1AC83-9A05-421F-8DB7-E6B6339F94E3}" presName="text_4" presStyleLbl="node1" presStyleIdx="3" presStyleCnt="5">
        <dgm:presLayoutVars>
          <dgm:bulletEnabled val="1"/>
        </dgm:presLayoutVars>
      </dgm:prSet>
      <dgm:spPr/>
    </dgm:pt>
    <dgm:pt modelId="{7F04FCF1-FE6B-4179-B848-DC54A9253FEA}" type="pres">
      <dgm:prSet presAssocID="{F2C1AC83-9A05-421F-8DB7-E6B6339F94E3}" presName="accent_4" presStyleCnt="0"/>
      <dgm:spPr/>
    </dgm:pt>
    <dgm:pt modelId="{FC43B97F-810B-4D60-A2B5-8A3B6E347F83}" type="pres">
      <dgm:prSet presAssocID="{F2C1AC83-9A05-421F-8DB7-E6B6339F94E3}" presName="accentRepeatNode" presStyleLbl="solidFgAcc1" presStyleIdx="3" presStyleCnt="5"/>
      <dgm:spPr>
        <a:solidFill>
          <a:schemeClr val="tx2">
            <a:lumMod val="75000"/>
            <a:lumOff val="25000"/>
          </a:schemeClr>
        </a:solidFill>
        <a:ln>
          <a:solidFill>
            <a:schemeClr val="bg1"/>
          </a:solidFill>
        </a:ln>
      </dgm:spPr>
    </dgm:pt>
    <dgm:pt modelId="{D40402AF-966F-4784-A5CD-4A6CDB0AD88E}" type="pres">
      <dgm:prSet presAssocID="{C330E44D-8DD7-4FD1-87A5-E580D44FA2CF}" presName="text_5" presStyleLbl="node1" presStyleIdx="4" presStyleCnt="5">
        <dgm:presLayoutVars>
          <dgm:bulletEnabled val="1"/>
        </dgm:presLayoutVars>
      </dgm:prSet>
      <dgm:spPr/>
    </dgm:pt>
    <dgm:pt modelId="{6330A4D5-57D9-4CA2-8EC7-FC73F6D19E81}" type="pres">
      <dgm:prSet presAssocID="{C330E44D-8DD7-4FD1-87A5-E580D44FA2CF}" presName="accent_5" presStyleCnt="0"/>
      <dgm:spPr/>
    </dgm:pt>
    <dgm:pt modelId="{AD88557C-8D19-4755-891C-A5D3B3E140CD}" type="pres">
      <dgm:prSet presAssocID="{C330E44D-8DD7-4FD1-87A5-E580D44FA2CF}" presName="accentRepeatNode" presStyleLbl="solidFgAcc1" presStyleIdx="4" presStyleCnt="5"/>
      <dgm:spPr>
        <a:solidFill>
          <a:schemeClr val="tx2">
            <a:lumMod val="90000"/>
            <a:lumOff val="10000"/>
          </a:schemeClr>
        </a:solidFill>
        <a:ln>
          <a:solidFill>
            <a:schemeClr val="bg1"/>
          </a:solidFill>
        </a:ln>
      </dgm:spPr>
    </dgm:pt>
  </dgm:ptLst>
  <dgm:cxnLst>
    <dgm:cxn modelId="{D4F00F03-B241-4799-9845-449BE9F6DDBE}" type="presOf" srcId="{C330E44D-8DD7-4FD1-87A5-E580D44FA2CF}" destId="{D40402AF-966F-4784-A5CD-4A6CDB0AD88E}" srcOrd="0" destOrd="0" presId="urn:microsoft.com/office/officeart/2008/layout/VerticalCurvedList"/>
    <dgm:cxn modelId="{11B97004-6F55-9046-9A78-65A4EDE9BEDF}" type="presOf" srcId="{196CA0BF-0D68-EA47-BC4B-4E97CB6A9C95}" destId="{6E3E7DA2-9C48-4F45-9933-AFA4DCD82093}" srcOrd="0" destOrd="0" presId="urn:microsoft.com/office/officeart/2008/layout/VerticalCurvedList"/>
    <dgm:cxn modelId="{075AE33F-8834-DE46-A885-26D2796B96CC}" type="presOf" srcId="{60F054BD-215F-4B42-AB57-B322AB53BD94}" destId="{052A7941-92BC-C34F-A431-877918797A91}" srcOrd="0" destOrd="0" presId="urn:microsoft.com/office/officeart/2008/layout/VerticalCurvedList"/>
    <dgm:cxn modelId="{202D385E-E413-284E-A382-A8AFFF06AEFD}" srcId="{42FAC202-95F1-5B43-AC41-40CFAE61B4B5}" destId="{3CB15D0B-537C-4F4D-9E1B-6C3354BEA379}" srcOrd="1" destOrd="0" parTransId="{62AE480F-3E5E-7F41-BCEC-FD8988487276}" sibTransId="{8D7E5D7B-C59E-1147-ABAB-A4D5307C0516}"/>
    <dgm:cxn modelId="{6F83EB6C-366F-464F-801C-7BD1B3FA16B4}" type="presOf" srcId="{3CB15D0B-537C-4F4D-9E1B-6C3354BEA379}" destId="{278DB213-ACB5-6C46-B05E-44835327188F}" srcOrd="0" destOrd="0" presId="urn:microsoft.com/office/officeart/2008/layout/VerticalCurvedList"/>
    <dgm:cxn modelId="{8C926374-70C8-2848-A244-96D2023F6E7C}" type="presOf" srcId="{C3997687-101D-4149-81F6-67A8F52028DA}" destId="{CF01F227-B107-014A-A5C8-8D72842AC84B}" srcOrd="0" destOrd="0" presId="urn:microsoft.com/office/officeart/2008/layout/VerticalCurvedList"/>
    <dgm:cxn modelId="{20FC42A5-A4D3-4D4F-98FC-2C6427A7C2CD}" type="presOf" srcId="{F2C1AC83-9A05-421F-8DB7-E6B6339F94E3}" destId="{DB35DA54-BECA-4CAE-B6CD-5E3823CF8831}" srcOrd="0" destOrd="0" presId="urn:microsoft.com/office/officeart/2008/layout/VerticalCurvedList"/>
    <dgm:cxn modelId="{04C562B7-8D5A-4448-9661-7AF2EB93ADE1}" srcId="{42FAC202-95F1-5B43-AC41-40CFAE61B4B5}" destId="{F2C1AC83-9A05-421F-8DB7-E6B6339F94E3}" srcOrd="3" destOrd="0" parTransId="{C6771C65-33E6-4963-B9A8-5B380B113B9D}" sibTransId="{7DE0C251-210D-4C6F-AE3A-A67F1C2CC8AE}"/>
    <dgm:cxn modelId="{D98FFBDB-3FE5-D643-8865-5D0DA5B2F2D1}" srcId="{42FAC202-95F1-5B43-AC41-40CFAE61B4B5}" destId="{60F054BD-215F-4B42-AB57-B322AB53BD94}" srcOrd="0" destOrd="0" parTransId="{152F2A3A-6494-6F41-A5C8-4DC6B1498716}" sibTransId="{196CA0BF-0D68-EA47-BC4B-4E97CB6A9C95}"/>
    <dgm:cxn modelId="{37F304EF-6AB1-4343-A4B6-D351CC21CFD7}" srcId="{42FAC202-95F1-5B43-AC41-40CFAE61B4B5}" destId="{C330E44D-8DD7-4FD1-87A5-E580D44FA2CF}" srcOrd="4" destOrd="0" parTransId="{9F389028-0D6A-4434-BA2A-8432A2F09E65}" sibTransId="{BBBE1B59-E97E-41B7-87C8-54179AAD86EA}"/>
    <dgm:cxn modelId="{3FCB6CF3-7E93-6D4E-A75F-FCA30244A940}" srcId="{42FAC202-95F1-5B43-AC41-40CFAE61B4B5}" destId="{C3997687-101D-4149-81F6-67A8F52028DA}" srcOrd="2" destOrd="0" parTransId="{42AA2265-C1D1-724A-A849-937ED8DFEF17}" sibTransId="{B3BC0662-C664-EB4F-B1E2-2DB43213BC7B}"/>
    <dgm:cxn modelId="{661904FA-6380-6744-A9C5-DB0B7C2DB633}" type="presOf" srcId="{42FAC202-95F1-5B43-AC41-40CFAE61B4B5}" destId="{75E7DFCB-BC9A-B54A-B5F9-0053D90A4B9A}" srcOrd="0" destOrd="0" presId="urn:microsoft.com/office/officeart/2008/layout/VerticalCurvedList"/>
    <dgm:cxn modelId="{98AA058D-4FEA-DC48-90A3-E08D1BC3BD7D}" type="presParOf" srcId="{75E7DFCB-BC9A-B54A-B5F9-0053D90A4B9A}" destId="{F1BAE90D-B5CB-C14E-B9BD-F1595C997352}" srcOrd="0" destOrd="0" presId="urn:microsoft.com/office/officeart/2008/layout/VerticalCurvedList"/>
    <dgm:cxn modelId="{79C31E63-33CA-7046-AE3F-83BF243F7C77}" type="presParOf" srcId="{F1BAE90D-B5CB-C14E-B9BD-F1595C997352}" destId="{9A3FF2C5-AB7E-BA44-8275-936169762F5E}" srcOrd="0" destOrd="0" presId="urn:microsoft.com/office/officeart/2008/layout/VerticalCurvedList"/>
    <dgm:cxn modelId="{631E3800-9FA0-4949-8EEE-8CBB42AEDFA6}" type="presParOf" srcId="{9A3FF2C5-AB7E-BA44-8275-936169762F5E}" destId="{6980615B-766A-2549-BBE5-017130AA60B7}" srcOrd="0" destOrd="0" presId="urn:microsoft.com/office/officeart/2008/layout/VerticalCurvedList"/>
    <dgm:cxn modelId="{5DBAC3FA-8384-E64F-82E8-A6D4BFA98697}" type="presParOf" srcId="{9A3FF2C5-AB7E-BA44-8275-936169762F5E}" destId="{6E3E7DA2-9C48-4F45-9933-AFA4DCD82093}" srcOrd="1" destOrd="0" presId="urn:microsoft.com/office/officeart/2008/layout/VerticalCurvedList"/>
    <dgm:cxn modelId="{A6F6DBC0-CAF6-9742-B080-0EFE7F98F085}" type="presParOf" srcId="{9A3FF2C5-AB7E-BA44-8275-936169762F5E}" destId="{9DEF931A-7317-5341-9703-E90007A1B5EF}" srcOrd="2" destOrd="0" presId="urn:microsoft.com/office/officeart/2008/layout/VerticalCurvedList"/>
    <dgm:cxn modelId="{77D69AB7-06B1-3D4D-8203-94AE1F084919}" type="presParOf" srcId="{9A3FF2C5-AB7E-BA44-8275-936169762F5E}" destId="{6CD52A4B-29E3-1C4E-B32A-C2E26B09D6BE}" srcOrd="3" destOrd="0" presId="urn:microsoft.com/office/officeart/2008/layout/VerticalCurvedList"/>
    <dgm:cxn modelId="{C4F1C7B5-7EEA-3648-AD1F-4B6CEC16CFB7}" type="presParOf" srcId="{F1BAE90D-B5CB-C14E-B9BD-F1595C997352}" destId="{052A7941-92BC-C34F-A431-877918797A91}" srcOrd="1" destOrd="0" presId="urn:microsoft.com/office/officeart/2008/layout/VerticalCurvedList"/>
    <dgm:cxn modelId="{EA29F660-09C2-BE46-A4BA-7C0753E1A6C1}" type="presParOf" srcId="{F1BAE90D-B5CB-C14E-B9BD-F1595C997352}" destId="{53E6EEA9-93B3-114C-8FA8-CDC8072150CD}" srcOrd="2" destOrd="0" presId="urn:microsoft.com/office/officeart/2008/layout/VerticalCurvedList"/>
    <dgm:cxn modelId="{7216ABA2-00D3-0D45-B8D9-380BD98C54DE}" type="presParOf" srcId="{53E6EEA9-93B3-114C-8FA8-CDC8072150CD}" destId="{08417D64-41D2-E64C-B727-F8D37564BD72}" srcOrd="0" destOrd="0" presId="urn:microsoft.com/office/officeart/2008/layout/VerticalCurvedList"/>
    <dgm:cxn modelId="{EE384E7C-871C-5B4F-90AD-E7C54FBBBCE1}" type="presParOf" srcId="{F1BAE90D-B5CB-C14E-B9BD-F1595C997352}" destId="{278DB213-ACB5-6C46-B05E-44835327188F}" srcOrd="3" destOrd="0" presId="urn:microsoft.com/office/officeart/2008/layout/VerticalCurvedList"/>
    <dgm:cxn modelId="{1474302B-6A62-F54B-BEBD-8CA75D7CB9DF}" type="presParOf" srcId="{F1BAE90D-B5CB-C14E-B9BD-F1595C997352}" destId="{F7A69982-ED1C-284F-B4F4-826A6476CF48}" srcOrd="4" destOrd="0" presId="urn:microsoft.com/office/officeart/2008/layout/VerticalCurvedList"/>
    <dgm:cxn modelId="{196F6E7B-E57B-4A47-BC81-FF176037AA75}" type="presParOf" srcId="{F7A69982-ED1C-284F-B4F4-826A6476CF48}" destId="{A6BCADC9-A226-8445-9A9C-4005D2CB2540}" srcOrd="0" destOrd="0" presId="urn:microsoft.com/office/officeart/2008/layout/VerticalCurvedList"/>
    <dgm:cxn modelId="{61BAD1BE-6D16-CF44-9D87-C269C681C30C}" type="presParOf" srcId="{F1BAE90D-B5CB-C14E-B9BD-F1595C997352}" destId="{CF01F227-B107-014A-A5C8-8D72842AC84B}" srcOrd="5" destOrd="0" presId="urn:microsoft.com/office/officeart/2008/layout/VerticalCurvedList"/>
    <dgm:cxn modelId="{3603A199-C827-A249-91E0-60973555F3AE}" type="presParOf" srcId="{F1BAE90D-B5CB-C14E-B9BD-F1595C997352}" destId="{55370E32-499C-8245-9F69-1C84E5ECD105}" srcOrd="6" destOrd="0" presId="urn:microsoft.com/office/officeart/2008/layout/VerticalCurvedList"/>
    <dgm:cxn modelId="{FBE8A246-6890-B14A-9939-18DCFAAE9524}" type="presParOf" srcId="{55370E32-499C-8245-9F69-1C84E5ECD105}" destId="{1E9C4561-B57B-EF4F-92EA-B9500496D134}" srcOrd="0" destOrd="0" presId="urn:microsoft.com/office/officeart/2008/layout/VerticalCurvedList"/>
    <dgm:cxn modelId="{E9FFC17E-1AE2-47F9-95A3-77B04B346653}" type="presParOf" srcId="{F1BAE90D-B5CB-C14E-B9BD-F1595C997352}" destId="{DB35DA54-BECA-4CAE-B6CD-5E3823CF8831}" srcOrd="7" destOrd="0" presId="urn:microsoft.com/office/officeart/2008/layout/VerticalCurvedList"/>
    <dgm:cxn modelId="{62470F7C-2214-4686-90CB-F63CBF6B99F1}" type="presParOf" srcId="{F1BAE90D-B5CB-C14E-B9BD-F1595C997352}" destId="{7F04FCF1-FE6B-4179-B848-DC54A9253FEA}" srcOrd="8" destOrd="0" presId="urn:microsoft.com/office/officeart/2008/layout/VerticalCurvedList"/>
    <dgm:cxn modelId="{732D9836-1A73-4764-A1F9-CE75B693BB40}" type="presParOf" srcId="{7F04FCF1-FE6B-4179-B848-DC54A9253FEA}" destId="{FC43B97F-810B-4D60-A2B5-8A3B6E347F83}" srcOrd="0" destOrd="0" presId="urn:microsoft.com/office/officeart/2008/layout/VerticalCurvedList"/>
    <dgm:cxn modelId="{18EED591-981C-4D2A-904C-8C560BD81206}" type="presParOf" srcId="{F1BAE90D-B5CB-C14E-B9BD-F1595C997352}" destId="{D40402AF-966F-4784-A5CD-4A6CDB0AD88E}" srcOrd="9" destOrd="0" presId="urn:microsoft.com/office/officeart/2008/layout/VerticalCurvedList"/>
    <dgm:cxn modelId="{4FD02931-693E-4881-A295-4C89D5EC94DB}" type="presParOf" srcId="{F1BAE90D-B5CB-C14E-B9BD-F1595C997352}" destId="{6330A4D5-57D9-4CA2-8EC7-FC73F6D19E81}" srcOrd="10" destOrd="0" presId="urn:microsoft.com/office/officeart/2008/layout/VerticalCurvedList"/>
    <dgm:cxn modelId="{0881FAD6-4839-4524-BAB2-2A555030D5CD}" type="presParOf" srcId="{6330A4D5-57D9-4CA2-8EC7-FC73F6D19E81}" destId="{AD88557C-8D19-4755-891C-A5D3B3E140CD}"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3E7DA2-9C48-4F45-9933-AFA4DCD82093}">
      <dsp:nvSpPr>
        <dsp:cNvPr id="0" name=""/>
        <dsp:cNvSpPr/>
      </dsp:nvSpPr>
      <dsp:spPr>
        <a:xfrm>
          <a:off x="-6414396" y="-981105"/>
          <a:ext cx="7634916" cy="7634916"/>
        </a:xfrm>
        <a:prstGeom prst="blockArc">
          <a:avLst>
            <a:gd name="adj1" fmla="val 18900000"/>
            <a:gd name="adj2" fmla="val 2700000"/>
            <a:gd name="adj3" fmla="val 283"/>
          </a:avLst>
        </a:prstGeom>
        <a:solidFill>
          <a:schemeClr val="bg1"/>
        </a:solidFill>
        <a:ln w="19050" cap="flat" cmpd="sng" algn="ctr">
          <a:noFill/>
          <a:prstDash val="solid"/>
          <a:miter lim="800000"/>
        </a:ln>
        <a:effectLst/>
      </dsp:spPr>
      <dsp:style>
        <a:lnRef idx="2">
          <a:scrgbClr r="0" g="0" b="0"/>
        </a:lnRef>
        <a:fillRef idx="0">
          <a:scrgbClr r="0" g="0" b="0"/>
        </a:fillRef>
        <a:effectRef idx="0">
          <a:scrgbClr r="0" g="0" b="0"/>
        </a:effectRef>
        <a:fontRef idx="minor"/>
      </dsp:style>
    </dsp:sp>
    <dsp:sp modelId="{052A7941-92BC-C34F-A431-877918797A91}">
      <dsp:nvSpPr>
        <dsp:cNvPr id="0" name=""/>
        <dsp:cNvSpPr/>
      </dsp:nvSpPr>
      <dsp:spPr>
        <a:xfrm>
          <a:off x="511295" y="370737"/>
          <a:ext cx="10578005" cy="709315"/>
        </a:xfrm>
        <a:prstGeom prst="rect">
          <a:avLst/>
        </a:prstGeom>
        <a:solidFill>
          <a:schemeClr val="accent4">
            <a:lumMod val="60000"/>
            <a:lumOff val="4000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3019" tIns="35560" rIns="35560" bIns="35560" numCol="1" spcCol="1270" anchor="ctr" anchorCtr="0">
          <a:noAutofit/>
        </a:bodyPr>
        <a:lstStyle/>
        <a:p>
          <a:pPr marL="0" lvl="0" indent="0" algn="l" defTabSz="622300">
            <a:lnSpc>
              <a:spcPct val="90000"/>
            </a:lnSpc>
            <a:spcBef>
              <a:spcPct val="0"/>
            </a:spcBef>
            <a:spcAft>
              <a:spcPct val="35000"/>
            </a:spcAft>
            <a:buNone/>
          </a:pPr>
          <a:r>
            <a:rPr lang="en-US" sz="1400" b="1" i="0" kern="1200" dirty="0">
              <a:solidFill>
                <a:schemeClr val="bg1"/>
              </a:solidFill>
              <a:effectLst/>
              <a:latin typeface="Arial" panose="020B0604020202020204" pitchFamily="34" charset="0"/>
              <a:cs typeface="Arial" panose="020B0604020202020204" pitchFamily="34" charset="0"/>
            </a:rPr>
            <a:t>It is generally a secondary market transaction after the initial funding has occurred.</a:t>
          </a:r>
          <a:endParaRPr lang="en-US" sz="1400" b="1" kern="1200" dirty="0">
            <a:solidFill>
              <a:schemeClr val="bg1"/>
            </a:solidFill>
            <a:latin typeface="Arial" panose="020B0604020202020204" pitchFamily="34" charset="0"/>
            <a:cs typeface="Arial" panose="020B0604020202020204" pitchFamily="34" charset="0"/>
          </a:endParaRPr>
        </a:p>
      </dsp:txBody>
      <dsp:txXfrm>
        <a:off x="511295" y="370737"/>
        <a:ext cx="10578005" cy="709315"/>
      </dsp:txXfrm>
    </dsp:sp>
    <dsp:sp modelId="{08417D64-41D2-E64C-B727-F8D37564BD72}">
      <dsp:nvSpPr>
        <dsp:cNvPr id="0" name=""/>
        <dsp:cNvSpPr/>
      </dsp:nvSpPr>
      <dsp:spPr>
        <a:xfrm>
          <a:off x="89870" y="265766"/>
          <a:ext cx="886643" cy="886643"/>
        </a:xfrm>
        <a:prstGeom prst="ellipse">
          <a:avLst/>
        </a:prstGeom>
        <a:solidFill>
          <a:schemeClr val="accent4">
            <a:lumMod val="60000"/>
            <a:lumOff val="40000"/>
          </a:schemeClr>
        </a:solidFill>
        <a:ln w="19050" cap="flat" cmpd="sng" algn="ctr">
          <a:solidFill>
            <a:schemeClr val="bg2"/>
          </a:solidFill>
          <a:prstDash val="solid"/>
          <a:miter lim="800000"/>
        </a:ln>
        <a:effectLst/>
      </dsp:spPr>
      <dsp:style>
        <a:lnRef idx="2">
          <a:scrgbClr r="0" g="0" b="0"/>
        </a:lnRef>
        <a:fillRef idx="1">
          <a:scrgbClr r="0" g="0" b="0"/>
        </a:fillRef>
        <a:effectRef idx="0">
          <a:scrgbClr r="0" g="0" b="0"/>
        </a:effectRef>
        <a:fontRef idx="minor"/>
      </dsp:style>
    </dsp:sp>
    <dsp:sp modelId="{278DB213-ACB5-6C46-B05E-44835327188F}">
      <dsp:nvSpPr>
        <dsp:cNvPr id="0" name=""/>
        <dsp:cNvSpPr/>
      </dsp:nvSpPr>
      <dsp:spPr>
        <a:xfrm>
          <a:off x="1041466" y="1418063"/>
          <a:ext cx="10069730" cy="709315"/>
        </a:xfrm>
        <a:prstGeom prst="rect">
          <a:avLst/>
        </a:prstGeom>
        <a:solidFill>
          <a:schemeClr val="accent4">
            <a:lumMod val="7500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3019" tIns="33020" rIns="33020" bIns="33020" numCol="1" spcCol="1270" anchor="ctr" anchorCtr="0">
          <a:noAutofit/>
        </a:bodyPr>
        <a:lstStyle/>
        <a:p>
          <a:pPr marL="0" lvl="0" indent="0" algn="l" defTabSz="577850">
            <a:lnSpc>
              <a:spcPct val="90000"/>
            </a:lnSpc>
            <a:spcBef>
              <a:spcPct val="0"/>
            </a:spcBef>
            <a:spcAft>
              <a:spcPct val="35000"/>
            </a:spcAft>
            <a:buNone/>
          </a:pPr>
          <a:r>
            <a:rPr lang="en-US" sz="1300" b="1" i="0" kern="1200" dirty="0">
              <a:solidFill>
                <a:schemeClr val="bg1"/>
              </a:solidFill>
              <a:effectLst/>
              <a:latin typeface="Arial" panose="020B0604020202020204" pitchFamily="34" charset="0"/>
              <a:cs typeface="Arial" panose="020B0604020202020204" pitchFamily="34" charset="0"/>
            </a:rPr>
            <a:t>It mostly occurs when the requested loan amount is too large for a single lender, when the loan is outside the scope of a lender's risk exposure levels or when the lender wants to generate fee income by accelerating the profit in the transaction.</a:t>
          </a:r>
          <a:endParaRPr lang="en-US" sz="1300" b="1" kern="1200" dirty="0">
            <a:solidFill>
              <a:schemeClr val="bg1"/>
            </a:solidFill>
            <a:latin typeface="Arial" panose="020B0604020202020204" pitchFamily="34" charset="0"/>
            <a:cs typeface="Arial" panose="020B0604020202020204" pitchFamily="34" charset="0"/>
          </a:endParaRPr>
        </a:p>
      </dsp:txBody>
      <dsp:txXfrm>
        <a:off x="1041466" y="1418063"/>
        <a:ext cx="10069730" cy="709315"/>
      </dsp:txXfrm>
    </dsp:sp>
    <dsp:sp modelId="{A6BCADC9-A226-8445-9A9C-4005D2CB2540}">
      <dsp:nvSpPr>
        <dsp:cNvPr id="0" name=""/>
        <dsp:cNvSpPr/>
      </dsp:nvSpPr>
      <dsp:spPr>
        <a:xfrm>
          <a:off x="598144" y="1329398"/>
          <a:ext cx="886643" cy="886643"/>
        </a:xfrm>
        <a:prstGeom prst="ellipse">
          <a:avLst/>
        </a:prstGeom>
        <a:solidFill>
          <a:schemeClr val="accent4">
            <a:lumMod val="75000"/>
          </a:schemeClr>
        </a:solidFill>
        <a:ln w="19050" cap="flat" cmpd="sng" algn="ctr">
          <a:solidFill>
            <a:schemeClr val="bg2"/>
          </a:solidFill>
          <a:prstDash val="solid"/>
          <a:miter lim="800000"/>
        </a:ln>
        <a:effectLst/>
      </dsp:spPr>
      <dsp:style>
        <a:lnRef idx="2">
          <a:scrgbClr r="0" g="0" b="0"/>
        </a:lnRef>
        <a:fillRef idx="1">
          <a:scrgbClr r="0" g="0" b="0"/>
        </a:fillRef>
        <a:effectRef idx="0">
          <a:scrgbClr r="0" g="0" b="0"/>
        </a:effectRef>
        <a:fontRef idx="minor"/>
      </dsp:style>
    </dsp:sp>
    <dsp:sp modelId="{CF01F227-B107-014A-A5C8-8D72842AC84B}">
      <dsp:nvSpPr>
        <dsp:cNvPr id="0" name=""/>
        <dsp:cNvSpPr/>
      </dsp:nvSpPr>
      <dsp:spPr>
        <a:xfrm>
          <a:off x="1197466" y="2481695"/>
          <a:ext cx="9913731" cy="709315"/>
        </a:xfrm>
        <a:prstGeom prst="rect">
          <a:avLst/>
        </a:prstGeom>
        <a:solidFill>
          <a:schemeClr val="tx2">
            <a:lumMod val="50000"/>
            <a:lumOff val="5000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3019" tIns="35560" rIns="35560" bIns="35560" numCol="1" spcCol="1270" anchor="ctr" anchorCtr="0">
          <a:noAutofit/>
        </a:bodyPr>
        <a:lstStyle/>
        <a:p>
          <a:pPr marL="0" lvl="0" indent="0" algn="l" defTabSz="622300">
            <a:lnSpc>
              <a:spcPct val="90000"/>
            </a:lnSpc>
            <a:spcBef>
              <a:spcPct val="0"/>
            </a:spcBef>
            <a:spcAft>
              <a:spcPct val="35000"/>
            </a:spcAft>
            <a:buNone/>
          </a:pPr>
          <a:r>
            <a:rPr lang="en-US" sz="1400" b="1" i="0" kern="1200" dirty="0">
              <a:solidFill>
                <a:schemeClr val="bg1"/>
              </a:solidFill>
              <a:effectLst/>
              <a:latin typeface="Arial" panose="020B0604020202020204" pitchFamily="34" charset="0"/>
              <a:cs typeface="Arial" panose="020B0604020202020204" pitchFamily="34" charset="0"/>
            </a:rPr>
            <a:t>Multiple lenders pool together and form a </a:t>
          </a:r>
          <a:r>
            <a:rPr lang="en-US" sz="1400" b="1" i="0" u="sng" kern="1200" dirty="0">
              <a:solidFill>
                <a:schemeClr val="bg1"/>
              </a:solidFill>
              <a:effectLst/>
              <a:latin typeface="Arial" panose="020B0604020202020204" pitchFamily="34" charset="0"/>
              <a:cs typeface="Arial" panose="020B0604020202020204" pitchFamily="34" charset="0"/>
              <a:hlinkClick xmlns:r="http://schemas.openxmlformats.org/officeDocument/2006/relationships" r:id="rId1">
                <a:extLst>
                  <a:ext uri="{A12FA001-AC4F-418D-AE19-62706E023703}">
                    <ahyp:hlinkClr xmlns:ahyp="http://schemas.microsoft.com/office/drawing/2018/hyperlinkcolor" val="tx"/>
                  </a:ext>
                </a:extLst>
              </a:hlinkClick>
            </a:rPr>
            <a:t>syndicate</a:t>
          </a:r>
          <a:r>
            <a:rPr lang="en-US" sz="1400" b="1" i="0" kern="1200" dirty="0">
              <a:solidFill>
                <a:schemeClr val="bg1"/>
              </a:solidFill>
              <a:effectLst/>
              <a:latin typeface="Arial" panose="020B0604020202020204" pitchFamily="34" charset="0"/>
              <a:cs typeface="Arial" panose="020B0604020202020204" pitchFamily="34" charset="0"/>
            </a:rPr>
            <a:t> to provide the borrower with the requested capital.</a:t>
          </a:r>
          <a:endParaRPr lang="en-US" sz="1400" b="1" kern="1200" dirty="0">
            <a:solidFill>
              <a:schemeClr val="bg1"/>
            </a:solidFill>
            <a:latin typeface="Arial" panose="020B0604020202020204" pitchFamily="34" charset="0"/>
            <a:cs typeface="Arial" panose="020B0604020202020204" pitchFamily="34" charset="0"/>
          </a:endParaRPr>
        </a:p>
      </dsp:txBody>
      <dsp:txXfrm>
        <a:off x="1197466" y="2481695"/>
        <a:ext cx="9913731" cy="709315"/>
      </dsp:txXfrm>
    </dsp:sp>
    <dsp:sp modelId="{1E9C4561-B57B-EF4F-92EA-B9500496D134}">
      <dsp:nvSpPr>
        <dsp:cNvPr id="0" name=""/>
        <dsp:cNvSpPr/>
      </dsp:nvSpPr>
      <dsp:spPr>
        <a:xfrm>
          <a:off x="754144" y="2393031"/>
          <a:ext cx="886643" cy="886643"/>
        </a:xfrm>
        <a:prstGeom prst="ellipse">
          <a:avLst/>
        </a:prstGeom>
        <a:solidFill>
          <a:schemeClr val="tx2">
            <a:lumMod val="50000"/>
            <a:lumOff val="50000"/>
          </a:schemeClr>
        </a:solidFill>
        <a:ln w="19050" cap="flat" cmpd="sng" algn="ctr">
          <a:solidFill>
            <a:schemeClr val="bg2"/>
          </a:solidFill>
          <a:prstDash val="solid"/>
          <a:miter lim="800000"/>
        </a:ln>
        <a:effectLst/>
      </dsp:spPr>
      <dsp:style>
        <a:lnRef idx="2">
          <a:scrgbClr r="0" g="0" b="0"/>
        </a:lnRef>
        <a:fillRef idx="1">
          <a:scrgbClr r="0" g="0" b="0"/>
        </a:fillRef>
        <a:effectRef idx="0">
          <a:scrgbClr r="0" g="0" b="0"/>
        </a:effectRef>
        <a:fontRef idx="minor"/>
      </dsp:style>
    </dsp:sp>
    <dsp:sp modelId="{DB35DA54-BECA-4CAE-B6CD-5E3823CF8831}">
      <dsp:nvSpPr>
        <dsp:cNvPr id="0" name=""/>
        <dsp:cNvSpPr/>
      </dsp:nvSpPr>
      <dsp:spPr>
        <a:xfrm>
          <a:off x="1041466" y="3545327"/>
          <a:ext cx="10069730" cy="709315"/>
        </a:xfrm>
        <a:prstGeom prst="rect">
          <a:avLst/>
        </a:prstGeom>
        <a:solidFill>
          <a:schemeClr val="tx2">
            <a:lumMod val="75000"/>
            <a:lumOff val="2500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3019" tIns="40640" rIns="40640" bIns="40640" numCol="1" spcCol="1270" anchor="ctr" anchorCtr="0">
          <a:noAutofit/>
        </a:bodyPr>
        <a:lstStyle/>
        <a:p>
          <a:pPr marL="0" lvl="0" indent="0" algn="l" defTabSz="711200">
            <a:lnSpc>
              <a:spcPct val="90000"/>
            </a:lnSpc>
            <a:spcBef>
              <a:spcPct val="0"/>
            </a:spcBef>
            <a:spcAft>
              <a:spcPct val="35000"/>
            </a:spcAft>
            <a:buNone/>
          </a:pPr>
          <a:r>
            <a:rPr lang="en-US" sz="1600" b="1" kern="1200" dirty="0">
              <a:solidFill>
                <a:schemeClr val="bg1"/>
              </a:solidFill>
              <a:latin typeface="Arial" panose="020B0604020202020204" pitchFamily="34" charset="0"/>
              <a:cs typeface="Arial" panose="020B0604020202020204" pitchFamily="34" charset="0"/>
            </a:rPr>
            <a:t>Syndication is used by most equipment finance companies to broaden the window of eligible transactions that it can fund on behalf of its customers. </a:t>
          </a:r>
        </a:p>
      </dsp:txBody>
      <dsp:txXfrm>
        <a:off x="1041466" y="3545327"/>
        <a:ext cx="10069730" cy="709315"/>
      </dsp:txXfrm>
    </dsp:sp>
    <dsp:sp modelId="{FC43B97F-810B-4D60-A2B5-8A3B6E347F83}">
      <dsp:nvSpPr>
        <dsp:cNvPr id="0" name=""/>
        <dsp:cNvSpPr/>
      </dsp:nvSpPr>
      <dsp:spPr>
        <a:xfrm>
          <a:off x="598144" y="3456663"/>
          <a:ext cx="886643" cy="886643"/>
        </a:xfrm>
        <a:prstGeom prst="ellipse">
          <a:avLst/>
        </a:prstGeom>
        <a:solidFill>
          <a:schemeClr val="tx2">
            <a:lumMod val="75000"/>
            <a:lumOff val="25000"/>
          </a:schemeClr>
        </a:solidFill>
        <a:ln w="1905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sp>
    <dsp:sp modelId="{D40402AF-966F-4784-A5CD-4A6CDB0AD88E}">
      <dsp:nvSpPr>
        <dsp:cNvPr id="0" name=""/>
        <dsp:cNvSpPr/>
      </dsp:nvSpPr>
      <dsp:spPr>
        <a:xfrm>
          <a:off x="533192" y="4608960"/>
          <a:ext cx="10578005" cy="709315"/>
        </a:xfrm>
        <a:prstGeom prst="rect">
          <a:avLst/>
        </a:prstGeom>
        <a:solidFill>
          <a:schemeClr val="tx2">
            <a:lumMod val="90000"/>
            <a:lumOff val="1000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3019" tIns="35560" rIns="35560" bIns="35560" numCol="1" spcCol="1270" anchor="ctr" anchorCtr="0">
          <a:noAutofit/>
        </a:bodyPr>
        <a:lstStyle/>
        <a:p>
          <a:pPr marL="0" lvl="0" indent="0" algn="l" defTabSz="622300">
            <a:lnSpc>
              <a:spcPct val="90000"/>
            </a:lnSpc>
            <a:spcBef>
              <a:spcPct val="0"/>
            </a:spcBef>
            <a:spcAft>
              <a:spcPct val="35000"/>
            </a:spcAft>
            <a:buNone/>
          </a:pPr>
          <a:r>
            <a:rPr lang="en-US" sz="1400" b="1" kern="1200" dirty="0">
              <a:solidFill>
                <a:schemeClr val="bg1"/>
              </a:solidFill>
              <a:latin typeface="Arial" panose="020B0604020202020204" pitchFamily="34" charset="0"/>
              <a:cs typeface="Arial" panose="020B0604020202020204" pitchFamily="34" charset="0"/>
            </a:rPr>
            <a:t>Larger equipment finance companies have a buy and sell desk. Large equipment leases or loans may require a syndication strategy to meet the customer’s needs and bank’s credit requirements. </a:t>
          </a:r>
        </a:p>
      </dsp:txBody>
      <dsp:txXfrm>
        <a:off x="533192" y="4608960"/>
        <a:ext cx="10578005" cy="709315"/>
      </dsp:txXfrm>
    </dsp:sp>
    <dsp:sp modelId="{AD88557C-8D19-4755-891C-A5D3B3E140CD}">
      <dsp:nvSpPr>
        <dsp:cNvPr id="0" name=""/>
        <dsp:cNvSpPr/>
      </dsp:nvSpPr>
      <dsp:spPr>
        <a:xfrm>
          <a:off x="89870" y="4520295"/>
          <a:ext cx="886643" cy="886643"/>
        </a:xfrm>
        <a:prstGeom prst="ellipse">
          <a:avLst/>
        </a:prstGeom>
        <a:solidFill>
          <a:schemeClr val="tx2">
            <a:lumMod val="90000"/>
            <a:lumOff val="10000"/>
          </a:schemeClr>
        </a:solidFill>
        <a:ln w="1905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F5B7EA-8BAA-46EE-8BA7-B3BA098FE10C}" type="datetimeFigureOut">
              <a:rPr lang="en-US" smtClean="0"/>
              <a:t>1/27/2025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36D151-49FB-4C0E-9534-61B1EE9454F1}" type="slidenum">
              <a:rPr lang="en-US" smtClean="0"/>
              <a:t>‹#›</a:t>
            </a:fld>
            <a:endParaRPr lang="en-US"/>
          </a:p>
        </p:txBody>
      </p:sp>
    </p:spTree>
    <p:extLst>
      <p:ext uri="{BB962C8B-B14F-4D97-AF65-F5344CB8AC3E}">
        <p14:creationId xmlns:p14="http://schemas.microsoft.com/office/powerpoint/2010/main" val="104650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EDITOR NOTE: </a:t>
            </a:r>
            <a:r>
              <a:rPr lang="en-US" sz="1800" dirty="0">
                <a:solidFill>
                  <a:srgbClr val="000000"/>
                </a:solidFill>
                <a:effectLst/>
                <a:latin typeface="Aptos" panose="020B0004020202020204" pitchFamily="34" charset="0"/>
              </a:rPr>
              <a:t>This deck is intended to be customizable and changeable based on the individual presenters and their career particulars.  </a:t>
            </a:r>
            <a:endParaRPr lang="en-US" dirty="0"/>
          </a:p>
        </p:txBody>
      </p:sp>
      <p:sp>
        <p:nvSpPr>
          <p:cNvPr id="4" name="Slide Number Placeholder 3"/>
          <p:cNvSpPr>
            <a:spLocks noGrp="1"/>
          </p:cNvSpPr>
          <p:nvPr>
            <p:ph type="sldNum" sz="quarter" idx="5"/>
          </p:nvPr>
        </p:nvSpPr>
        <p:spPr/>
        <p:txBody>
          <a:bodyPr/>
          <a:lstStyle/>
          <a:p>
            <a:fld id="{C762F9C8-B9FE-44FF-BC26-30229B12C3C6}" type="slidenum">
              <a:rPr lang="en-US" smtClean="0"/>
              <a:t>1</a:t>
            </a:fld>
            <a:endParaRPr lang="en-US"/>
          </a:p>
        </p:txBody>
      </p:sp>
    </p:spTree>
    <p:extLst>
      <p:ext uri="{BB962C8B-B14F-4D97-AF65-F5344CB8AC3E}">
        <p14:creationId xmlns:p14="http://schemas.microsoft.com/office/powerpoint/2010/main" val="35419263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dirty="0">
                <a:solidFill>
                  <a:schemeClr val="accent1">
                    <a:lumMod val="50000"/>
                  </a:schemeClr>
                </a:solidFill>
              </a:rPr>
              <a:t>Equipment Finance companies have several funding options in their toolbox with the most popular being discounting, syndication and bank lines.</a:t>
            </a:r>
          </a:p>
          <a:p>
            <a:pPr marL="171450" indent="-171450">
              <a:buFont typeface="Arial" panose="020B0604020202020204" pitchFamily="34" charset="0"/>
              <a:buChar char="•"/>
            </a:pPr>
            <a:r>
              <a:rPr lang="en-US" sz="1200" dirty="0">
                <a:solidFill>
                  <a:schemeClr val="accent1">
                    <a:lumMod val="50000"/>
                  </a:schemeClr>
                </a:solidFill>
                <a:ea typeface="Calibri" panose="020F0502020204030204" pitchFamily="34" charset="0"/>
                <a:cs typeface="Arial" panose="020B0604020202020204" pitchFamily="34" charset="0"/>
              </a:rPr>
              <a:t>B</a:t>
            </a:r>
            <a:r>
              <a:rPr lang="en-US" sz="1200" dirty="0">
                <a:solidFill>
                  <a:schemeClr val="accent1">
                    <a:lumMod val="50000"/>
                  </a:schemeClr>
                </a:solidFill>
                <a:effectLst/>
                <a:ea typeface="Calibri" panose="020F0502020204030204" pitchFamily="34" charset="0"/>
                <a:cs typeface="Arial" panose="020B0604020202020204" pitchFamily="34" charset="0"/>
              </a:rPr>
              <a:t>ank lines, private and public equipment ABS are </a:t>
            </a:r>
            <a:r>
              <a:rPr lang="en-US" sz="1200" i="1" dirty="0">
                <a:solidFill>
                  <a:schemeClr val="accent1">
                    <a:lumMod val="50000"/>
                  </a:schemeClr>
                </a:solidFill>
                <a:effectLst/>
                <a:ea typeface="Calibri" panose="020F0502020204030204" pitchFamily="34" charset="0"/>
                <a:cs typeface="Arial" panose="020B0604020202020204" pitchFamily="34" charset="0"/>
              </a:rPr>
              <a:t>more available </a:t>
            </a:r>
            <a:r>
              <a:rPr lang="en-US" sz="1200" dirty="0">
                <a:solidFill>
                  <a:schemeClr val="accent1">
                    <a:lumMod val="50000"/>
                  </a:schemeClr>
                </a:solidFill>
                <a:effectLst/>
                <a:ea typeface="Calibri" panose="020F0502020204030204" pitchFamily="34" charset="0"/>
                <a:cs typeface="Arial" panose="020B0604020202020204" pitchFamily="34" charset="0"/>
              </a:rPr>
              <a:t>to equipment finance firms earlier in their lifecycles as the Capital Markets like the secured nature of equipment finance assets and the resultant performance</a:t>
            </a:r>
            <a:r>
              <a:rPr lang="en-US" sz="1100" dirty="0">
                <a:solidFill>
                  <a:schemeClr val="accent1">
                    <a:lumMod val="50000"/>
                  </a:schemeClr>
                </a:solidFill>
                <a:effectLst/>
                <a:ea typeface="Calibri" panose="020F0502020204030204" pitchFamily="34" charset="0"/>
                <a:cs typeface="Arial" panose="020B0604020202020204" pitchFamily="34" charset="0"/>
              </a:rPr>
              <a:t>. </a:t>
            </a:r>
            <a:endParaRPr lang="en-US" sz="1100" dirty="0">
              <a:solidFill>
                <a:schemeClr val="accent1">
                  <a:lumMod val="50000"/>
                </a:schemeClr>
              </a:solidFill>
            </a:endParaRPr>
          </a:p>
          <a:p>
            <a:endParaRPr lang="en-US" dirty="0"/>
          </a:p>
        </p:txBody>
      </p:sp>
      <p:sp>
        <p:nvSpPr>
          <p:cNvPr id="4" name="Slide Number Placeholder 3"/>
          <p:cNvSpPr>
            <a:spLocks noGrp="1"/>
          </p:cNvSpPr>
          <p:nvPr>
            <p:ph type="sldNum" sz="quarter" idx="5"/>
          </p:nvPr>
        </p:nvSpPr>
        <p:spPr/>
        <p:txBody>
          <a:bodyPr/>
          <a:lstStyle/>
          <a:p>
            <a:fld id="{8C36D151-49FB-4C0E-9534-61B1EE9454F1}" type="slidenum">
              <a:rPr lang="en-US" smtClean="0"/>
              <a:t>3</a:t>
            </a:fld>
            <a:endParaRPr lang="en-US"/>
          </a:p>
        </p:txBody>
      </p:sp>
    </p:spTree>
    <p:extLst>
      <p:ext uri="{BB962C8B-B14F-4D97-AF65-F5344CB8AC3E}">
        <p14:creationId xmlns:p14="http://schemas.microsoft.com/office/powerpoint/2010/main" val="20344571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dirty="0">
                <a:solidFill>
                  <a:srgbClr val="002060"/>
                </a:solidFill>
                <a:ea typeface="Calibri" panose="020F0502020204030204" pitchFamily="34" charset="0"/>
              </a:rPr>
              <a:t>The equipment ABS market is a large, active funding source for equipment finance companies.</a:t>
            </a:r>
          </a:p>
          <a:p>
            <a:pPr marL="171450" indent="-171450">
              <a:buFont typeface="Arial" panose="020B0604020202020204" pitchFamily="34" charset="0"/>
              <a:buChar char="•"/>
            </a:pPr>
            <a:r>
              <a:rPr lang="en-US" sz="1200" dirty="0">
                <a:solidFill>
                  <a:srgbClr val="002060"/>
                </a:solidFill>
              </a:rPr>
              <a:t>Some of the most active issuers are large captive finance companies whose parent companies are recognizable names.</a:t>
            </a:r>
          </a:p>
          <a:p>
            <a:pPr marL="171450" indent="-171450">
              <a:buFont typeface="Arial" panose="020B0604020202020204" pitchFamily="34" charset="0"/>
              <a:buChar char="•"/>
            </a:pPr>
            <a:r>
              <a:rPr lang="en-US" sz="1200" dirty="0">
                <a:solidFill>
                  <a:srgbClr val="002060"/>
                </a:solidFill>
              </a:rPr>
              <a:t>Equipment types commonly securitized include computers and peripherals, tractors, trucks, construction equipment. </a:t>
            </a:r>
          </a:p>
        </p:txBody>
      </p:sp>
      <p:sp>
        <p:nvSpPr>
          <p:cNvPr id="4" name="Slide Number Placeholder 3"/>
          <p:cNvSpPr>
            <a:spLocks noGrp="1"/>
          </p:cNvSpPr>
          <p:nvPr>
            <p:ph type="sldNum" sz="quarter" idx="5"/>
          </p:nvPr>
        </p:nvSpPr>
        <p:spPr/>
        <p:txBody>
          <a:bodyPr/>
          <a:lstStyle/>
          <a:p>
            <a:fld id="{8C36D151-49FB-4C0E-9534-61B1EE9454F1}" type="slidenum">
              <a:rPr lang="en-US" smtClean="0"/>
              <a:t>5</a:t>
            </a:fld>
            <a:endParaRPr lang="en-US"/>
          </a:p>
        </p:txBody>
      </p:sp>
    </p:spTree>
    <p:extLst>
      <p:ext uri="{BB962C8B-B14F-4D97-AF65-F5344CB8AC3E}">
        <p14:creationId xmlns:p14="http://schemas.microsoft.com/office/powerpoint/2010/main" val="27189777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b="1" dirty="0">
                <a:solidFill>
                  <a:schemeClr val="accent5">
                    <a:lumMod val="50000"/>
                  </a:schemeClr>
                </a:solidFill>
                <a:latin typeface="Arial" panose="020B0604020202020204" pitchFamily="34" charset="0"/>
                <a:cs typeface="Arial" panose="020B0604020202020204" pitchFamily="34" charset="0"/>
              </a:rPr>
              <a:t>Equipment ABS is a proven, resilient performer through economic cycles including the pandemic.</a:t>
            </a:r>
          </a:p>
          <a:p>
            <a:pPr marL="171450" indent="-171450">
              <a:lnSpc>
                <a:spcPct val="100000"/>
              </a:lnSpc>
              <a:spcBef>
                <a:spcPts val="600"/>
              </a:spcBef>
              <a:buFont typeface="Arial" panose="020B0604020202020204" pitchFamily="34" charset="0"/>
              <a:buChar char="•"/>
            </a:pPr>
            <a:r>
              <a:rPr lang="en-US" sz="1200" dirty="0">
                <a:solidFill>
                  <a:schemeClr val="accent5">
                    <a:lumMod val="50000"/>
                  </a:schemeClr>
                </a:solidFill>
                <a:latin typeface="Arial" panose="020B0604020202020204" pitchFamily="34" charset="0"/>
                <a:cs typeface="Arial" panose="020B0604020202020204" pitchFamily="34" charset="0"/>
              </a:rPr>
              <a:t>Historically, equipment ABS deals have performed consistently over cycle due to strong underlying fundamentals as supported by strong credit quality metrics which investors view as a </a:t>
            </a:r>
            <a:r>
              <a:rPr lang="en-US" sz="1200" dirty="0">
                <a:solidFill>
                  <a:schemeClr val="accent5">
                    <a:lumMod val="50000"/>
                  </a:schemeClr>
                </a:solidFill>
                <a:effectLst/>
                <a:latin typeface="Arial" panose="020B0604020202020204" pitchFamily="34" charset="0"/>
                <a:ea typeface="Calibri" panose="020F0502020204030204" pitchFamily="34" charset="0"/>
                <a:cs typeface="Arial" panose="020B0604020202020204" pitchFamily="34" charset="0"/>
              </a:rPr>
              <a:t>strong risk-reward play.</a:t>
            </a:r>
            <a:endParaRPr lang="en-US" sz="1200" dirty="0">
              <a:solidFill>
                <a:schemeClr val="accent5">
                  <a:lumMod val="50000"/>
                </a:schemeClr>
              </a:solidFill>
              <a:latin typeface="Arial" panose="020B0604020202020204" pitchFamily="34" charset="0"/>
              <a:cs typeface="Arial" panose="020B0604020202020204" pitchFamily="34" charset="0"/>
            </a:endParaRPr>
          </a:p>
          <a:p>
            <a:pPr marL="171450" indent="-171450">
              <a:lnSpc>
                <a:spcPct val="100000"/>
              </a:lnSpc>
              <a:spcBef>
                <a:spcPts val="600"/>
              </a:spcBef>
              <a:buFont typeface="Arial" panose="020B0604020202020204" pitchFamily="34" charset="0"/>
              <a:buChar char="•"/>
            </a:pPr>
            <a:r>
              <a:rPr lang="en-US" sz="1200" dirty="0">
                <a:solidFill>
                  <a:schemeClr val="accent5">
                    <a:lumMod val="50000"/>
                  </a:schemeClr>
                </a:solidFill>
                <a:latin typeface="Arial" panose="020B0604020202020204" pitchFamily="34" charset="0"/>
                <a:cs typeface="Arial" panose="020B0604020202020204" pitchFamily="34" charset="0"/>
              </a:rPr>
              <a:t>Investors are attracted to equipment ABS because they have relatively short durations, low delinquency rates, low charge-offs and lack of prepayment risk as compared to other assets. </a:t>
            </a:r>
          </a:p>
          <a:p>
            <a:pPr marL="171450" indent="-171450">
              <a:lnSpc>
                <a:spcPct val="100000"/>
              </a:lnSpc>
              <a:spcBef>
                <a:spcPts val="600"/>
              </a:spcBef>
              <a:buFont typeface="Arial" panose="020B0604020202020204" pitchFamily="34" charset="0"/>
              <a:buChar char="•"/>
            </a:pPr>
            <a:r>
              <a:rPr lang="en-US" sz="1200" dirty="0">
                <a:solidFill>
                  <a:schemeClr val="accent5">
                    <a:lumMod val="50000"/>
                  </a:schemeClr>
                </a:solidFill>
                <a:effectLst/>
                <a:latin typeface="Arial" panose="020B0604020202020204" pitchFamily="34" charset="0"/>
                <a:ea typeface="Calibri" panose="020F0502020204030204" pitchFamily="34" charset="0"/>
                <a:cs typeface="Arial" panose="020B0604020202020204" pitchFamily="34" charset="0"/>
              </a:rPr>
              <a:t>Despite the economic challenges created by the pandemic, equipment ABS demonstrated a resiliency that ensured a reliable source of funding for equipment finance firms while attracting new investors to the asset class seeking a safe means to generate favorable returns.</a:t>
            </a:r>
          </a:p>
          <a:p>
            <a:endParaRPr lang="en-US" dirty="0"/>
          </a:p>
        </p:txBody>
      </p:sp>
      <p:sp>
        <p:nvSpPr>
          <p:cNvPr id="4" name="Slide Number Placeholder 3"/>
          <p:cNvSpPr>
            <a:spLocks noGrp="1"/>
          </p:cNvSpPr>
          <p:nvPr>
            <p:ph type="sldNum" sz="quarter" idx="5"/>
          </p:nvPr>
        </p:nvSpPr>
        <p:spPr/>
        <p:txBody>
          <a:bodyPr/>
          <a:lstStyle/>
          <a:p>
            <a:fld id="{8C36D151-49FB-4C0E-9534-61B1EE9454F1}" type="slidenum">
              <a:rPr lang="en-US" smtClean="0"/>
              <a:t>6</a:t>
            </a:fld>
            <a:endParaRPr lang="en-US"/>
          </a:p>
        </p:txBody>
      </p:sp>
    </p:spTree>
    <p:extLst>
      <p:ext uri="{BB962C8B-B14F-4D97-AF65-F5344CB8AC3E}">
        <p14:creationId xmlns:p14="http://schemas.microsoft.com/office/powerpoint/2010/main" val="1939178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B5AA4-325B-7163-BE88-FEF69E8ADA9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226D295-930C-D159-CDB7-24E7E065ED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CF39F74-FB87-391B-030F-C67877C4AFFD}"/>
              </a:ext>
            </a:extLst>
          </p:cNvPr>
          <p:cNvSpPr>
            <a:spLocks noGrp="1"/>
          </p:cNvSpPr>
          <p:nvPr>
            <p:ph type="dt" sz="half" idx="10"/>
          </p:nvPr>
        </p:nvSpPr>
        <p:spPr/>
        <p:txBody>
          <a:bodyPr/>
          <a:lstStyle/>
          <a:p>
            <a:fld id="{0EDC024B-F937-469F-A8B1-144C3DA29D12}" type="datetimeFigureOut">
              <a:rPr lang="en-US" smtClean="0"/>
              <a:t>1/27/2025</a:t>
            </a:fld>
            <a:endParaRPr lang="en-US"/>
          </a:p>
        </p:txBody>
      </p:sp>
      <p:sp>
        <p:nvSpPr>
          <p:cNvPr id="5" name="Footer Placeholder 4">
            <a:extLst>
              <a:ext uri="{FF2B5EF4-FFF2-40B4-BE49-F238E27FC236}">
                <a16:creationId xmlns:a16="http://schemas.microsoft.com/office/drawing/2014/main" id="{CCADC56A-2727-9A0A-8639-BF92B32CA9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37D83B-7611-49FD-2F6B-BFBFA96AA621}"/>
              </a:ext>
            </a:extLst>
          </p:cNvPr>
          <p:cNvSpPr>
            <a:spLocks noGrp="1"/>
          </p:cNvSpPr>
          <p:nvPr>
            <p:ph type="sldNum" sz="quarter" idx="12"/>
          </p:nvPr>
        </p:nvSpPr>
        <p:spPr/>
        <p:txBody>
          <a:bodyPr/>
          <a:lstStyle/>
          <a:p>
            <a:fld id="{417180A4-2F29-40D5-AB63-4497D40AA889}" type="slidenum">
              <a:rPr lang="en-US" smtClean="0"/>
              <a:t>‹#›</a:t>
            </a:fld>
            <a:endParaRPr lang="en-US"/>
          </a:p>
        </p:txBody>
      </p:sp>
    </p:spTree>
    <p:extLst>
      <p:ext uri="{BB962C8B-B14F-4D97-AF65-F5344CB8AC3E}">
        <p14:creationId xmlns:p14="http://schemas.microsoft.com/office/powerpoint/2010/main" val="3516342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AB143-F650-0521-7D0F-EB8451609C4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966D5BF-80AA-A3E0-017F-50FE5C8EEAC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4ACF0C-93BD-B238-F999-3702E98120E9}"/>
              </a:ext>
            </a:extLst>
          </p:cNvPr>
          <p:cNvSpPr>
            <a:spLocks noGrp="1"/>
          </p:cNvSpPr>
          <p:nvPr>
            <p:ph type="dt" sz="half" idx="10"/>
          </p:nvPr>
        </p:nvSpPr>
        <p:spPr/>
        <p:txBody>
          <a:bodyPr/>
          <a:lstStyle/>
          <a:p>
            <a:fld id="{0EDC024B-F937-469F-A8B1-144C3DA29D12}" type="datetimeFigureOut">
              <a:rPr lang="en-US" smtClean="0"/>
              <a:t>1/27/2025</a:t>
            </a:fld>
            <a:endParaRPr lang="en-US"/>
          </a:p>
        </p:txBody>
      </p:sp>
      <p:sp>
        <p:nvSpPr>
          <p:cNvPr id="5" name="Footer Placeholder 4">
            <a:extLst>
              <a:ext uri="{FF2B5EF4-FFF2-40B4-BE49-F238E27FC236}">
                <a16:creationId xmlns:a16="http://schemas.microsoft.com/office/drawing/2014/main" id="{BE8D4574-F94A-C272-D5A5-ACA2731B77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0600E2-0FB0-48CE-2CE8-804C20838297}"/>
              </a:ext>
            </a:extLst>
          </p:cNvPr>
          <p:cNvSpPr>
            <a:spLocks noGrp="1"/>
          </p:cNvSpPr>
          <p:nvPr>
            <p:ph type="sldNum" sz="quarter" idx="12"/>
          </p:nvPr>
        </p:nvSpPr>
        <p:spPr/>
        <p:txBody>
          <a:bodyPr/>
          <a:lstStyle/>
          <a:p>
            <a:fld id="{417180A4-2F29-40D5-AB63-4497D40AA889}" type="slidenum">
              <a:rPr lang="en-US" smtClean="0"/>
              <a:t>‹#›</a:t>
            </a:fld>
            <a:endParaRPr lang="en-US"/>
          </a:p>
        </p:txBody>
      </p:sp>
    </p:spTree>
    <p:extLst>
      <p:ext uri="{BB962C8B-B14F-4D97-AF65-F5344CB8AC3E}">
        <p14:creationId xmlns:p14="http://schemas.microsoft.com/office/powerpoint/2010/main" val="1770694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906CEA3-DDAD-A902-0DAC-5F4180A6C62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A0C2E50-5976-9981-E4D3-94FEF070CAA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0C527E-BDE4-D2D3-2B11-C2B74BF3BC41}"/>
              </a:ext>
            </a:extLst>
          </p:cNvPr>
          <p:cNvSpPr>
            <a:spLocks noGrp="1"/>
          </p:cNvSpPr>
          <p:nvPr>
            <p:ph type="dt" sz="half" idx="10"/>
          </p:nvPr>
        </p:nvSpPr>
        <p:spPr/>
        <p:txBody>
          <a:bodyPr/>
          <a:lstStyle/>
          <a:p>
            <a:fld id="{0EDC024B-F937-469F-A8B1-144C3DA29D12}" type="datetimeFigureOut">
              <a:rPr lang="en-US" smtClean="0"/>
              <a:t>1/27/2025</a:t>
            </a:fld>
            <a:endParaRPr lang="en-US"/>
          </a:p>
        </p:txBody>
      </p:sp>
      <p:sp>
        <p:nvSpPr>
          <p:cNvPr id="5" name="Footer Placeholder 4">
            <a:extLst>
              <a:ext uri="{FF2B5EF4-FFF2-40B4-BE49-F238E27FC236}">
                <a16:creationId xmlns:a16="http://schemas.microsoft.com/office/drawing/2014/main" id="{6E76877C-9291-B047-E089-C7BB0A668E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EB388E-A813-4C73-A568-0C02DC4163F6}"/>
              </a:ext>
            </a:extLst>
          </p:cNvPr>
          <p:cNvSpPr>
            <a:spLocks noGrp="1"/>
          </p:cNvSpPr>
          <p:nvPr>
            <p:ph type="sldNum" sz="quarter" idx="12"/>
          </p:nvPr>
        </p:nvSpPr>
        <p:spPr/>
        <p:txBody>
          <a:bodyPr/>
          <a:lstStyle/>
          <a:p>
            <a:fld id="{417180A4-2F29-40D5-AB63-4497D40AA889}" type="slidenum">
              <a:rPr lang="en-US" smtClean="0"/>
              <a:t>‹#›</a:t>
            </a:fld>
            <a:endParaRPr lang="en-US"/>
          </a:p>
        </p:txBody>
      </p:sp>
    </p:spTree>
    <p:extLst>
      <p:ext uri="{BB962C8B-B14F-4D97-AF65-F5344CB8AC3E}">
        <p14:creationId xmlns:p14="http://schemas.microsoft.com/office/powerpoint/2010/main" val="3131822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C79DE-80D9-7FF7-6FAF-2AD2730B50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93EBA27-257B-86B1-6913-7FD0BC1A8B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A08AC5-6ED6-3544-328E-F07E35E1B203}"/>
              </a:ext>
            </a:extLst>
          </p:cNvPr>
          <p:cNvSpPr>
            <a:spLocks noGrp="1"/>
          </p:cNvSpPr>
          <p:nvPr>
            <p:ph type="dt" sz="half" idx="10"/>
          </p:nvPr>
        </p:nvSpPr>
        <p:spPr/>
        <p:txBody>
          <a:bodyPr/>
          <a:lstStyle/>
          <a:p>
            <a:fld id="{0EDC024B-F937-469F-A8B1-144C3DA29D12}" type="datetimeFigureOut">
              <a:rPr lang="en-US" smtClean="0"/>
              <a:t>1/27/2025</a:t>
            </a:fld>
            <a:endParaRPr lang="en-US"/>
          </a:p>
        </p:txBody>
      </p:sp>
      <p:sp>
        <p:nvSpPr>
          <p:cNvPr id="5" name="Footer Placeholder 4">
            <a:extLst>
              <a:ext uri="{FF2B5EF4-FFF2-40B4-BE49-F238E27FC236}">
                <a16:creationId xmlns:a16="http://schemas.microsoft.com/office/drawing/2014/main" id="{4C9B2233-08C8-20EE-63AA-DAFAA1EF3A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4871D3-D00D-3580-58A7-7B5919102369}"/>
              </a:ext>
            </a:extLst>
          </p:cNvPr>
          <p:cNvSpPr>
            <a:spLocks noGrp="1"/>
          </p:cNvSpPr>
          <p:nvPr>
            <p:ph type="sldNum" sz="quarter" idx="12"/>
          </p:nvPr>
        </p:nvSpPr>
        <p:spPr/>
        <p:txBody>
          <a:bodyPr/>
          <a:lstStyle/>
          <a:p>
            <a:fld id="{417180A4-2F29-40D5-AB63-4497D40AA889}" type="slidenum">
              <a:rPr lang="en-US" smtClean="0"/>
              <a:t>‹#›</a:t>
            </a:fld>
            <a:endParaRPr lang="en-US"/>
          </a:p>
        </p:txBody>
      </p:sp>
    </p:spTree>
    <p:extLst>
      <p:ext uri="{BB962C8B-B14F-4D97-AF65-F5344CB8AC3E}">
        <p14:creationId xmlns:p14="http://schemas.microsoft.com/office/powerpoint/2010/main" val="948800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7DA83-E018-2F81-619F-34FC2DAE0D7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3C690B2-74FB-FC98-8B65-FA69DB348FC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9610D63-6690-D0C0-07FD-1F54D52EFFD4}"/>
              </a:ext>
            </a:extLst>
          </p:cNvPr>
          <p:cNvSpPr>
            <a:spLocks noGrp="1"/>
          </p:cNvSpPr>
          <p:nvPr>
            <p:ph type="dt" sz="half" idx="10"/>
          </p:nvPr>
        </p:nvSpPr>
        <p:spPr/>
        <p:txBody>
          <a:bodyPr/>
          <a:lstStyle/>
          <a:p>
            <a:fld id="{0EDC024B-F937-469F-A8B1-144C3DA29D12}" type="datetimeFigureOut">
              <a:rPr lang="en-US" smtClean="0"/>
              <a:t>1/27/2025</a:t>
            </a:fld>
            <a:endParaRPr lang="en-US"/>
          </a:p>
        </p:txBody>
      </p:sp>
      <p:sp>
        <p:nvSpPr>
          <p:cNvPr id="5" name="Footer Placeholder 4">
            <a:extLst>
              <a:ext uri="{FF2B5EF4-FFF2-40B4-BE49-F238E27FC236}">
                <a16:creationId xmlns:a16="http://schemas.microsoft.com/office/drawing/2014/main" id="{CA3F1E90-4E0B-60EE-C89C-AF2CAE9A20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D8EAE6-9558-67DA-08E9-3B32E464BE03}"/>
              </a:ext>
            </a:extLst>
          </p:cNvPr>
          <p:cNvSpPr>
            <a:spLocks noGrp="1"/>
          </p:cNvSpPr>
          <p:nvPr>
            <p:ph type="sldNum" sz="quarter" idx="12"/>
          </p:nvPr>
        </p:nvSpPr>
        <p:spPr/>
        <p:txBody>
          <a:bodyPr/>
          <a:lstStyle/>
          <a:p>
            <a:fld id="{417180A4-2F29-40D5-AB63-4497D40AA889}" type="slidenum">
              <a:rPr lang="en-US" smtClean="0"/>
              <a:t>‹#›</a:t>
            </a:fld>
            <a:endParaRPr lang="en-US"/>
          </a:p>
        </p:txBody>
      </p:sp>
    </p:spTree>
    <p:extLst>
      <p:ext uri="{BB962C8B-B14F-4D97-AF65-F5344CB8AC3E}">
        <p14:creationId xmlns:p14="http://schemas.microsoft.com/office/powerpoint/2010/main" val="3483302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7B99E-850B-F064-20B5-EBD624D91B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25A465E-2BEC-B6AE-E061-C917DC7C6A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F16B6ED-9D8E-1DB5-E3D1-B741719D905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0333BE6-566F-8771-60BE-35EEE29BCA7B}"/>
              </a:ext>
            </a:extLst>
          </p:cNvPr>
          <p:cNvSpPr>
            <a:spLocks noGrp="1"/>
          </p:cNvSpPr>
          <p:nvPr>
            <p:ph type="dt" sz="half" idx="10"/>
          </p:nvPr>
        </p:nvSpPr>
        <p:spPr/>
        <p:txBody>
          <a:bodyPr/>
          <a:lstStyle/>
          <a:p>
            <a:fld id="{0EDC024B-F937-469F-A8B1-144C3DA29D12}" type="datetimeFigureOut">
              <a:rPr lang="en-US" smtClean="0"/>
              <a:t>1/27/2025</a:t>
            </a:fld>
            <a:endParaRPr lang="en-US"/>
          </a:p>
        </p:txBody>
      </p:sp>
      <p:sp>
        <p:nvSpPr>
          <p:cNvPr id="6" name="Footer Placeholder 5">
            <a:extLst>
              <a:ext uri="{FF2B5EF4-FFF2-40B4-BE49-F238E27FC236}">
                <a16:creationId xmlns:a16="http://schemas.microsoft.com/office/drawing/2014/main" id="{2CFA189E-6129-DA10-A3F7-4E16CE053C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4B98ED-E72D-246B-3B9B-B0EB830E96BC}"/>
              </a:ext>
            </a:extLst>
          </p:cNvPr>
          <p:cNvSpPr>
            <a:spLocks noGrp="1"/>
          </p:cNvSpPr>
          <p:nvPr>
            <p:ph type="sldNum" sz="quarter" idx="12"/>
          </p:nvPr>
        </p:nvSpPr>
        <p:spPr/>
        <p:txBody>
          <a:bodyPr/>
          <a:lstStyle/>
          <a:p>
            <a:fld id="{417180A4-2F29-40D5-AB63-4497D40AA889}" type="slidenum">
              <a:rPr lang="en-US" smtClean="0"/>
              <a:t>‹#›</a:t>
            </a:fld>
            <a:endParaRPr lang="en-US"/>
          </a:p>
        </p:txBody>
      </p:sp>
    </p:spTree>
    <p:extLst>
      <p:ext uri="{BB962C8B-B14F-4D97-AF65-F5344CB8AC3E}">
        <p14:creationId xmlns:p14="http://schemas.microsoft.com/office/powerpoint/2010/main" val="4162859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A1212-937F-88D5-C444-C50B7E77BD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1CD2B78-B72E-7B61-17E1-24C042781D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3E5AB86-8323-1AB0-4C18-BBD99B961CF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1FA72BE-8D90-6DF9-303F-FBAF923464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6A19F77-82D4-E3FE-91C1-9DC46955020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A116969-1BE1-7F96-F946-2F97146666FE}"/>
              </a:ext>
            </a:extLst>
          </p:cNvPr>
          <p:cNvSpPr>
            <a:spLocks noGrp="1"/>
          </p:cNvSpPr>
          <p:nvPr>
            <p:ph type="dt" sz="half" idx="10"/>
          </p:nvPr>
        </p:nvSpPr>
        <p:spPr/>
        <p:txBody>
          <a:bodyPr/>
          <a:lstStyle/>
          <a:p>
            <a:fld id="{0EDC024B-F937-469F-A8B1-144C3DA29D12}" type="datetimeFigureOut">
              <a:rPr lang="en-US" smtClean="0"/>
              <a:t>1/27/2025</a:t>
            </a:fld>
            <a:endParaRPr lang="en-US"/>
          </a:p>
        </p:txBody>
      </p:sp>
      <p:sp>
        <p:nvSpPr>
          <p:cNvPr id="8" name="Footer Placeholder 7">
            <a:extLst>
              <a:ext uri="{FF2B5EF4-FFF2-40B4-BE49-F238E27FC236}">
                <a16:creationId xmlns:a16="http://schemas.microsoft.com/office/drawing/2014/main" id="{0F3CFE98-DCD3-8515-F488-29FB6D5D318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43A5ECF-C0C7-B5A0-8F05-431B5456EFC1}"/>
              </a:ext>
            </a:extLst>
          </p:cNvPr>
          <p:cNvSpPr>
            <a:spLocks noGrp="1"/>
          </p:cNvSpPr>
          <p:nvPr>
            <p:ph type="sldNum" sz="quarter" idx="12"/>
          </p:nvPr>
        </p:nvSpPr>
        <p:spPr/>
        <p:txBody>
          <a:bodyPr/>
          <a:lstStyle/>
          <a:p>
            <a:fld id="{417180A4-2F29-40D5-AB63-4497D40AA889}" type="slidenum">
              <a:rPr lang="en-US" smtClean="0"/>
              <a:t>‹#›</a:t>
            </a:fld>
            <a:endParaRPr lang="en-US"/>
          </a:p>
        </p:txBody>
      </p:sp>
    </p:spTree>
    <p:extLst>
      <p:ext uri="{BB962C8B-B14F-4D97-AF65-F5344CB8AC3E}">
        <p14:creationId xmlns:p14="http://schemas.microsoft.com/office/powerpoint/2010/main" val="555396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C3E90-2FD6-BA0D-C20A-10C5FC48D09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38675B8-E9E8-F72D-3E93-83C04CA04B89}"/>
              </a:ext>
            </a:extLst>
          </p:cNvPr>
          <p:cNvSpPr>
            <a:spLocks noGrp="1"/>
          </p:cNvSpPr>
          <p:nvPr>
            <p:ph type="dt" sz="half" idx="10"/>
          </p:nvPr>
        </p:nvSpPr>
        <p:spPr/>
        <p:txBody>
          <a:bodyPr/>
          <a:lstStyle/>
          <a:p>
            <a:fld id="{0EDC024B-F937-469F-A8B1-144C3DA29D12}" type="datetimeFigureOut">
              <a:rPr lang="en-US" smtClean="0"/>
              <a:t>1/27/2025</a:t>
            </a:fld>
            <a:endParaRPr lang="en-US"/>
          </a:p>
        </p:txBody>
      </p:sp>
      <p:sp>
        <p:nvSpPr>
          <p:cNvPr id="4" name="Footer Placeholder 3">
            <a:extLst>
              <a:ext uri="{FF2B5EF4-FFF2-40B4-BE49-F238E27FC236}">
                <a16:creationId xmlns:a16="http://schemas.microsoft.com/office/drawing/2014/main" id="{2148011C-A37B-C934-CD9C-85E9B0155E2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EDC5D59-EC6D-8C6B-50CA-A0E5D3E2078A}"/>
              </a:ext>
            </a:extLst>
          </p:cNvPr>
          <p:cNvSpPr>
            <a:spLocks noGrp="1"/>
          </p:cNvSpPr>
          <p:nvPr>
            <p:ph type="sldNum" sz="quarter" idx="12"/>
          </p:nvPr>
        </p:nvSpPr>
        <p:spPr/>
        <p:txBody>
          <a:bodyPr/>
          <a:lstStyle/>
          <a:p>
            <a:fld id="{417180A4-2F29-40D5-AB63-4497D40AA889}" type="slidenum">
              <a:rPr lang="en-US" smtClean="0"/>
              <a:t>‹#›</a:t>
            </a:fld>
            <a:endParaRPr lang="en-US"/>
          </a:p>
        </p:txBody>
      </p:sp>
    </p:spTree>
    <p:extLst>
      <p:ext uri="{BB962C8B-B14F-4D97-AF65-F5344CB8AC3E}">
        <p14:creationId xmlns:p14="http://schemas.microsoft.com/office/powerpoint/2010/main" val="2802930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8E9F2DB-6525-D6C0-96CB-540582020003}"/>
              </a:ext>
            </a:extLst>
          </p:cNvPr>
          <p:cNvSpPr>
            <a:spLocks noGrp="1"/>
          </p:cNvSpPr>
          <p:nvPr>
            <p:ph type="dt" sz="half" idx="10"/>
          </p:nvPr>
        </p:nvSpPr>
        <p:spPr/>
        <p:txBody>
          <a:bodyPr/>
          <a:lstStyle/>
          <a:p>
            <a:fld id="{0EDC024B-F937-469F-A8B1-144C3DA29D12}" type="datetimeFigureOut">
              <a:rPr lang="en-US" smtClean="0"/>
              <a:t>1/27/2025</a:t>
            </a:fld>
            <a:endParaRPr lang="en-US"/>
          </a:p>
        </p:txBody>
      </p:sp>
      <p:sp>
        <p:nvSpPr>
          <p:cNvPr id="3" name="Footer Placeholder 2">
            <a:extLst>
              <a:ext uri="{FF2B5EF4-FFF2-40B4-BE49-F238E27FC236}">
                <a16:creationId xmlns:a16="http://schemas.microsoft.com/office/drawing/2014/main" id="{DCB5A939-2E25-7450-0CAD-33E8E9D179D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AEBEBEF-ECE9-4057-1697-D01EE7454A42}"/>
              </a:ext>
            </a:extLst>
          </p:cNvPr>
          <p:cNvSpPr>
            <a:spLocks noGrp="1"/>
          </p:cNvSpPr>
          <p:nvPr>
            <p:ph type="sldNum" sz="quarter" idx="12"/>
          </p:nvPr>
        </p:nvSpPr>
        <p:spPr/>
        <p:txBody>
          <a:bodyPr/>
          <a:lstStyle/>
          <a:p>
            <a:fld id="{417180A4-2F29-40D5-AB63-4497D40AA889}" type="slidenum">
              <a:rPr lang="en-US" smtClean="0"/>
              <a:t>‹#›</a:t>
            </a:fld>
            <a:endParaRPr lang="en-US"/>
          </a:p>
        </p:txBody>
      </p:sp>
    </p:spTree>
    <p:extLst>
      <p:ext uri="{BB962C8B-B14F-4D97-AF65-F5344CB8AC3E}">
        <p14:creationId xmlns:p14="http://schemas.microsoft.com/office/powerpoint/2010/main" val="1606658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4BA25-E6DC-FD47-40AA-407CEC0C9D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5658218-E24C-B416-8EC9-264034E815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F8CB072-B0CA-1E4B-D580-41ED9CCAC8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5B20EA-55D7-B63B-6409-5F9418E81D53}"/>
              </a:ext>
            </a:extLst>
          </p:cNvPr>
          <p:cNvSpPr>
            <a:spLocks noGrp="1"/>
          </p:cNvSpPr>
          <p:nvPr>
            <p:ph type="dt" sz="half" idx="10"/>
          </p:nvPr>
        </p:nvSpPr>
        <p:spPr/>
        <p:txBody>
          <a:bodyPr/>
          <a:lstStyle/>
          <a:p>
            <a:fld id="{0EDC024B-F937-469F-A8B1-144C3DA29D12}" type="datetimeFigureOut">
              <a:rPr lang="en-US" smtClean="0"/>
              <a:t>1/27/2025</a:t>
            </a:fld>
            <a:endParaRPr lang="en-US"/>
          </a:p>
        </p:txBody>
      </p:sp>
      <p:sp>
        <p:nvSpPr>
          <p:cNvPr id="6" name="Footer Placeholder 5">
            <a:extLst>
              <a:ext uri="{FF2B5EF4-FFF2-40B4-BE49-F238E27FC236}">
                <a16:creationId xmlns:a16="http://schemas.microsoft.com/office/drawing/2014/main" id="{4BFCB673-EF57-08BA-9090-1856822208B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B3F32B-831A-3028-4B18-E536DF2C4D3C}"/>
              </a:ext>
            </a:extLst>
          </p:cNvPr>
          <p:cNvSpPr>
            <a:spLocks noGrp="1"/>
          </p:cNvSpPr>
          <p:nvPr>
            <p:ph type="sldNum" sz="quarter" idx="12"/>
          </p:nvPr>
        </p:nvSpPr>
        <p:spPr/>
        <p:txBody>
          <a:bodyPr/>
          <a:lstStyle/>
          <a:p>
            <a:fld id="{417180A4-2F29-40D5-AB63-4497D40AA889}" type="slidenum">
              <a:rPr lang="en-US" smtClean="0"/>
              <a:t>‹#›</a:t>
            </a:fld>
            <a:endParaRPr lang="en-US"/>
          </a:p>
        </p:txBody>
      </p:sp>
    </p:spTree>
    <p:extLst>
      <p:ext uri="{BB962C8B-B14F-4D97-AF65-F5344CB8AC3E}">
        <p14:creationId xmlns:p14="http://schemas.microsoft.com/office/powerpoint/2010/main" val="3264978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0EB7D-B841-4D4A-AE00-DF1F0525FE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BE6EB3A-37B3-42BB-8DE7-A7C301045C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B5CCDE3-B7D8-6440-A218-E2090EE3C6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6EFA91-C6CD-0BB2-2F43-50E5882D44BA}"/>
              </a:ext>
            </a:extLst>
          </p:cNvPr>
          <p:cNvSpPr>
            <a:spLocks noGrp="1"/>
          </p:cNvSpPr>
          <p:nvPr>
            <p:ph type="dt" sz="half" idx="10"/>
          </p:nvPr>
        </p:nvSpPr>
        <p:spPr/>
        <p:txBody>
          <a:bodyPr/>
          <a:lstStyle/>
          <a:p>
            <a:fld id="{0EDC024B-F937-469F-A8B1-144C3DA29D12}" type="datetimeFigureOut">
              <a:rPr lang="en-US" smtClean="0"/>
              <a:t>1/27/2025</a:t>
            </a:fld>
            <a:endParaRPr lang="en-US"/>
          </a:p>
        </p:txBody>
      </p:sp>
      <p:sp>
        <p:nvSpPr>
          <p:cNvPr id="6" name="Footer Placeholder 5">
            <a:extLst>
              <a:ext uri="{FF2B5EF4-FFF2-40B4-BE49-F238E27FC236}">
                <a16:creationId xmlns:a16="http://schemas.microsoft.com/office/drawing/2014/main" id="{5627832A-3B7C-A503-B742-7668BA3482B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6BB4CC-D777-7F32-ED5C-7CA6A5922AFF}"/>
              </a:ext>
            </a:extLst>
          </p:cNvPr>
          <p:cNvSpPr>
            <a:spLocks noGrp="1"/>
          </p:cNvSpPr>
          <p:nvPr>
            <p:ph type="sldNum" sz="quarter" idx="12"/>
          </p:nvPr>
        </p:nvSpPr>
        <p:spPr/>
        <p:txBody>
          <a:bodyPr/>
          <a:lstStyle/>
          <a:p>
            <a:fld id="{417180A4-2F29-40D5-AB63-4497D40AA889}" type="slidenum">
              <a:rPr lang="en-US" smtClean="0"/>
              <a:t>‹#›</a:t>
            </a:fld>
            <a:endParaRPr lang="en-US"/>
          </a:p>
        </p:txBody>
      </p:sp>
    </p:spTree>
    <p:extLst>
      <p:ext uri="{BB962C8B-B14F-4D97-AF65-F5344CB8AC3E}">
        <p14:creationId xmlns:p14="http://schemas.microsoft.com/office/powerpoint/2010/main" val="3083397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30A426-A1DE-6F1E-CD17-FCE3B57D81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C6181D7-BBD9-F87A-AF6D-9ACD653522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FEFCD9-AB0D-57F0-D48D-362827BAFA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EDC024B-F937-469F-A8B1-144C3DA29D12}" type="datetimeFigureOut">
              <a:rPr lang="en-US" smtClean="0"/>
              <a:t>1/27/2025</a:t>
            </a:fld>
            <a:endParaRPr lang="en-US"/>
          </a:p>
        </p:txBody>
      </p:sp>
      <p:sp>
        <p:nvSpPr>
          <p:cNvPr id="5" name="Footer Placeholder 4">
            <a:extLst>
              <a:ext uri="{FF2B5EF4-FFF2-40B4-BE49-F238E27FC236}">
                <a16:creationId xmlns:a16="http://schemas.microsoft.com/office/drawing/2014/main" id="{5B03AE73-AC9D-7102-37EC-ED1BC0946F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141FACC9-BFAB-3BD0-DA55-82CEBFB701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17180A4-2F29-40D5-AB63-4497D40AA889}" type="slidenum">
              <a:rPr lang="en-US" smtClean="0"/>
              <a:t>‹#›</a:t>
            </a:fld>
            <a:endParaRPr lang="en-US"/>
          </a:p>
        </p:txBody>
      </p:sp>
    </p:spTree>
    <p:extLst>
      <p:ext uri="{BB962C8B-B14F-4D97-AF65-F5344CB8AC3E}">
        <p14:creationId xmlns:p14="http://schemas.microsoft.com/office/powerpoint/2010/main" val="18189653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microsoft.com/office/2007/relationships/hdphoto" Target="../media/hdphoto1.wdp"/><Relationship Id="rId7" Type="http://schemas.microsoft.com/office/2007/relationships/hdphoto" Target="../media/hdphoto3.wdp"/><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6.png"/><Relationship Id="rId5" Type="http://schemas.microsoft.com/office/2007/relationships/hdphoto" Target="../media/hdphoto2.wdp"/><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8" Type="http://schemas.microsoft.com/office/2007/relationships/hdphoto" Target="../media/hdphoto5.wdp"/><Relationship Id="rId3" Type="http://schemas.openxmlformats.org/officeDocument/2006/relationships/tags" Target="../tags/tag3.xml"/><Relationship Id="rId7" Type="http://schemas.openxmlformats.org/officeDocument/2006/relationships/image" Target="../media/image10.png"/><Relationship Id="rId2" Type="http://schemas.openxmlformats.org/officeDocument/2006/relationships/tags" Target="../tags/tag2.xml"/><Relationship Id="rId1" Type="http://schemas.openxmlformats.org/officeDocument/2006/relationships/tags" Target="../tags/tag1.xml"/><Relationship Id="rId6" Type="http://schemas.microsoft.com/office/2007/relationships/hdphoto" Target="../media/hdphoto4.wdp"/><Relationship Id="rId5" Type="http://schemas.openxmlformats.org/officeDocument/2006/relationships/image" Target="../media/image9.png"/><Relationship Id="rId10" Type="http://schemas.microsoft.com/office/2007/relationships/hdphoto" Target="../media/hdphoto6.wdp"/><Relationship Id="rId4" Type="http://schemas.openxmlformats.org/officeDocument/2006/relationships/slideLayout" Target="../slideLayouts/slideLayout2.xml"/><Relationship Id="rId9" Type="http://schemas.openxmlformats.org/officeDocument/2006/relationships/image" Target="../media/image1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D0E0AA-80BE-8F67-2F20-35F503CCDD6E}"/>
            </a:ext>
          </a:extLst>
        </p:cNvPr>
        <p:cNvGrpSpPr/>
        <p:nvPr/>
      </p:nvGrpSpPr>
      <p:grpSpPr>
        <a:xfrm>
          <a:off x="0" y="0"/>
          <a:ext cx="0" cy="0"/>
          <a:chOff x="0" y="0"/>
          <a:chExt cx="0" cy="0"/>
        </a:xfrm>
      </p:grpSpPr>
      <p:pic>
        <p:nvPicPr>
          <p:cNvPr id="5" name="Picture 4" descr="A city with many buildings&#10;&#10;Description automatically generated">
            <a:extLst>
              <a:ext uri="{FF2B5EF4-FFF2-40B4-BE49-F238E27FC236}">
                <a16:creationId xmlns:a16="http://schemas.microsoft.com/office/drawing/2014/main" id="{B2C19CBB-4CEA-22D3-C204-3163EAFC5ABD}"/>
              </a:ext>
            </a:extLst>
          </p:cNvPr>
          <p:cNvPicPr>
            <a:picLocks noGrp="1" noRot="1" noChangeAspect="1" noMove="1" noResize="1" noEditPoints="1" noAdjustHandles="1" noChangeArrowheads="1" noChangeShapeType="1" noCrop="1"/>
          </p:cNvPicPr>
          <p:nvPr/>
        </p:nvPicPr>
        <p:blipFill>
          <a:blip r:embed="rId3" cstate="screen">
            <a:extLst>
              <a:ext uri="{28A0092B-C50C-407E-A947-70E740481C1C}">
                <a14:useLocalDpi xmlns:a14="http://schemas.microsoft.com/office/drawing/2010/main" val="0"/>
              </a:ext>
            </a:extLst>
          </a:blip>
          <a:srcRect b="-1"/>
          <a:stretch/>
        </p:blipFill>
        <p:spPr>
          <a:xfrm>
            <a:off x="0" y="-5475"/>
            <a:ext cx="9154673" cy="6863475"/>
          </a:xfrm>
          <a:custGeom>
            <a:avLst/>
            <a:gdLst/>
            <a:ahLst/>
            <a:cxnLst/>
            <a:rect l="l" t="t" r="r" b="b"/>
            <a:pathLst>
              <a:path w="9154693" h="6863485">
                <a:moveTo>
                  <a:pt x="0" y="0"/>
                </a:moveTo>
                <a:lnTo>
                  <a:pt x="5976000" y="0"/>
                </a:lnTo>
                <a:lnTo>
                  <a:pt x="9154693" y="6863485"/>
                </a:lnTo>
                <a:lnTo>
                  <a:pt x="0" y="6863485"/>
                </a:lnTo>
                <a:lnTo>
                  <a:pt x="0" y="0"/>
                </a:lnTo>
                <a:close/>
              </a:path>
            </a:pathLst>
          </a:custGeom>
        </p:spPr>
      </p:pic>
      <p:sp>
        <p:nvSpPr>
          <p:cNvPr id="20" name="Rectangle 19">
            <a:extLst>
              <a:ext uri="{FF2B5EF4-FFF2-40B4-BE49-F238E27FC236}">
                <a16:creationId xmlns:a16="http://schemas.microsoft.com/office/drawing/2014/main" id="{076F009E-1F49-514F-82AD-4FA27A6089B7}"/>
              </a:ext>
            </a:extLst>
          </p:cNvPr>
          <p:cNvSpPr>
            <a:spLocks/>
          </p:cNvSpPr>
          <p:nvPr/>
        </p:nvSpPr>
        <p:spPr>
          <a:xfrm>
            <a:off x="3037327" y="2342659"/>
            <a:ext cx="5520874" cy="1116916"/>
          </a:xfrm>
          <a:prstGeom prst="rect">
            <a:avLst/>
          </a:prstGeom>
          <a:solidFill>
            <a:srgbClr val="182D5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034EB001-FB65-4EE1-50FB-F97237D61189}"/>
              </a:ext>
            </a:extLst>
          </p:cNvPr>
          <p:cNvSpPr txBox="1">
            <a:spLocks noGrp="1" noRot="1" noMove="1" noResize="1" noEditPoints="1" noAdjustHandles="1" noChangeArrowheads="1" noChangeShapeType="1"/>
          </p:cNvSpPr>
          <p:nvPr/>
        </p:nvSpPr>
        <p:spPr>
          <a:xfrm>
            <a:off x="3114494" y="2297662"/>
            <a:ext cx="5443707" cy="1323439"/>
          </a:xfrm>
          <a:prstGeom prst="rect">
            <a:avLst/>
          </a:prstGeom>
          <a:noFill/>
        </p:spPr>
        <p:txBody>
          <a:bodyPr wrap="square" rtlCol="0">
            <a:spAutoFit/>
          </a:bodyPr>
          <a:lstStyle/>
          <a:p>
            <a:r>
              <a:rPr lang="en-US" sz="8000" dirty="0">
                <a:solidFill>
                  <a:schemeClr val="bg1"/>
                </a:solidFill>
                <a:latin typeface="Arial Black" panose="020B0A04020102020204" pitchFamily="34" charset="0"/>
              </a:rPr>
              <a:t>FUNDING</a:t>
            </a:r>
          </a:p>
        </p:txBody>
      </p:sp>
      <p:sp>
        <p:nvSpPr>
          <p:cNvPr id="23" name="Rectangle 22">
            <a:extLst>
              <a:ext uri="{FF2B5EF4-FFF2-40B4-BE49-F238E27FC236}">
                <a16:creationId xmlns:a16="http://schemas.microsoft.com/office/drawing/2014/main" id="{BD126BFA-A647-52D2-C9AC-3010A09998B6}"/>
              </a:ext>
            </a:extLst>
          </p:cNvPr>
          <p:cNvSpPr>
            <a:spLocks/>
          </p:cNvSpPr>
          <p:nvPr/>
        </p:nvSpPr>
        <p:spPr>
          <a:xfrm>
            <a:off x="3037328" y="3573859"/>
            <a:ext cx="5520873" cy="707886"/>
          </a:xfrm>
          <a:prstGeom prst="rect">
            <a:avLst/>
          </a:prstGeom>
          <a:solidFill>
            <a:srgbClr val="1673B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6E9D6AF0-5FE9-5D2A-A76C-9837CE053DF7}"/>
              </a:ext>
            </a:extLst>
          </p:cNvPr>
          <p:cNvSpPr txBox="1">
            <a:spLocks noGrp="1" noRot="1" noMove="1" noResize="1" noEditPoints="1" noAdjustHandles="1" noChangeArrowheads="1" noChangeShapeType="1"/>
          </p:cNvSpPr>
          <p:nvPr/>
        </p:nvSpPr>
        <p:spPr>
          <a:xfrm>
            <a:off x="3114494" y="3621101"/>
            <a:ext cx="5443707" cy="707886"/>
          </a:xfrm>
          <a:prstGeom prst="rect">
            <a:avLst/>
          </a:prstGeom>
          <a:noFill/>
        </p:spPr>
        <p:txBody>
          <a:bodyPr wrap="square" rtlCol="0">
            <a:spAutoFit/>
          </a:bodyPr>
          <a:lstStyle/>
          <a:p>
            <a:r>
              <a:rPr lang="en-US" sz="4000" dirty="0">
                <a:solidFill>
                  <a:schemeClr val="bg1"/>
                </a:solidFill>
                <a:latin typeface="Arial Black" panose="020B0A04020102020204" pitchFamily="34" charset="0"/>
              </a:rPr>
              <a:t>In Capital Markets</a:t>
            </a:r>
          </a:p>
        </p:txBody>
      </p:sp>
      <p:pic>
        <p:nvPicPr>
          <p:cNvPr id="6" name="Picture 5" descr="A black background with blue text&#10;&#10;Description automatically generated">
            <a:extLst>
              <a:ext uri="{FF2B5EF4-FFF2-40B4-BE49-F238E27FC236}">
                <a16:creationId xmlns:a16="http://schemas.microsoft.com/office/drawing/2014/main" id="{1155C4F1-AB88-0698-5F4D-B85433D7C1A8}"/>
              </a:ext>
            </a:extLst>
          </p:cNvPr>
          <p:cNvPicPr>
            <a:picLocks noGrp="1" noRot="1" noChangeAspect="1" noMove="1" noResize="1" noEditPoints="1" noAdjustHandles="1" noChangeArrowheads="1" noChangeShapeType="1" noCrop="1"/>
          </p:cNvPicPr>
          <p:nvPr/>
        </p:nvPicPr>
        <p:blipFill>
          <a:blip r:embed="rId4" cstate="screen">
            <a:extLst>
              <a:ext uri="{28A0092B-C50C-407E-A947-70E740481C1C}">
                <a14:useLocalDpi xmlns:a14="http://schemas.microsoft.com/office/drawing/2010/main" val="0"/>
              </a:ext>
            </a:extLst>
          </a:blip>
          <a:stretch>
            <a:fillRect/>
          </a:stretch>
        </p:blipFill>
        <p:spPr>
          <a:xfrm>
            <a:off x="8088197" y="83329"/>
            <a:ext cx="3792718" cy="1150073"/>
          </a:xfrm>
          <a:prstGeom prst="rect">
            <a:avLst/>
          </a:prstGeom>
        </p:spPr>
      </p:pic>
    </p:spTree>
    <p:extLst>
      <p:ext uri="{BB962C8B-B14F-4D97-AF65-F5344CB8AC3E}">
        <p14:creationId xmlns:p14="http://schemas.microsoft.com/office/powerpoint/2010/main" val="316797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85F1DB-E3AE-2853-18FD-098B952FA2FB}"/>
            </a:ext>
          </a:extLst>
        </p:cNvPr>
        <p:cNvGrpSpPr/>
        <p:nvPr/>
      </p:nvGrpSpPr>
      <p:grpSpPr>
        <a:xfrm>
          <a:off x="0" y="0"/>
          <a:ext cx="0" cy="0"/>
          <a:chOff x="0" y="0"/>
          <a:chExt cx="0" cy="0"/>
        </a:xfrm>
      </p:grpSpPr>
      <p:pic>
        <p:nvPicPr>
          <p:cNvPr id="5" name="Picture 4" descr="A city with many buildings&#10;&#10;Description automatically generated">
            <a:extLst>
              <a:ext uri="{FF2B5EF4-FFF2-40B4-BE49-F238E27FC236}">
                <a16:creationId xmlns:a16="http://schemas.microsoft.com/office/drawing/2014/main" id="{432AD9AB-FC51-5F16-F2F4-1B2121EB8759}"/>
              </a:ext>
            </a:extLst>
          </p:cNvPr>
          <p:cNvPicPr>
            <a:picLocks noChangeAspect="1"/>
          </p:cNvPicPr>
          <p:nvPr/>
        </p:nvPicPr>
        <p:blipFill>
          <a:blip r:embed="rId2" cstate="screen">
            <a:extLst>
              <a:ext uri="{28A0092B-C50C-407E-A947-70E740481C1C}">
                <a14:useLocalDpi xmlns:a14="http://schemas.microsoft.com/office/drawing/2010/main" val="0"/>
              </a:ext>
            </a:extLst>
          </a:blip>
          <a:srcRect b="-1"/>
          <a:stretch/>
        </p:blipFill>
        <p:spPr>
          <a:xfrm>
            <a:off x="0" y="-5475"/>
            <a:ext cx="9154673" cy="6863475"/>
          </a:xfrm>
          <a:custGeom>
            <a:avLst/>
            <a:gdLst/>
            <a:ahLst/>
            <a:cxnLst/>
            <a:rect l="l" t="t" r="r" b="b"/>
            <a:pathLst>
              <a:path w="9154693" h="6863485">
                <a:moveTo>
                  <a:pt x="0" y="0"/>
                </a:moveTo>
                <a:lnTo>
                  <a:pt x="5976000" y="0"/>
                </a:lnTo>
                <a:lnTo>
                  <a:pt x="9154693" y="6863485"/>
                </a:lnTo>
                <a:lnTo>
                  <a:pt x="0" y="6863485"/>
                </a:lnTo>
                <a:lnTo>
                  <a:pt x="0" y="0"/>
                </a:lnTo>
                <a:close/>
              </a:path>
            </a:pathLst>
          </a:custGeom>
        </p:spPr>
      </p:pic>
      <p:sp>
        <p:nvSpPr>
          <p:cNvPr id="20" name="Rectangle 19">
            <a:extLst>
              <a:ext uri="{FF2B5EF4-FFF2-40B4-BE49-F238E27FC236}">
                <a16:creationId xmlns:a16="http://schemas.microsoft.com/office/drawing/2014/main" id="{3AF1B195-47FB-51E5-E1E9-AFBAF8857502}"/>
              </a:ext>
            </a:extLst>
          </p:cNvPr>
          <p:cNvSpPr/>
          <p:nvPr/>
        </p:nvSpPr>
        <p:spPr>
          <a:xfrm>
            <a:off x="5097981" y="2687216"/>
            <a:ext cx="5635399" cy="1116916"/>
          </a:xfrm>
          <a:prstGeom prst="rect">
            <a:avLst/>
          </a:prstGeom>
          <a:solidFill>
            <a:srgbClr val="182D5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9B044C7C-6C40-F4E3-D784-E4F5C1116A3B}"/>
              </a:ext>
            </a:extLst>
          </p:cNvPr>
          <p:cNvSpPr txBox="1"/>
          <p:nvPr/>
        </p:nvSpPr>
        <p:spPr>
          <a:xfrm>
            <a:off x="5349854" y="2824953"/>
            <a:ext cx="5316870" cy="923330"/>
          </a:xfrm>
          <a:prstGeom prst="rect">
            <a:avLst/>
          </a:prstGeom>
          <a:noFill/>
        </p:spPr>
        <p:txBody>
          <a:bodyPr wrap="square" rtlCol="0">
            <a:spAutoFit/>
          </a:bodyPr>
          <a:lstStyle/>
          <a:p>
            <a:r>
              <a:rPr lang="en-US" sz="5400" dirty="0">
                <a:solidFill>
                  <a:schemeClr val="bg1"/>
                </a:solidFill>
                <a:latin typeface="Arial Black" panose="020B0A04020102020204" pitchFamily="34" charset="0"/>
              </a:rPr>
              <a:t>QUESTIONS?</a:t>
            </a:r>
          </a:p>
        </p:txBody>
      </p:sp>
      <p:pic>
        <p:nvPicPr>
          <p:cNvPr id="6" name="Picture 5" descr="A black background with blue text&#10;&#10;Description automatically generated">
            <a:extLst>
              <a:ext uri="{FF2B5EF4-FFF2-40B4-BE49-F238E27FC236}">
                <a16:creationId xmlns:a16="http://schemas.microsoft.com/office/drawing/2014/main" id="{FDB71020-5522-E41E-93D4-DCB2AE8498BC}"/>
              </a:ext>
            </a:extLst>
          </p:cNvPr>
          <p:cNvPicPr>
            <a:picLocks noChangeAspect="1"/>
          </p:cNvPicPr>
          <p:nvPr/>
        </p:nvPicPr>
        <p:blipFill>
          <a:blip r:embed="rId3" cstate="screen">
            <a:extLst>
              <a:ext uri="{28A0092B-C50C-407E-A947-70E740481C1C}">
                <a14:useLocalDpi xmlns:a14="http://schemas.microsoft.com/office/drawing/2010/main" val="0"/>
              </a:ext>
            </a:extLst>
          </a:blip>
          <a:stretch>
            <a:fillRect/>
          </a:stretch>
        </p:blipFill>
        <p:spPr>
          <a:xfrm>
            <a:off x="8088197" y="83329"/>
            <a:ext cx="3792718" cy="1150073"/>
          </a:xfrm>
          <a:prstGeom prst="rect">
            <a:avLst/>
          </a:prstGeom>
        </p:spPr>
      </p:pic>
    </p:spTree>
    <p:extLst>
      <p:ext uri="{BB962C8B-B14F-4D97-AF65-F5344CB8AC3E}">
        <p14:creationId xmlns:p14="http://schemas.microsoft.com/office/powerpoint/2010/main" val="3199215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a:extLst>
              <a:ext uri="{FF2B5EF4-FFF2-40B4-BE49-F238E27FC236}">
                <a16:creationId xmlns:a16="http://schemas.microsoft.com/office/drawing/2014/main" id="{96841601-2FEF-2227-A292-C24782B662EA}"/>
              </a:ext>
            </a:extLst>
          </p:cNvPr>
          <p:cNvSpPr txBox="1">
            <a:spLocks/>
          </p:cNvSpPr>
          <p:nvPr/>
        </p:nvSpPr>
        <p:spPr>
          <a:xfrm>
            <a:off x="1164472" y="244495"/>
            <a:ext cx="9991208" cy="128930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200" b="1" dirty="0">
                <a:solidFill>
                  <a:schemeClr val="accent1">
                    <a:lumMod val="50000"/>
                  </a:schemeClr>
                </a:solidFill>
                <a:latin typeface="Arial Black" panose="020B0A04020102020204" pitchFamily="34" charset="0"/>
              </a:rPr>
              <a:t>Funding is the Lifeblood of Equipment Finance Companies</a:t>
            </a:r>
          </a:p>
        </p:txBody>
      </p:sp>
      <p:grpSp>
        <p:nvGrpSpPr>
          <p:cNvPr id="7" name="Group 6">
            <a:extLst>
              <a:ext uri="{FF2B5EF4-FFF2-40B4-BE49-F238E27FC236}">
                <a16:creationId xmlns:a16="http://schemas.microsoft.com/office/drawing/2014/main" id="{43C8DB48-3C85-37D1-15A3-0C8ADAF19B40}"/>
              </a:ext>
            </a:extLst>
          </p:cNvPr>
          <p:cNvGrpSpPr/>
          <p:nvPr/>
        </p:nvGrpSpPr>
        <p:grpSpPr>
          <a:xfrm>
            <a:off x="1060327" y="1755648"/>
            <a:ext cx="10199498" cy="4571743"/>
            <a:chOff x="1581179" y="616485"/>
            <a:chExt cx="5943600" cy="3147763"/>
          </a:xfrm>
        </p:grpSpPr>
        <p:pic>
          <p:nvPicPr>
            <p:cNvPr id="8" name="Picture 1179939457">
              <a:extLst>
                <a:ext uri="{FF2B5EF4-FFF2-40B4-BE49-F238E27FC236}">
                  <a16:creationId xmlns:a16="http://schemas.microsoft.com/office/drawing/2014/main" id="{567C8151-C7F0-BD2B-61D9-E2389FCF1B31}"/>
                </a:ext>
              </a:extLst>
            </p:cNvPr>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a:stretch/>
          </p:blipFill>
          <p:spPr bwMode="auto">
            <a:xfrm>
              <a:off x="1581179" y="921885"/>
              <a:ext cx="5943600" cy="2675374"/>
            </a:xfrm>
            <a:prstGeom prst="round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a:extLst>
                <a:ext uri="{FF2B5EF4-FFF2-40B4-BE49-F238E27FC236}">
                  <a16:creationId xmlns:a16="http://schemas.microsoft.com/office/drawing/2014/main" id="{77E0F98E-AD53-1B1E-CADD-B41F437BA094}"/>
                </a:ext>
              </a:extLst>
            </p:cNvPr>
            <p:cNvSpPr txBox="1"/>
            <p:nvPr/>
          </p:nvSpPr>
          <p:spPr>
            <a:xfrm>
              <a:off x="3701117" y="616485"/>
              <a:ext cx="1914728" cy="276822"/>
            </a:xfrm>
            <a:prstGeom prst="roundRect">
              <a:avLst/>
            </a:prstGeom>
            <a:noFill/>
          </p:spPr>
          <p:txBody>
            <a:bodyPr wrap="none" rtlCol="0">
              <a:spAutoFit/>
            </a:bodyPr>
            <a:lstStyle/>
            <a:p>
              <a:pPr defTabSz="384048">
                <a:spcAft>
                  <a:spcPts val="600"/>
                </a:spcAft>
              </a:pPr>
              <a:r>
                <a:rPr lang="en-US" sz="1400" b="1" kern="1200" dirty="0">
                  <a:solidFill>
                    <a:srgbClr val="000000"/>
                  </a:solidFill>
                  <a:latin typeface="Arial" panose="020B0604020202020204" pitchFamily="34" charset="0"/>
                  <a:ea typeface="+mn-ea"/>
                  <a:cs typeface="Arial" panose="020B0604020202020204" pitchFamily="34" charset="0"/>
                </a:rPr>
                <a:t>Sequencing of Funding Tools</a:t>
              </a:r>
              <a:endParaRPr lang="en-US" sz="1400" b="1" dirty="0">
                <a:solidFill>
                  <a:srgbClr val="000000"/>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26E0AE15-32A3-5DA7-5C2A-10E3ED058016}"/>
                </a:ext>
              </a:extLst>
            </p:cNvPr>
            <p:cNvSpPr txBox="1"/>
            <p:nvPr/>
          </p:nvSpPr>
          <p:spPr>
            <a:xfrm>
              <a:off x="2078958" y="3576963"/>
              <a:ext cx="5338321" cy="187285"/>
            </a:xfrm>
            <a:prstGeom prst="roundRect">
              <a:avLst/>
            </a:prstGeom>
            <a:noFill/>
          </p:spPr>
          <p:txBody>
            <a:bodyPr wrap="none" rtlCol="0">
              <a:spAutoFit/>
            </a:bodyPr>
            <a:lstStyle/>
            <a:p>
              <a:pPr defTabSz="384048">
                <a:spcAft>
                  <a:spcPts val="600"/>
                </a:spcAft>
              </a:pPr>
              <a:r>
                <a:rPr lang="en-US" sz="420" i="1" kern="1200" dirty="0">
                  <a:solidFill>
                    <a:srgbClr val="000000"/>
                  </a:solidFill>
                  <a:latin typeface="Arial" panose="020B0604020202020204" pitchFamily="34" charset="0"/>
                  <a:ea typeface="+mn-ea"/>
                  <a:cs typeface="Arial" panose="020B0604020202020204" pitchFamily="34" charset="0"/>
                </a:rPr>
                <a:t>Sources: The Alta Group, LLC, Best Practices in Equipment Finance Funding, Securitization &amp; Syndication for Today and Tomorrow (Equipment Leasing &amp; Finance Foundation, 2022).</a:t>
              </a:r>
              <a:endParaRPr lang="en-US" sz="500" i="1" dirty="0">
                <a:solidFill>
                  <a:srgbClr val="000000"/>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3174957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a:extLst>
              <a:ext uri="{FF2B5EF4-FFF2-40B4-BE49-F238E27FC236}">
                <a16:creationId xmlns:a16="http://schemas.microsoft.com/office/drawing/2014/main" id="{A54C9C2E-3F28-6EE1-01D9-AD7AE4751DBE}"/>
              </a:ext>
            </a:extLst>
          </p:cNvPr>
          <p:cNvSpPr>
            <a:spLocks noGrp="1"/>
          </p:cNvSpPr>
          <p:nvPr>
            <p:ph type="title"/>
          </p:nvPr>
        </p:nvSpPr>
        <p:spPr>
          <a:xfrm>
            <a:off x="628650" y="273843"/>
            <a:ext cx="7886700" cy="994173"/>
          </a:xfrm>
        </p:spPr>
        <p:txBody>
          <a:bodyPr vert="horz" lIns="91440" tIns="45720" rIns="91440" bIns="45720" rtlCol="0" anchor="ctr">
            <a:normAutofit/>
          </a:bodyPr>
          <a:lstStyle/>
          <a:p>
            <a:pPr defTabSz="914400"/>
            <a:r>
              <a:rPr lang="en-US" sz="3200" kern="1200" dirty="0">
                <a:solidFill>
                  <a:srgbClr val="002060"/>
                </a:solidFill>
                <a:latin typeface="Arial Black" panose="020B0A04020102020204" pitchFamily="34" charset="0"/>
              </a:rPr>
              <a:t>Three Capital Markets Activities for Equipment Finance Companies </a:t>
            </a:r>
          </a:p>
        </p:txBody>
      </p:sp>
      <p:sp>
        <p:nvSpPr>
          <p:cNvPr id="5" name="TextBox 4">
            <a:extLst>
              <a:ext uri="{FF2B5EF4-FFF2-40B4-BE49-F238E27FC236}">
                <a16:creationId xmlns:a16="http://schemas.microsoft.com/office/drawing/2014/main" id="{B53434EE-069E-DEA4-F4E5-2FD0CBF6D1FE}"/>
              </a:ext>
            </a:extLst>
          </p:cNvPr>
          <p:cNvSpPr txBox="1"/>
          <p:nvPr/>
        </p:nvSpPr>
        <p:spPr>
          <a:xfrm>
            <a:off x="628650" y="1447038"/>
            <a:ext cx="7886700" cy="3188970"/>
          </a:xfrm>
          <a:prstGeom prst="rect">
            <a:avLst/>
          </a:prstGeom>
        </p:spPr>
        <p:txBody>
          <a:bodyPr vert="horz" lIns="91440" tIns="45720" rIns="91440" bIns="45720" rtlCol="0">
            <a:normAutofit/>
          </a:bodyPr>
          <a:lstStyle/>
          <a:p>
            <a:pPr lvl="0" defTabSz="914400">
              <a:lnSpc>
                <a:spcPct val="90000"/>
              </a:lnSpc>
              <a:spcAft>
                <a:spcPts val="600"/>
              </a:spcAft>
            </a:pPr>
            <a:r>
              <a:rPr lang="en-US" sz="1700" b="1" i="1" dirty="0">
                <a:solidFill>
                  <a:srgbClr val="002060"/>
                </a:solidFill>
                <a:latin typeface="Arial" panose="020B0604020202020204" pitchFamily="34" charset="0"/>
                <a:cs typeface="Arial" panose="020B0604020202020204" pitchFamily="34" charset="0"/>
              </a:rPr>
              <a:t>Capital Markets activity is any type of external funding required to operate an equipment leasing company.</a:t>
            </a:r>
          </a:p>
          <a:p>
            <a:pPr lvl="0" indent="-228600" defTabSz="914400">
              <a:lnSpc>
                <a:spcPct val="90000"/>
              </a:lnSpc>
              <a:spcAft>
                <a:spcPts val="600"/>
              </a:spcAft>
              <a:buFont typeface="Arial" panose="020B0604020202020204" pitchFamily="34" charset="0"/>
              <a:buChar char="•"/>
            </a:pPr>
            <a:endParaRPr lang="en-US" sz="1700" i="1" dirty="0"/>
          </a:p>
        </p:txBody>
      </p:sp>
      <p:grpSp>
        <p:nvGrpSpPr>
          <p:cNvPr id="6" name="Group 5">
            <a:extLst>
              <a:ext uri="{FF2B5EF4-FFF2-40B4-BE49-F238E27FC236}">
                <a16:creationId xmlns:a16="http://schemas.microsoft.com/office/drawing/2014/main" id="{B06356B2-77AE-4638-CA4E-4F461F1BBE90}"/>
              </a:ext>
            </a:extLst>
          </p:cNvPr>
          <p:cNvGrpSpPr/>
          <p:nvPr/>
        </p:nvGrpSpPr>
        <p:grpSpPr>
          <a:xfrm>
            <a:off x="1018956" y="2252201"/>
            <a:ext cx="10091004" cy="3901399"/>
            <a:chOff x="817243" y="802958"/>
            <a:chExt cx="7858129" cy="3643630"/>
          </a:xfrm>
        </p:grpSpPr>
        <p:sp>
          <p:nvSpPr>
            <p:cNvPr id="7" name="Rectangle 6">
              <a:extLst>
                <a:ext uri="{FF2B5EF4-FFF2-40B4-BE49-F238E27FC236}">
                  <a16:creationId xmlns:a16="http://schemas.microsoft.com/office/drawing/2014/main" id="{19FBFA51-2DC5-1263-F5C3-69CFC27FEF7B}"/>
                </a:ext>
              </a:extLst>
            </p:cNvPr>
            <p:cNvSpPr/>
            <p:nvPr/>
          </p:nvSpPr>
          <p:spPr>
            <a:xfrm>
              <a:off x="817244" y="802958"/>
              <a:ext cx="7858126" cy="3643630"/>
            </a:xfrm>
            <a:prstGeom prst="rect">
              <a:avLst/>
            </a:prstGeom>
            <a:noFill/>
          </p:spPr>
          <p:txBody>
            <a:bodyPr/>
            <a:lstStyle/>
            <a:p>
              <a:endParaRPr lang="en-US"/>
            </a:p>
          </p:txBody>
        </p:sp>
        <p:sp>
          <p:nvSpPr>
            <p:cNvPr id="8" name="Freeform: Shape 7">
              <a:extLst>
                <a:ext uri="{FF2B5EF4-FFF2-40B4-BE49-F238E27FC236}">
                  <a16:creationId xmlns:a16="http://schemas.microsoft.com/office/drawing/2014/main" id="{21B2CFF0-8927-3CB4-D8F0-DC3441C8E34C}"/>
                </a:ext>
              </a:extLst>
            </p:cNvPr>
            <p:cNvSpPr/>
            <p:nvPr/>
          </p:nvSpPr>
          <p:spPr>
            <a:xfrm rot="21600000">
              <a:off x="817243" y="803091"/>
              <a:ext cx="7858129" cy="1012886"/>
            </a:xfrm>
            <a:custGeom>
              <a:avLst/>
              <a:gdLst>
                <a:gd name="connsiteX0" fmla="*/ 0 w 7858129"/>
                <a:gd name="connsiteY0" fmla="*/ 0 h 1012884"/>
                <a:gd name="connsiteX1" fmla="*/ 7351687 w 7858129"/>
                <a:gd name="connsiteY1" fmla="*/ 0 h 1012884"/>
                <a:gd name="connsiteX2" fmla="*/ 7858129 w 7858129"/>
                <a:gd name="connsiteY2" fmla="*/ 506442 h 1012884"/>
                <a:gd name="connsiteX3" fmla="*/ 7351687 w 7858129"/>
                <a:gd name="connsiteY3" fmla="*/ 1012884 h 1012884"/>
                <a:gd name="connsiteX4" fmla="*/ 0 w 7858129"/>
                <a:gd name="connsiteY4" fmla="*/ 1012884 h 1012884"/>
                <a:gd name="connsiteX5" fmla="*/ 0 w 7858129"/>
                <a:gd name="connsiteY5" fmla="*/ 0 h 1012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58129" h="1012884">
                  <a:moveTo>
                    <a:pt x="7858129" y="1012883"/>
                  </a:moveTo>
                  <a:lnTo>
                    <a:pt x="506442" y="1012883"/>
                  </a:lnTo>
                  <a:lnTo>
                    <a:pt x="0" y="506442"/>
                  </a:lnTo>
                  <a:lnTo>
                    <a:pt x="506442" y="1"/>
                  </a:lnTo>
                  <a:lnTo>
                    <a:pt x="7858129" y="1"/>
                  </a:lnTo>
                  <a:lnTo>
                    <a:pt x="7858129" y="1012883"/>
                  </a:lnTo>
                  <a:close/>
                </a:path>
              </a:pathLst>
            </a:custGeom>
            <a:solidFill>
              <a:srgbClr val="0070C0"/>
            </a:solidFill>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699875" tIns="68581" rIns="128016" bIns="68581" numCol="1" spcCol="1270" anchor="ctr" anchorCtr="0">
              <a:noAutofit/>
            </a:bodyPr>
            <a:lstStyle/>
            <a:p>
              <a:pPr marL="0" lvl="0" indent="0" algn="ctr" defTabSz="800100">
                <a:lnSpc>
                  <a:spcPct val="90000"/>
                </a:lnSpc>
                <a:spcBef>
                  <a:spcPct val="0"/>
                </a:spcBef>
                <a:spcAft>
                  <a:spcPct val="35000"/>
                </a:spcAft>
                <a:buNone/>
              </a:pPr>
              <a:r>
                <a:rPr lang="en-US" sz="2400" b="1" dirty="0">
                  <a:latin typeface="Arial Black" panose="020B0A04020102020204" pitchFamily="34" charset="0"/>
                  <a:cs typeface="Arial" panose="020B0604020202020204" pitchFamily="34" charset="0"/>
                </a:rPr>
                <a:t>Equipment-Backed Securitizations</a:t>
              </a:r>
              <a:endParaRPr lang="en-US" sz="2400" b="1" kern="1200" dirty="0">
                <a:latin typeface="Arial Black" panose="020B0A04020102020204" pitchFamily="34" charset="0"/>
                <a:cs typeface="Arial" panose="020B0604020202020204" pitchFamily="34" charset="0"/>
              </a:endParaRPr>
            </a:p>
          </p:txBody>
        </p:sp>
        <p:sp>
          <p:nvSpPr>
            <p:cNvPr id="9" name="Oval 8">
              <a:extLst>
                <a:ext uri="{FF2B5EF4-FFF2-40B4-BE49-F238E27FC236}">
                  <a16:creationId xmlns:a16="http://schemas.microsoft.com/office/drawing/2014/main" id="{E3A5C227-2729-3A83-71C6-A5CDAA01DB10}"/>
                </a:ext>
              </a:extLst>
            </p:cNvPr>
            <p:cNvSpPr/>
            <p:nvPr/>
          </p:nvSpPr>
          <p:spPr>
            <a:xfrm>
              <a:off x="817244" y="803092"/>
              <a:ext cx="1012884" cy="1012884"/>
            </a:xfrm>
            <a:prstGeom prst="ellipse">
              <a:avLst/>
            </a:prstGeom>
            <a:solidFill>
              <a:srgbClr val="002060"/>
            </a:solidFill>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nchor="ctr"/>
            <a:lstStyle/>
            <a:p>
              <a:pPr algn="ctr"/>
              <a:r>
                <a:rPr lang="en-US" sz="3200" b="1" dirty="0">
                  <a:solidFill>
                    <a:schemeClr val="bg1"/>
                  </a:solidFill>
                  <a:latin typeface="Arial Black" panose="020B0A04020102020204" pitchFamily="34" charset="0"/>
                </a:rPr>
                <a:t>1</a:t>
              </a:r>
            </a:p>
          </p:txBody>
        </p:sp>
        <p:sp>
          <p:nvSpPr>
            <p:cNvPr id="10" name="Freeform: Shape 9">
              <a:extLst>
                <a:ext uri="{FF2B5EF4-FFF2-40B4-BE49-F238E27FC236}">
                  <a16:creationId xmlns:a16="http://schemas.microsoft.com/office/drawing/2014/main" id="{1A45CB3E-CE51-6D80-2DE1-182D081909CA}"/>
                </a:ext>
              </a:extLst>
            </p:cNvPr>
            <p:cNvSpPr/>
            <p:nvPr/>
          </p:nvSpPr>
          <p:spPr>
            <a:xfrm rot="21600000">
              <a:off x="817243" y="2118329"/>
              <a:ext cx="7858129" cy="1012886"/>
            </a:xfrm>
            <a:custGeom>
              <a:avLst/>
              <a:gdLst>
                <a:gd name="connsiteX0" fmla="*/ 0 w 7858129"/>
                <a:gd name="connsiteY0" fmla="*/ 0 h 1012884"/>
                <a:gd name="connsiteX1" fmla="*/ 7351687 w 7858129"/>
                <a:gd name="connsiteY1" fmla="*/ 0 h 1012884"/>
                <a:gd name="connsiteX2" fmla="*/ 7858129 w 7858129"/>
                <a:gd name="connsiteY2" fmla="*/ 506442 h 1012884"/>
                <a:gd name="connsiteX3" fmla="*/ 7351687 w 7858129"/>
                <a:gd name="connsiteY3" fmla="*/ 1012884 h 1012884"/>
                <a:gd name="connsiteX4" fmla="*/ 0 w 7858129"/>
                <a:gd name="connsiteY4" fmla="*/ 1012884 h 1012884"/>
                <a:gd name="connsiteX5" fmla="*/ 0 w 7858129"/>
                <a:gd name="connsiteY5" fmla="*/ 0 h 1012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58129" h="1012884">
                  <a:moveTo>
                    <a:pt x="7858129" y="1012883"/>
                  </a:moveTo>
                  <a:lnTo>
                    <a:pt x="506442" y="1012883"/>
                  </a:lnTo>
                  <a:lnTo>
                    <a:pt x="0" y="506442"/>
                  </a:lnTo>
                  <a:lnTo>
                    <a:pt x="506442" y="1"/>
                  </a:lnTo>
                  <a:lnTo>
                    <a:pt x="7858129" y="1"/>
                  </a:lnTo>
                  <a:lnTo>
                    <a:pt x="7858129" y="1012883"/>
                  </a:lnTo>
                  <a:close/>
                </a:path>
              </a:pathLst>
            </a:custGeom>
            <a:solidFill>
              <a:srgbClr val="00B0F0"/>
            </a:solidFill>
          </p:spPr>
          <p:style>
            <a:lnRef idx="2">
              <a:schemeClr val="lt1">
                <a:hueOff val="0"/>
                <a:satOff val="0"/>
                <a:lumOff val="0"/>
                <a:alphaOff val="0"/>
              </a:schemeClr>
            </a:lnRef>
            <a:fillRef idx="1">
              <a:schemeClr val="accent1">
                <a:shade val="80000"/>
                <a:hueOff val="280634"/>
                <a:satOff val="-23314"/>
                <a:lumOff val="18048"/>
                <a:alphaOff val="0"/>
              </a:schemeClr>
            </a:fillRef>
            <a:effectRef idx="0">
              <a:schemeClr val="accent1">
                <a:shade val="80000"/>
                <a:hueOff val="280634"/>
                <a:satOff val="-23314"/>
                <a:lumOff val="18048"/>
                <a:alphaOff val="0"/>
              </a:schemeClr>
            </a:effectRef>
            <a:fontRef idx="minor">
              <a:schemeClr val="lt1"/>
            </a:fontRef>
          </p:style>
          <p:txBody>
            <a:bodyPr spcFirstLastPara="0" vert="horz" wrap="square" lIns="699875" tIns="68581" rIns="128016" bIns="68581" numCol="1" spcCol="1270" anchor="ctr" anchorCtr="0">
              <a:noAutofit/>
            </a:bodyPr>
            <a:lstStyle/>
            <a:p>
              <a:pPr marL="0" lvl="0" indent="0" algn="ctr" defTabSz="800100">
                <a:lnSpc>
                  <a:spcPct val="90000"/>
                </a:lnSpc>
                <a:spcBef>
                  <a:spcPct val="0"/>
                </a:spcBef>
                <a:spcAft>
                  <a:spcPct val="35000"/>
                </a:spcAft>
                <a:buNone/>
              </a:pPr>
              <a:r>
                <a:rPr lang="en-US" sz="2400" b="1" kern="1200" dirty="0">
                  <a:latin typeface="Arial Black" panose="020B0A04020102020204" pitchFamily="34" charset="0"/>
                  <a:cs typeface="Arial" panose="020B0604020202020204" pitchFamily="34" charset="0"/>
                </a:rPr>
                <a:t>Syndications</a:t>
              </a:r>
            </a:p>
          </p:txBody>
        </p:sp>
        <p:sp>
          <p:nvSpPr>
            <p:cNvPr id="11" name="Oval 10">
              <a:extLst>
                <a:ext uri="{FF2B5EF4-FFF2-40B4-BE49-F238E27FC236}">
                  <a16:creationId xmlns:a16="http://schemas.microsoft.com/office/drawing/2014/main" id="{BBD126F5-EBB7-6615-CCBD-92870062365A}"/>
                </a:ext>
              </a:extLst>
            </p:cNvPr>
            <p:cNvSpPr/>
            <p:nvPr/>
          </p:nvSpPr>
          <p:spPr>
            <a:xfrm>
              <a:off x="817244" y="2118330"/>
              <a:ext cx="1012884" cy="1012884"/>
            </a:xfrm>
            <a:prstGeom prst="ellipse">
              <a:avLst/>
            </a:prstGeom>
            <a:solidFill>
              <a:srgbClr val="002060"/>
            </a:solidFill>
          </p:spPr>
          <p:style>
            <a:lnRef idx="2">
              <a:schemeClr val="lt1">
                <a:hueOff val="0"/>
                <a:satOff val="0"/>
                <a:lumOff val="0"/>
                <a:alphaOff val="0"/>
              </a:schemeClr>
            </a:lnRef>
            <a:fillRef idx="1">
              <a:schemeClr val="accent1">
                <a:tint val="50000"/>
                <a:hueOff val="19191"/>
                <a:satOff val="-919"/>
                <a:lumOff val="7145"/>
                <a:alphaOff val="0"/>
              </a:schemeClr>
            </a:fillRef>
            <a:effectRef idx="0">
              <a:schemeClr val="accent1">
                <a:tint val="50000"/>
                <a:hueOff val="19191"/>
                <a:satOff val="-919"/>
                <a:lumOff val="7145"/>
                <a:alphaOff val="0"/>
              </a:schemeClr>
            </a:effectRef>
            <a:fontRef idx="minor">
              <a:schemeClr val="lt1">
                <a:hueOff val="0"/>
                <a:satOff val="0"/>
                <a:lumOff val="0"/>
                <a:alphaOff val="0"/>
              </a:schemeClr>
            </a:fontRef>
          </p:style>
          <p:txBody>
            <a:bodyPr anchor="ctr"/>
            <a:lstStyle/>
            <a:p>
              <a:pPr algn="ctr"/>
              <a:r>
                <a:rPr lang="en-US" sz="3200" b="1" dirty="0">
                  <a:solidFill>
                    <a:schemeClr val="bg1"/>
                  </a:solidFill>
                  <a:latin typeface="Arial Black" panose="020B0A04020102020204" pitchFamily="34" charset="0"/>
                </a:rPr>
                <a:t>2</a:t>
              </a:r>
            </a:p>
          </p:txBody>
        </p:sp>
        <p:sp>
          <p:nvSpPr>
            <p:cNvPr id="12" name="Freeform: Shape 11">
              <a:extLst>
                <a:ext uri="{FF2B5EF4-FFF2-40B4-BE49-F238E27FC236}">
                  <a16:creationId xmlns:a16="http://schemas.microsoft.com/office/drawing/2014/main" id="{8557EE81-FD26-1155-85DF-7699C7DBC2ED}"/>
                </a:ext>
              </a:extLst>
            </p:cNvPr>
            <p:cNvSpPr/>
            <p:nvPr/>
          </p:nvSpPr>
          <p:spPr>
            <a:xfrm rot="21600000">
              <a:off x="817243" y="3433568"/>
              <a:ext cx="7858129" cy="1012885"/>
            </a:xfrm>
            <a:custGeom>
              <a:avLst/>
              <a:gdLst>
                <a:gd name="connsiteX0" fmla="*/ 0 w 7858129"/>
                <a:gd name="connsiteY0" fmla="*/ 0 h 1012884"/>
                <a:gd name="connsiteX1" fmla="*/ 7351687 w 7858129"/>
                <a:gd name="connsiteY1" fmla="*/ 0 h 1012884"/>
                <a:gd name="connsiteX2" fmla="*/ 7858129 w 7858129"/>
                <a:gd name="connsiteY2" fmla="*/ 506442 h 1012884"/>
                <a:gd name="connsiteX3" fmla="*/ 7351687 w 7858129"/>
                <a:gd name="connsiteY3" fmla="*/ 1012884 h 1012884"/>
                <a:gd name="connsiteX4" fmla="*/ 0 w 7858129"/>
                <a:gd name="connsiteY4" fmla="*/ 1012884 h 1012884"/>
                <a:gd name="connsiteX5" fmla="*/ 0 w 7858129"/>
                <a:gd name="connsiteY5" fmla="*/ 0 h 1012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58129" h="1012884">
                  <a:moveTo>
                    <a:pt x="7858129" y="1012883"/>
                  </a:moveTo>
                  <a:lnTo>
                    <a:pt x="506442" y="1012883"/>
                  </a:lnTo>
                  <a:lnTo>
                    <a:pt x="0" y="506442"/>
                  </a:lnTo>
                  <a:lnTo>
                    <a:pt x="506442" y="1"/>
                  </a:lnTo>
                  <a:lnTo>
                    <a:pt x="7858129" y="1"/>
                  </a:lnTo>
                  <a:lnTo>
                    <a:pt x="7858129" y="1012883"/>
                  </a:lnTo>
                  <a:close/>
                </a:path>
              </a:pathLst>
            </a:custGeom>
            <a:solidFill>
              <a:schemeClr val="accent1">
                <a:lumMod val="50000"/>
              </a:schemeClr>
            </a:solidFill>
          </p:spPr>
          <p:style>
            <a:lnRef idx="2">
              <a:schemeClr val="lt1">
                <a:hueOff val="0"/>
                <a:satOff val="0"/>
                <a:lumOff val="0"/>
                <a:alphaOff val="0"/>
              </a:schemeClr>
            </a:lnRef>
            <a:fillRef idx="1">
              <a:schemeClr val="accent1">
                <a:shade val="80000"/>
                <a:hueOff val="561269"/>
                <a:satOff val="-46629"/>
                <a:lumOff val="36096"/>
                <a:alphaOff val="0"/>
              </a:schemeClr>
            </a:fillRef>
            <a:effectRef idx="0">
              <a:schemeClr val="accent1">
                <a:shade val="80000"/>
                <a:hueOff val="561269"/>
                <a:satOff val="-46629"/>
                <a:lumOff val="36096"/>
                <a:alphaOff val="0"/>
              </a:schemeClr>
            </a:effectRef>
            <a:fontRef idx="minor">
              <a:schemeClr val="lt1"/>
            </a:fontRef>
          </p:style>
          <p:txBody>
            <a:bodyPr spcFirstLastPara="0" vert="horz" wrap="square" lIns="699875" tIns="68581" rIns="128016" bIns="68580" numCol="1" spcCol="1270" anchor="ctr" anchorCtr="0">
              <a:noAutofit/>
            </a:bodyPr>
            <a:lstStyle/>
            <a:p>
              <a:pPr marL="0" lvl="0" indent="0" algn="ctr" defTabSz="800100">
                <a:lnSpc>
                  <a:spcPct val="90000"/>
                </a:lnSpc>
                <a:spcBef>
                  <a:spcPct val="0"/>
                </a:spcBef>
                <a:spcAft>
                  <a:spcPct val="35000"/>
                </a:spcAft>
                <a:buNone/>
              </a:pPr>
              <a:r>
                <a:rPr lang="en-US" sz="2400" b="1" kern="1200" dirty="0">
                  <a:latin typeface="Arial Black" panose="020B0A04020102020204" pitchFamily="34" charset="0"/>
                  <a:cs typeface="Arial" panose="020B0604020202020204" pitchFamily="34" charset="0"/>
                </a:rPr>
                <a:t>Portfolio Sales</a:t>
              </a:r>
              <a:endParaRPr lang="en-US" sz="2400" kern="1200" dirty="0">
                <a:latin typeface="Arial Black" panose="020B0A04020102020204" pitchFamily="34" charset="0"/>
                <a:cs typeface="Arial" panose="020B0604020202020204" pitchFamily="34" charset="0"/>
              </a:endParaRPr>
            </a:p>
          </p:txBody>
        </p:sp>
        <p:sp>
          <p:nvSpPr>
            <p:cNvPr id="13" name="Oval 12">
              <a:extLst>
                <a:ext uri="{FF2B5EF4-FFF2-40B4-BE49-F238E27FC236}">
                  <a16:creationId xmlns:a16="http://schemas.microsoft.com/office/drawing/2014/main" id="{05E7365C-6D50-0A8E-1549-CB47E4F927C6}"/>
                </a:ext>
              </a:extLst>
            </p:cNvPr>
            <p:cNvSpPr/>
            <p:nvPr/>
          </p:nvSpPr>
          <p:spPr>
            <a:xfrm>
              <a:off x="817244" y="3433569"/>
              <a:ext cx="1012884" cy="1012884"/>
            </a:xfrm>
            <a:prstGeom prst="ellipse">
              <a:avLst/>
            </a:prstGeom>
            <a:solidFill>
              <a:srgbClr val="002060"/>
            </a:solidFill>
          </p:spPr>
          <p:style>
            <a:lnRef idx="2">
              <a:schemeClr val="lt1">
                <a:hueOff val="0"/>
                <a:satOff val="0"/>
                <a:lumOff val="0"/>
                <a:alphaOff val="0"/>
              </a:schemeClr>
            </a:lnRef>
            <a:fillRef idx="1">
              <a:schemeClr val="accent1">
                <a:tint val="50000"/>
                <a:hueOff val="38383"/>
                <a:satOff val="-1839"/>
                <a:lumOff val="14289"/>
                <a:alphaOff val="0"/>
              </a:schemeClr>
            </a:fillRef>
            <a:effectRef idx="0">
              <a:schemeClr val="accent1">
                <a:tint val="50000"/>
                <a:hueOff val="38383"/>
                <a:satOff val="-1839"/>
                <a:lumOff val="14289"/>
                <a:alphaOff val="0"/>
              </a:schemeClr>
            </a:effectRef>
            <a:fontRef idx="minor">
              <a:schemeClr val="lt1">
                <a:hueOff val="0"/>
                <a:satOff val="0"/>
                <a:lumOff val="0"/>
                <a:alphaOff val="0"/>
              </a:schemeClr>
            </a:fontRef>
          </p:style>
          <p:txBody>
            <a:bodyPr anchor="ctr"/>
            <a:lstStyle/>
            <a:p>
              <a:pPr algn="ctr"/>
              <a:r>
                <a:rPr lang="en-US" sz="3200" b="1" dirty="0">
                  <a:solidFill>
                    <a:schemeClr val="bg1"/>
                  </a:solidFill>
                  <a:latin typeface="Arial Black" panose="020B0A04020102020204" pitchFamily="34" charset="0"/>
                </a:rPr>
                <a:t>3</a:t>
              </a:r>
              <a:endParaRPr lang="en-US" dirty="0">
                <a:solidFill>
                  <a:schemeClr val="bg1"/>
                </a:solidFill>
                <a:latin typeface="Arial Black" panose="020B0A04020102020204" pitchFamily="34" charset="0"/>
              </a:endParaRPr>
            </a:p>
          </p:txBody>
        </p:sp>
      </p:grpSp>
    </p:spTree>
    <p:extLst>
      <p:ext uri="{BB962C8B-B14F-4D97-AF65-F5344CB8AC3E}">
        <p14:creationId xmlns:p14="http://schemas.microsoft.com/office/powerpoint/2010/main" val="1945501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a:extLst>
              <a:ext uri="{FF2B5EF4-FFF2-40B4-BE49-F238E27FC236}">
                <a16:creationId xmlns:a16="http://schemas.microsoft.com/office/drawing/2014/main" id="{75BB643F-E65E-A6A1-96B4-A623A0631A63}"/>
              </a:ext>
            </a:extLst>
          </p:cNvPr>
          <p:cNvSpPr>
            <a:spLocks noGrp="1"/>
          </p:cNvSpPr>
          <p:nvPr>
            <p:ph idx="1"/>
          </p:nvPr>
        </p:nvSpPr>
        <p:spPr>
          <a:xfrm>
            <a:off x="613183" y="1678089"/>
            <a:ext cx="8177262" cy="866991"/>
          </a:xfrm>
        </p:spPr>
        <p:txBody>
          <a:bodyPr/>
          <a:lstStyle/>
          <a:p>
            <a:pPr marL="0" indent="0">
              <a:buNone/>
            </a:pPr>
            <a:r>
              <a:rPr lang="en-US" sz="1400" b="1" i="0" dirty="0">
                <a:solidFill>
                  <a:srgbClr val="002060"/>
                </a:solidFill>
                <a:effectLst/>
                <a:latin typeface="arial" panose="020B0604020202020204" pitchFamily="34" charset="0"/>
              </a:rPr>
              <a:t>Securitization is the process in which equipment loans and leases are pooled together so that they can be repackaged into marketable, interest-bearing securities</a:t>
            </a:r>
            <a:r>
              <a:rPr lang="en-US" sz="1400" b="0" i="0" dirty="0">
                <a:solidFill>
                  <a:srgbClr val="002060"/>
                </a:solidFill>
                <a:effectLst/>
                <a:latin typeface="arial" panose="020B0604020202020204" pitchFamily="34" charset="0"/>
              </a:rPr>
              <a:t>. </a:t>
            </a:r>
          </a:p>
          <a:p>
            <a:pPr marL="0" indent="0">
              <a:buNone/>
            </a:pPr>
            <a:endParaRPr lang="en-US" dirty="0"/>
          </a:p>
        </p:txBody>
      </p:sp>
      <p:grpSp>
        <p:nvGrpSpPr>
          <p:cNvPr id="5" name="Group 4">
            <a:extLst>
              <a:ext uri="{FF2B5EF4-FFF2-40B4-BE49-F238E27FC236}">
                <a16:creationId xmlns:a16="http://schemas.microsoft.com/office/drawing/2014/main" id="{368124E5-74A1-7CBF-BCED-C2E747739C4B}"/>
              </a:ext>
            </a:extLst>
          </p:cNvPr>
          <p:cNvGrpSpPr/>
          <p:nvPr/>
        </p:nvGrpSpPr>
        <p:grpSpPr>
          <a:xfrm>
            <a:off x="1949632" y="2390135"/>
            <a:ext cx="8292735" cy="3845571"/>
            <a:chOff x="489998" y="1166260"/>
            <a:chExt cx="8153360" cy="4228949"/>
          </a:xfrm>
        </p:grpSpPr>
        <p:grpSp>
          <p:nvGrpSpPr>
            <p:cNvPr id="6" name="Group 5">
              <a:extLst>
                <a:ext uri="{FF2B5EF4-FFF2-40B4-BE49-F238E27FC236}">
                  <a16:creationId xmlns:a16="http://schemas.microsoft.com/office/drawing/2014/main" id="{06CAA762-9410-0B38-308D-5F60C29B48C5}"/>
                </a:ext>
              </a:extLst>
            </p:cNvPr>
            <p:cNvGrpSpPr/>
            <p:nvPr/>
          </p:nvGrpSpPr>
          <p:grpSpPr>
            <a:xfrm>
              <a:off x="489998" y="1166260"/>
              <a:ext cx="8153360" cy="4228949"/>
              <a:chOff x="489998" y="1106824"/>
              <a:chExt cx="8153360" cy="4228949"/>
            </a:xfrm>
          </p:grpSpPr>
          <p:sp>
            <p:nvSpPr>
              <p:cNvPr id="14" name="Shape 3152">
                <a:extLst>
                  <a:ext uri="{FF2B5EF4-FFF2-40B4-BE49-F238E27FC236}">
                    <a16:creationId xmlns:a16="http://schemas.microsoft.com/office/drawing/2014/main" id="{B3124FE3-9400-2920-A35E-23FE86716919}"/>
                  </a:ext>
                </a:extLst>
              </p:cNvPr>
              <p:cNvSpPr/>
              <p:nvPr/>
            </p:nvSpPr>
            <p:spPr>
              <a:xfrm>
                <a:off x="6410593" y="1106824"/>
                <a:ext cx="2179680" cy="1709451"/>
              </a:xfrm>
              <a:custGeom>
                <a:avLst/>
                <a:gdLst/>
                <a:ahLst/>
                <a:cxnLst/>
                <a:rect l="0" t="0" r="0" b="0"/>
                <a:pathLst>
                  <a:path w="120000" h="120000" extrusionOk="0">
                    <a:moveTo>
                      <a:pt x="114578" y="71489"/>
                    </a:moveTo>
                    <a:cubicBezTo>
                      <a:pt x="119999" y="65106"/>
                      <a:pt x="119999" y="54893"/>
                      <a:pt x="114578" y="48510"/>
                    </a:cubicBezTo>
                    <a:cubicBezTo>
                      <a:pt x="78795" y="6382"/>
                      <a:pt x="78795" y="6382"/>
                      <a:pt x="78795" y="6382"/>
                    </a:cubicBezTo>
                    <a:cubicBezTo>
                      <a:pt x="73373" y="0"/>
                      <a:pt x="69036" y="2127"/>
                      <a:pt x="69036" y="11063"/>
                    </a:cubicBezTo>
                    <a:cubicBezTo>
                      <a:pt x="69036" y="11063"/>
                      <a:pt x="69036" y="11063"/>
                      <a:pt x="69036" y="11063"/>
                    </a:cubicBezTo>
                    <a:cubicBezTo>
                      <a:pt x="69036" y="20000"/>
                      <a:pt x="62891" y="27659"/>
                      <a:pt x="55301" y="27659"/>
                    </a:cubicBezTo>
                    <a:cubicBezTo>
                      <a:pt x="13734" y="27659"/>
                      <a:pt x="13734" y="27659"/>
                      <a:pt x="13734" y="27659"/>
                    </a:cubicBezTo>
                    <a:cubicBezTo>
                      <a:pt x="6144" y="27659"/>
                      <a:pt x="0" y="34893"/>
                      <a:pt x="0" y="43829"/>
                    </a:cubicBezTo>
                    <a:cubicBezTo>
                      <a:pt x="0" y="76170"/>
                      <a:pt x="0" y="76170"/>
                      <a:pt x="0" y="76170"/>
                    </a:cubicBezTo>
                    <a:cubicBezTo>
                      <a:pt x="0" y="85106"/>
                      <a:pt x="6144" y="92765"/>
                      <a:pt x="13734" y="92765"/>
                    </a:cubicBezTo>
                    <a:cubicBezTo>
                      <a:pt x="55301" y="92765"/>
                      <a:pt x="55301" y="92765"/>
                      <a:pt x="55301" y="92765"/>
                    </a:cubicBezTo>
                    <a:cubicBezTo>
                      <a:pt x="62891" y="92765"/>
                      <a:pt x="69036" y="100000"/>
                      <a:pt x="69036" y="108936"/>
                    </a:cubicBezTo>
                    <a:cubicBezTo>
                      <a:pt x="69036" y="108936"/>
                      <a:pt x="69036" y="108936"/>
                      <a:pt x="69036" y="108936"/>
                    </a:cubicBezTo>
                    <a:cubicBezTo>
                      <a:pt x="69036" y="117872"/>
                      <a:pt x="73373" y="120000"/>
                      <a:pt x="78795" y="113617"/>
                    </a:cubicBezTo>
                    <a:lnTo>
                      <a:pt x="114578" y="71489"/>
                    </a:lnTo>
                    <a:close/>
                  </a:path>
                </a:pathLst>
              </a:custGeom>
              <a:solidFill>
                <a:schemeClr val="accent1">
                  <a:lumMod val="50000"/>
                </a:schemeClr>
              </a:solidFill>
              <a:ln/>
              <a:effectLst/>
            </p:spPr>
            <p:style>
              <a:lnRef idx="0">
                <a:schemeClr val="accent5"/>
              </a:lnRef>
              <a:fillRef idx="3">
                <a:schemeClr val="accent5"/>
              </a:fillRef>
              <a:effectRef idx="3">
                <a:schemeClr val="accent5"/>
              </a:effectRef>
              <a:fontRef idx="minor">
                <a:schemeClr val="lt1"/>
              </a:fontRef>
            </p:style>
            <p:txBody>
              <a:bodyPr lIns="45694" tIns="22841" rIns="45694" bIns="22841" anchor="t" anchorCtr="0">
                <a:noAutofit/>
              </a:bodyPr>
              <a:lstStyle/>
              <a:p>
                <a:pPr algn="just">
                  <a:buClr>
                    <a:srgbClr val="000000"/>
                  </a:buClr>
                </a:pPr>
                <a:endParaRPr sz="900" dirty="0">
                  <a:solidFill>
                    <a:schemeClr val="dk1"/>
                  </a:solidFill>
                  <a:latin typeface="Arial" panose="020B0604020202020204" pitchFamily="34" charset="0"/>
                  <a:ea typeface="Lato Light" panose="020F0502020204030203" pitchFamily="34" charset="0"/>
                  <a:cs typeface="Arial" panose="020B0604020202020204" pitchFamily="34" charset="0"/>
                  <a:sym typeface="Arial"/>
                </a:endParaRPr>
              </a:p>
            </p:txBody>
          </p:sp>
          <p:sp>
            <p:nvSpPr>
              <p:cNvPr id="15" name="Shape 3156">
                <a:extLst>
                  <a:ext uri="{FF2B5EF4-FFF2-40B4-BE49-F238E27FC236}">
                    <a16:creationId xmlns:a16="http://schemas.microsoft.com/office/drawing/2014/main" id="{C9C43646-D39F-0CC0-FF5D-034F0AEA19CD}"/>
                  </a:ext>
                </a:extLst>
              </p:cNvPr>
              <p:cNvSpPr/>
              <p:nvPr/>
            </p:nvSpPr>
            <p:spPr>
              <a:xfrm>
                <a:off x="4901120" y="1106824"/>
                <a:ext cx="2179680" cy="1709451"/>
              </a:xfrm>
              <a:custGeom>
                <a:avLst/>
                <a:gdLst/>
                <a:ahLst/>
                <a:cxnLst/>
                <a:rect l="0" t="0" r="0" b="0"/>
                <a:pathLst>
                  <a:path w="120000" h="120000" extrusionOk="0">
                    <a:moveTo>
                      <a:pt x="114578" y="71489"/>
                    </a:moveTo>
                    <a:cubicBezTo>
                      <a:pt x="119999" y="65106"/>
                      <a:pt x="119999" y="54893"/>
                      <a:pt x="114578" y="48510"/>
                    </a:cubicBezTo>
                    <a:cubicBezTo>
                      <a:pt x="79156" y="6382"/>
                      <a:pt x="79156" y="6382"/>
                      <a:pt x="79156" y="6382"/>
                    </a:cubicBezTo>
                    <a:cubicBezTo>
                      <a:pt x="73734" y="0"/>
                      <a:pt x="69036" y="2127"/>
                      <a:pt x="69036" y="11063"/>
                    </a:cubicBezTo>
                    <a:cubicBezTo>
                      <a:pt x="69036" y="11063"/>
                      <a:pt x="69036" y="11063"/>
                      <a:pt x="69036" y="11063"/>
                    </a:cubicBezTo>
                    <a:cubicBezTo>
                      <a:pt x="69036" y="20000"/>
                      <a:pt x="62891" y="27659"/>
                      <a:pt x="55301" y="27659"/>
                    </a:cubicBezTo>
                    <a:cubicBezTo>
                      <a:pt x="14096" y="27659"/>
                      <a:pt x="14096" y="27659"/>
                      <a:pt x="14096" y="27659"/>
                    </a:cubicBezTo>
                    <a:cubicBezTo>
                      <a:pt x="6506" y="27659"/>
                      <a:pt x="0" y="34893"/>
                      <a:pt x="0" y="43829"/>
                    </a:cubicBezTo>
                    <a:cubicBezTo>
                      <a:pt x="0" y="76170"/>
                      <a:pt x="0" y="76170"/>
                      <a:pt x="0" y="76170"/>
                    </a:cubicBezTo>
                    <a:cubicBezTo>
                      <a:pt x="0" y="85106"/>
                      <a:pt x="6506" y="92765"/>
                      <a:pt x="14096" y="92765"/>
                    </a:cubicBezTo>
                    <a:cubicBezTo>
                      <a:pt x="55301" y="92765"/>
                      <a:pt x="55301" y="92765"/>
                      <a:pt x="55301" y="92765"/>
                    </a:cubicBezTo>
                    <a:cubicBezTo>
                      <a:pt x="62891" y="92765"/>
                      <a:pt x="69036" y="100000"/>
                      <a:pt x="69036" y="108936"/>
                    </a:cubicBezTo>
                    <a:cubicBezTo>
                      <a:pt x="69036" y="108936"/>
                      <a:pt x="69036" y="108936"/>
                      <a:pt x="69036" y="108936"/>
                    </a:cubicBezTo>
                    <a:cubicBezTo>
                      <a:pt x="69036" y="117872"/>
                      <a:pt x="73734" y="120000"/>
                      <a:pt x="79156" y="113617"/>
                    </a:cubicBezTo>
                    <a:lnTo>
                      <a:pt x="114578" y="71489"/>
                    </a:lnTo>
                    <a:close/>
                  </a:path>
                </a:pathLst>
              </a:custGeom>
              <a:solidFill>
                <a:schemeClr val="accent4">
                  <a:lumMod val="50000"/>
                </a:schemeClr>
              </a:solidFill>
              <a:ln/>
              <a:effectLst/>
            </p:spPr>
            <p:style>
              <a:lnRef idx="0">
                <a:schemeClr val="accent4"/>
              </a:lnRef>
              <a:fillRef idx="3">
                <a:schemeClr val="accent4"/>
              </a:fillRef>
              <a:effectRef idx="3">
                <a:schemeClr val="accent4"/>
              </a:effectRef>
              <a:fontRef idx="minor">
                <a:schemeClr val="lt1"/>
              </a:fontRef>
            </p:style>
            <p:txBody>
              <a:bodyPr lIns="45694" tIns="22841" rIns="45694" bIns="22841" anchor="t" anchorCtr="0">
                <a:noAutofit/>
              </a:bodyPr>
              <a:lstStyle/>
              <a:p>
                <a:pPr algn="just">
                  <a:buClr>
                    <a:srgbClr val="000000"/>
                  </a:buClr>
                </a:pPr>
                <a:endParaRPr sz="900" dirty="0">
                  <a:solidFill>
                    <a:schemeClr val="dk1"/>
                  </a:solidFill>
                  <a:latin typeface="Arial" panose="020B0604020202020204" pitchFamily="34" charset="0"/>
                  <a:ea typeface="Lato Light" panose="020F0502020204030203" pitchFamily="34" charset="0"/>
                  <a:cs typeface="Arial" panose="020B0604020202020204" pitchFamily="34" charset="0"/>
                  <a:sym typeface="Arial"/>
                </a:endParaRPr>
              </a:p>
            </p:txBody>
          </p:sp>
          <p:sp>
            <p:nvSpPr>
              <p:cNvPr id="16" name="Shape 3160">
                <a:extLst>
                  <a:ext uri="{FF2B5EF4-FFF2-40B4-BE49-F238E27FC236}">
                    <a16:creationId xmlns:a16="http://schemas.microsoft.com/office/drawing/2014/main" id="{72B10A28-86A4-33AB-083A-201DB75E2207}"/>
                  </a:ext>
                </a:extLst>
              </p:cNvPr>
              <p:cNvSpPr/>
              <p:nvPr/>
            </p:nvSpPr>
            <p:spPr>
              <a:xfrm>
                <a:off x="3397684" y="1106824"/>
                <a:ext cx="2179680" cy="1709451"/>
              </a:xfrm>
              <a:custGeom>
                <a:avLst/>
                <a:gdLst/>
                <a:ahLst/>
                <a:cxnLst/>
                <a:rect l="0" t="0" r="0" b="0"/>
                <a:pathLst>
                  <a:path w="120000" h="120000" extrusionOk="0">
                    <a:moveTo>
                      <a:pt x="114578" y="71489"/>
                    </a:moveTo>
                    <a:cubicBezTo>
                      <a:pt x="119999" y="65106"/>
                      <a:pt x="119999" y="54893"/>
                      <a:pt x="114578" y="48510"/>
                    </a:cubicBezTo>
                    <a:cubicBezTo>
                      <a:pt x="78795" y="6382"/>
                      <a:pt x="78795" y="6382"/>
                      <a:pt x="78795" y="6382"/>
                    </a:cubicBezTo>
                    <a:cubicBezTo>
                      <a:pt x="73373" y="0"/>
                      <a:pt x="69036" y="2127"/>
                      <a:pt x="69036" y="11063"/>
                    </a:cubicBezTo>
                    <a:cubicBezTo>
                      <a:pt x="69036" y="11063"/>
                      <a:pt x="69036" y="11063"/>
                      <a:pt x="69036" y="11063"/>
                    </a:cubicBezTo>
                    <a:cubicBezTo>
                      <a:pt x="69036" y="20000"/>
                      <a:pt x="62891" y="27659"/>
                      <a:pt x="55301" y="27659"/>
                    </a:cubicBezTo>
                    <a:cubicBezTo>
                      <a:pt x="13734" y="27659"/>
                      <a:pt x="13734" y="27659"/>
                      <a:pt x="13734" y="27659"/>
                    </a:cubicBezTo>
                    <a:cubicBezTo>
                      <a:pt x="6144" y="27659"/>
                      <a:pt x="0" y="34893"/>
                      <a:pt x="0" y="43829"/>
                    </a:cubicBezTo>
                    <a:cubicBezTo>
                      <a:pt x="0" y="76170"/>
                      <a:pt x="0" y="76170"/>
                      <a:pt x="0" y="76170"/>
                    </a:cubicBezTo>
                    <a:cubicBezTo>
                      <a:pt x="0" y="85106"/>
                      <a:pt x="6144" y="92765"/>
                      <a:pt x="13734" y="92765"/>
                    </a:cubicBezTo>
                    <a:cubicBezTo>
                      <a:pt x="55301" y="92765"/>
                      <a:pt x="55301" y="92765"/>
                      <a:pt x="55301" y="92765"/>
                    </a:cubicBezTo>
                    <a:cubicBezTo>
                      <a:pt x="62891" y="92765"/>
                      <a:pt x="69036" y="100000"/>
                      <a:pt x="69036" y="108936"/>
                    </a:cubicBezTo>
                    <a:cubicBezTo>
                      <a:pt x="69036" y="108936"/>
                      <a:pt x="69036" y="108936"/>
                      <a:pt x="69036" y="108936"/>
                    </a:cubicBezTo>
                    <a:cubicBezTo>
                      <a:pt x="69036" y="117872"/>
                      <a:pt x="73373" y="120000"/>
                      <a:pt x="78795" y="113617"/>
                    </a:cubicBezTo>
                    <a:lnTo>
                      <a:pt x="114578" y="71489"/>
                    </a:lnTo>
                    <a:close/>
                  </a:path>
                </a:pathLst>
              </a:custGeom>
              <a:solidFill>
                <a:schemeClr val="tx2">
                  <a:lumMod val="75000"/>
                  <a:lumOff val="25000"/>
                </a:schemeClr>
              </a:solidFill>
              <a:ln/>
              <a:effectLst/>
            </p:spPr>
            <p:style>
              <a:lnRef idx="0">
                <a:schemeClr val="accent3"/>
              </a:lnRef>
              <a:fillRef idx="3">
                <a:schemeClr val="accent3"/>
              </a:fillRef>
              <a:effectRef idx="3">
                <a:schemeClr val="accent3"/>
              </a:effectRef>
              <a:fontRef idx="minor">
                <a:schemeClr val="lt1"/>
              </a:fontRef>
            </p:style>
            <p:txBody>
              <a:bodyPr lIns="45694" tIns="22841" rIns="45694" bIns="22841" anchor="t" anchorCtr="0">
                <a:noAutofit/>
              </a:bodyPr>
              <a:lstStyle/>
              <a:p>
                <a:pPr algn="just">
                  <a:buClr>
                    <a:srgbClr val="000000"/>
                  </a:buClr>
                </a:pPr>
                <a:endParaRPr sz="900" dirty="0">
                  <a:solidFill>
                    <a:schemeClr val="dk1"/>
                  </a:solidFill>
                  <a:latin typeface="Arial" panose="020B0604020202020204" pitchFamily="34" charset="0"/>
                  <a:ea typeface="Lato Light" panose="020F0502020204030203" pitchFamily="34" charset="0"/>
                  <a:cs typeface="Arial" panose="020B0604020202020204" pitchFamily="34" charset="0"/>
                  <a:sym typeface="Arial"/>
                </a:endParaRPr>
              </a:p>
            </p:txBody>
          </p:sp>
          <p:sp>
            <p:nvSpPr>
              <p:cNvPr id="17" name="Shape 3164">
                <a:extLst>
                  <a:ext uri="{FF2B5EF4-FFF2-40B4-BE49-F238E27FC236}">
                    <a16:creationId xmlns:a16="http://schemas.microsoft.com/office/drawing/2014/main" id="{CB36C89D-0451-DDF5-50EB-B61F79CED6E2}"/>
                  </a:ext>
                </a:extLst>
              </p:cNvPr>
              <p:cNvSpPr/>
              <p:nvPr/>
            </p:nvSpPr>
            <p:spPr>
              <a:xfrm>
                <a:off x="1887001" y="1109344"/>
                <a:ext cx="2179680" cy="1709451"/>
              </a:xfrm>
              <a:custGeom>
                <a:avLst/>
                <a:gdLst/>
                <a:ahLst/>
                <a:cxnLst/>
                <a:rect l="0" t="0" r="0" b="0"/>
                <a:pathLst>
                  <a:path w="120000" h="120000" extrusionOk="0">
                    <a:moveTo>
                      <a:pt x="114939" y="71489"/>
                    </a:moveTo>
                    <a:cubicBezTo>
                      <a:pt x="119999" y="65106"/>
                      <a:pt x="119999" y="54893"/>
                      <a:pt x="114939" y="48510"/>
                    </a:cubicBezTo>
                    <a:cubicBezTo>
                      <a:pt x="79156" y="6382"/>
                      <a:pt x="79156" y="6382"/>
                      <a:pt x="79156" y="6382"/>
                    </a:cubicBezTo>
                    <a:cubicBezTo>
                      <a:pt x="73734" y="0"/>
                      <a:pt x="69397" y="2127"/>
                      <a:pt x="69397" y="11063"/>
                    </a:cubicBezTo>
                    <a:cubicBezTo>
                      <a:pt x="69397" y="11063"/>
                      <a:pt x="69397" y="11063"/>
                      <a:pt x="69397" y="11063"/>
                    </a:cubicBezTo>
                    <a:cubicBezTo>
                      <a:pt x="69397" y="20000"/>
                      <a:pt x="62891" y="27659"/>
                      <a:pt x="55301" y="27659"/>
                    </a:cubicBezTo>
                    <a:cubicBezTo>
                      <a:pt x="14096" y="27659"/>
                      <a:pt x="14096" y="27659"/>
                      <a:pt x="14096" y="27659"/>
                    </a:cubicBezTo>
                    <a:cubicBezTo>
                      <a:pt x="6506" y="27659"/>
                      <a:pt x="0" y="34893"/>
                      <a:pt x="0" y="43829"/>
                    </a:cubicBezTo>
                    <a:cubicBezTo>
                      <a:pt x="0" y="76170"/>
                      <a:pt x="0" y="76170"/>
                      <a:pt x="0" y="76170"/>
                    </a:cubicBezTo>
                    <a:cubicBezTo>
                      <a:pt x="0" y="85106"/>
                      <a:pt x="6506" y="92765"/>
                      <a:pt x="14096" y="92765"/>
                    </a:cubicBezTo>
                    <a:cubicBezTo>
                      <a:pt x="55301" y="92765"/>
                      <a:pt x="55301" y="92765"/>
                      <a:pt x="55301" y="92765"/>
                    </a:cubicBezTo>
                    <a:cubicBezTo>
                      <a:pt x="62891" y="92765"/>
                      <a:pt x="69397" y="100000"/>
                      <a:pt x="69397" y="108936"/>
                    </a:cubicBezTo>
                    <a:cubicBezTo>
                      <a:pt x="69397" y="108936"/>
                      <a:pt x="69397" y="108936"/>
                      <a:pt x="69397" y="108936"/>
                    </a:cubicBezTo>
                    <a:cubicBezTo>
                      <a:pt x="69397" y="117872"/>
                      <a:pt x="73734" y="120000"/>
                      <a:pt x="79156" y="113617"/>
                    </a:cubicBezTo>
                    <a:lnTo>
                      <a:pt x="114939" y="71489"/>
                    </a:lnTo>
                    <a:close/>
                  </a:path>
                </a:pathLst>
              </a:custGeom>
              <a:solidFill>
                <a:schemeClr val="tx2">
                  <a:lumMod val="50000"/>
                  <a:lumOff val="50000"/>
                </a:schemeClr>
              </a:solidFill>
              <a:ln/>
              <a:effectLst/>
            </p:spPr>
            <p:style>
              <a:lnRef idx="0">
                <a:schemeClr val="accent2"/>
              </a:lnRef>
              <a:fillRef idx="3">
                <a:schemeClr val="accent2"/>
              </a:fillRef>
              <a:effectRef idx="3">
                <a:schemeClr val="accent2"/>
              </a:effectRef>
              <a:fontRef idx="minor">
                <a:schemeClr val="lt1"/>
              </a:fontRef>
            </p:style>
            <p:txBody>
              <a:bodyPr lIns="45694" tIns="22841" rIns="45694" bIns="22841" anchor="t" anchorCtr="0">
                <a:noAutofit/>
              </a:bodyPr>
              <a:lstStyle/>
              <a:p>
                <a:pPr algn="just">
                  <a:buClr>
                    <a:srgbClr val="000000"/>
                  </a:buClr>
                </a:pPr>
                <a:endParaRPr sz="900" dirty="0">
                  <a:solidFill>
                    <a:schemeClr val="dk1"/>
                  </a:solidFill>
                  <a:latin typeface="Arial" panose="020B0604020202020204" pitchFamily="34" charset="0"/>
                  <a:ea typeface="Lato Light" panose="020F0502020204030203" pitchFamily="34" charset="0"/>
                  <a:cs typeface="Arial" panose="020B0604020202020204" pitchFamily="34" charset="0"/>
                  <a:sym typeface="Arial"/>
                </a:endParaRPr>
              </a:p>
            </p:txBody>
          </p:sp>
          <p:sp>
            <p:nvSpPr>
              <p:cNvPr id="18" name="Shape 3167">
                <a:extLst>
                  <a:ext uri="{FF2B5EF4-FFF2-40B4-BE49-F238E27FC236}">
                    <a16:creationId xmlns:a16="http://schemas.microsoft.com/office/drawing/2014/main" id="{E48FD4E1-CC01-E736-279B-488AE9858F0E}"/>
                  </a:ext>
                </a:extLst>
              </p:cNvPr>
              <p:cNvSpPr>
                <a:spLocks/>
              </p:cNvSpPr>
              <p:nvPr/>
            </p:nvSpPr>
            <p:spPr>
              <a:xfrm>
                <a:off x="489998" y="1106825"/>
                <a:ext cx="1977870" cy="1709451"/>
              </a:xfrm>
              <a:custGeom>
                <a:avLst/>
                <a:gdLst/>
                <a:ahLst/>
                <a:cxnLst/>
                <a:rect l="0" t="0" r="0" b="0"/>
                <a:pathLst>
                  <a:path w="120000" h="120000" extrusionOk="0">
                    <a:moveTo>
                      <a:pt x="68202" y="5"/>
                    </a:moveTo>
                    <a:cubicBezTo>
                      <a:pt x="69981" y="99"/>
                      <a:pt x="72131" y="1352"/>
                      <a:pt x="74454" y="3859"/>
                    </a:cubicBezTo>
                    <a:cubicBezTo>
                      <a:pt x="74454" y="3859"/>
                      <a:pt x="74454" y="3859"/>
                      <a:pt x="115352" y="47969"/>
                    </a:cubicBezTo>
                    <a:cubicBezTo>
                      <a:pt x="121549" y="54653"/>
                      <a:pt x="121549" y="65346"/>
                      <a:pt x="115352" y="72030"/>
                    </a:cubicBezTo>
                    <a:lnTo>
                      <a:pt x="74454" y="116140"/>
                    </a:lnTo>
                    <a:cubicBezTo>
                      <a:pt x="68258" y="122824"/>
                      <a:pt x="63300" y="120596"/>
                      <a:pt x="63300" y="111239"/>
                    </a:cubicBezTo>
                    <a:cubicBezTo>
                      <a:pt x="63300" y="101882"/>
                      <a:pt x="56278" y="94308"/>
                      <a:pt x="47602" y="94308"/>
                    </a:cubicBezTo>
                    <a:cubicBezTo>
                      <a:pt x="47602" y="94308"/>
                      <a:pt x="47602" y="94308"/>
                      <a:pt x="95" y="94308"/>
                    </a:cubicBezTo>
                    <a:lnTo>
                      <a:pt x="0" y="94297"/>
                    </a:lnTo>
                    <a:lnTo>
                      <a:pt x="411" y="94297"/>
                    </a:lnTo>
                    <a:cubicBezTo>
                      <a:pt x="3199" y="94297"/>
                      <a:pt x="3199" y="94297"/>
                      <a:pt x="3199" y="94297"/>
                    </a:cubicBezTo>
                    <a:cubicBezTo>
                      <a:pt x="23442" y="72013"/>
                      <a:pt x="23442" y="72013"/>
                      <a:pt x="23442" y="72013"/>
                    </a:cubicBezTo>
                    <a:cubicBezTo>
                      <a:pt x="29639" y="65328"/>
                      <a:pt x="29639" y="54632"/>
                      <a:pt x="23442" y="47947"/>
                    </a:cubicBezTo>
                    <a:cubicBezTo>
                      <a:pt x="5730" y="28838"/>
                      <a:pt x="3515" y="26450"/>
                      <a:pt x="3239" y="26151"/>
                    </a:cubicBezTo>
                    <a:lnTo>
                      <a:pt x="3225" y="26137"/>
                    </a:lnTo>
                    <a:lnTo>
                      <a:pt x="4073" y="26137"/>
                    </a:lnTo>
                    <a:cubicBezTo>
                      <a:pt x="9188" y="26137"/>
                      <a:pt x="20879" y="26137"/>
                      <a:pt x="47602" y="26137"/>
                    </a:cubicBezTo>
                    <a:cubicBezTo>
                      <a:pt x="56278" y="26137"/>
                      <a:pt x="63300" y="18117"/>
                      <a:pt x="63300" y="8760"/>
                    </a:cubicBezTo>
                    <a:cubicBezTo>
                      <a:pt x="63300" y="2912"/>
                      <a:pt x="65237" y="-150"/>
                      <a:pt x="68202" y="5"/>
                    </a:cubicBezTo>
                    <a:close/>
                  </a:path>
                </a:pathLst>
              </a:custGeom>
              <a:solidFill>
                <a:schemeClr val="accent1"/>
              </a:solidFill>
              <a:ln/>
              <a:effectLst/>
            </p:spPr>
            <p:style>
              <a:lnRef idx="0">
                <a:schemeClr val="accent1"/>
              </a:lnRef>
              <a:fillRef idx="3">
                <a:schemeClr val="accent1"/>
              </a:fillRef>
              <a:effectRef idx="3">
                <a:schemeClr val="accent1"/>
              </a:effectRef>
              <a:fontRef idx="minor">
                <a:schemeClr val="lt1"/>
              </a:fontRef>
            </p:style>
            <p:txBody>
              <a:bodyPr lIns="45694" tIns="22841" rIns="45694" bIns="22841" anchor="t" anchorCtr="0">
                <a:noAutofit/>
              </a:bodyPr>
              <a:lstStyle/>
              <a:p>
                <a:pPr algn="just">
                  <a:buClr>
                    <a:srgbClr val="000000"/>
                  </a:buClr>
                </a:pPr>
                <a:endParaRPr sz="900" dirty="0">
                  <a:solidFill>
                    <a:schemeClr val="dk1"/>
                  </a:solidFill>
                  <a:latin typeface="Arial" panose="020B0604020202020204" pitchFamily="34" charset="0"/>
                  <a:ea typeface="Lato Light" panose="020F0502020204030203" pitchFamily="34" charset="0"/>
                  <a:cs typeface="Arial" panose="020B0604020202020204" pitchFamily="34" charset="0"/>
                  <a:sym typeface="Arial"/>
                </a:endParaRPr>
              </a:p>
            </p:txBody>
          </p:sp>
          <p:sp>
            <p:nvSpPr>
              <p:cNvPr id="19" name="Subtitle 2">
                <a:extLst>
                  <a:ext uri="{FF2B5EF4-FFF2-40B4-BE49-F238E27FC236}">
                    <a16:creationId xmlns:a16="http://schemas.microsoft.com/office/drawing/2014/main" id="{91D6841D-5940-5235-00CF-10AA409D9B64}"/>
                  </a:ext>
                </a:extLst>
              </p:cNvPr>
              <p:cNvSpPr txBox="1">
                <a:spLocks/>
              </p:cNvSpPr>
              <p:nvPr/>
            </p:nvSpPr>
            <p:spPr>
              <a:xfrm>
                <a:off x="489998" y="2875990"/>
                <a:ext cx="1969739" cy="2459783"/>
              </a:xfrm>
              <a:prstGeom prst="rect">
                <a:avLst/>
              </a:prstGeom>
            </p:spPr>
            <p:txBody>
              <a:bodyPr vert="horz" wrap="square" lIns="81559" tIns="40779" rIns="81559" bIns="4077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388"/>
                  </a:lnSpc>
                </a:pPr>
                <a:r>
                  <a:rPr lang="en-US" sz="1200" b="1" dirty="0">
                    <a:solidFill>
                      <a:srgbClr val="002060"/>
                    </a:solidFill>
                    <a:latin typeface="Arial" panose="020B0604020202020204" pitchFamily="34" charset="0"/>
                    <a:cs typeface="Arial" panose="020B0604020202020204" pitchFamily="34" charset="0"/>
                  </a:rPr>
                  <a:t>The equipment finance firm that originates the equipment loans and leases “pools” together several individual loans and leases with diverse characteristics in terms of geography, underlying equipment type, customer concentrations and industry concentrations.</a:t>
                </a:r>
                <a:endParaRPr lang="en-US" sz="1200" b="1" dirty="0">
                  <a:solidFill>
                    <a:srgbClr val="002060"/>
                  </a:solidFill>
                  <a:latin typeface="Arial" panose="020B0604020202020204" pitchFamily="34" charset="0"/>
                  <a:ea typeface="Lato Light" panose="020F0502020204030203" pitchFamily="34" charset="0"/>
                  <a:cs typeface="Arial" panose="020B0604020202020204" pitchFamily="34" charset="0"/>
                </a:endParaRPr>
              </a:p>
            </p:txBody>
          </p:sp>
          <p:sp>
            <p:nvSpPr>
              <p:cNvPr id="20" name="Subtitle 2">
                <a:extLst>
                  <a:ext uri="{FF2B5EF4-FFF2-40B4-BE49-F238E27FC236}">
                    <a16:creationId xmlns:a16="http://schemas.microsoft.com/office/drawing/2014/main" id="{BE093EAC-9C35-A8A6-2646-2B32574A63D3}"/>
                  </a:ext>
                </a:extLst>
              </p:cNvPr>
              <p:cNvSpPr txBox="1">
                <a:spLocks/>
              </p:cNvSpPr>
              <p:nvPr/>
            </p:nvSpPr>
            <p:spPr>
              <a:xfrm>
                <a:off x="2427527" y="3077508"/>
                <a:ext cx="1639155" cy="1679987"/>
              </a:xfrm>
              <a:prstGeom prst="rect">
                <a:avLst/>
              </a:prstGeom>
            </p:spPr>
            <p:txBody>
              <a:bodyPr vert="horz" wrap="square" lIns="81559" tIns="40779" rIns="81559" bIns="4077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388"/>
                  </a:lnSpc>
                </a:pPr>
                <a:r>
                  <a:rPr lang="en-US" sz="1200" b="1" i="0" dirty="0">
                    <a:solidFill>
                      <a:srgbClr val="002060"/>
                    </a:solidFill>
                    <a:effectLst/>
                    <a:latin typeface="Arial" panose="020B0604020202020204" pitchFamily="34" charset="0"/>
                    <a:cs typeface="Arial" panose="020B0604020202020204" pitchFamily="34" charset="0"/>
                  </a:rPr>
                  <a:t>The interest and principal payments from the underlying equipment loans and leases are passed through to the bondholder.</a:t>
                </a:r>
              </a:p>
              <a:p>
                <a:pPr>
                  <a:lnSpc>
                    <a:spcPts val="1388"/>
                  </a:lnSpc>
                </a:pPr>
                <a:endParaRPr lang="en-US" sz="900" b="1" dirty="0">
                  <a:solidFill>
                    <a:srgbClr val="002060"/>
                  </a:solidFill>
                  <a:latin typeface="Arial" panose="020B0604020202020204" pitchFamily="34" charset="0"/>
                  <a:ea typeface="Lato Light" panose="020F0502020204030203" pitchFamily="34" charset="0"/>
                  <a:cs typeface="Arial" panose="020B0604020202020204" pitchFamily="34" charset="0"/>
                </a:endParaRPr>
              </a:p>
            </p:txBody>
          </p:sp>
          <p:sp>
            <p:nvSpPr>
              <p:cNvPr id="21" name="Subtitle 2">
                <a:extLst>
                  <a:ext uri="{FF2B5EF4-FFF2-40B4-BE49-F238E27FC236}">
                    <a16:creationId xmlns:a16="http://schemas.microsoft.com/office/drawing/2014/main" id="{1DD2B104-9F7F-346B-E4C1-F6E35A696A41}"/>
                  </a:ext>
                </a:extLst>
              </p:cNvPr>
              <p:cNvSpPr txBox="1">
                <a:spLocks/>
              </p:cNvSpPr>
              <p:nvPr/>
            </p:nvSpPr>
            <p:spPr>
              <a:xfrm>
                <a:off x="3987458" y="3070829"/>
                <a:ext cx="1517299" cy="2110381"/>
              </a:xfrm>
              <a:prstGeom prst="rect">
                <a:avLst/>
              </a:prstGeom>
            </p:spPr>
            <p:txBody>
              <a:bodyPr vert="horz" wrap="square" lIns="81559" tIns="40779" rIns="81559" bIns="4077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388"/>
                  </a:lnSpc>
                </a:pPr>
                <a:r>
                  <a:rPr lang="en-US" sz="1200" b="1" dirty="0">
                    <a:solidFill>
                      <a:srgbClr val="002060"/>
                    </a:solidFill>
                    <a:latin typeface="Arial" panose="020B0604020202020204" pitchFamily="34" charset="0"/>
                    <a:cs typeface="Arial" panose="020B0604020202020204" pitchFamily="34" charset="0"/>
                  </a:rPr>
                  <a:t>Bondholders are protected by different types of credit enhancement such as the originating equipment finance firm absorbing a first loss position.</a:t>
                </a:r>
              </a:p>
              <a:p>
                <a:pPr>
                  <a:lnSpc>
                    <a:spcPts val="1388"/>
                  </a:lnSpc>
                </a:pPr>
                <a:endParaRPr lang="en-US" sz="900" b="1" dirty="0">
                  <a:solidFill>
                    <a:srgbClr val="002060"/>
                  </a:solidFill>
                  <a:latin typeface="Arial" panose="020B0604020202020204" pitchFamily="34" charset="0"/>
                  <a:ea typeface="Lato Light" panose="020F0502020204030203" pitchFamily="34" charset="0"/>
                  <a:cs typeface="Arial" panose="020B0604020202020204" pitchFamily="34" charset="0"/>
                </a:endParaRPr>
              </a:p>
            </p:txBody>
          </p:sp>
          <p:sp>
            <p:nvSpPr>
              <p:cNvPr id="22" name="Subtitle 2">
                <a:extLst>
                  <a:ext uri="{FF2B5EF4-FFF2-40B4-BE49-F238E27FC236}">
                    <a16:creationId xmlns:a16="http://schemas.microsoft.com/office/drawing/2014/main" id="{C779C299-E019-3337-C20B-76530677B9C3}"/>
                  </a:ext>
                </a:extLst>
              </p:cNvPr>
              <p:cNvSpPr txBox="1">
                <a:spLocks/>
              </p:cNvSpPr>
              <p:nvPr/>
            </p:nvSpPr>
            <p:spPr>
              <a:xfrm>
                <a:off x="5482830" y="3148652"/>
                <a:ext cx="1517299" cy="1482552"/>
              </a:xfrm>
              <a:prstGeom prst="rect">
                <a:avLst/>
              </a:prstGeom>
            </p:spPr>
            <p:txBody>
              <a:bodyPr vert="horz" wrap="square" lIns="81559" tIns="40779" rIns="81559" bIns="4077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388"/>
                  </a:lnSpc>
                </a:pPr>
                <a:r>
                  <a:rPr lang="en-US" sz="1200" b="1" dirty="0">
                    <a:solidFill>
                      <a:srgbClr val="002060"/>
                    </a:solidFill>
                    <a:latin typeface="Arial" panose="020B0604020202020204" pitchFamily="34" charset="0"/>
                    <a:cs typeface="Arial" panose="020B0604020202020204" pitchFamily="34" charset="0"/>
                  </a:rPr>
                  <a:t>Bonds can have different classes based on underlying risk </a:t>
                </a:r>
                <a:r>
                  <a:rPr lang="en-US" sz="1200" b="1" dirty="0">
                    <a:solidFill>
                      <a:srgbClr val="002060"/>
                    </a:solidFill>
                    <a:latin typeface="Arial" panose="020B0604020202020204" pitchFamily="34" charset="0"/>
                    <a:cs typeface="Arial" panose="020B0604020202020204" pitchFamily="34" charset="0"/>
                    <a:sym typeface="Wingdings" panose="05000000000000000000" pitchFamily="2" charset="2"/>
                  </a:rPr>
                  <a:t> higher risk means higher rates.</a:t>
                </a:r>
              </a:p>
              <a:p>
                <a:pPr>
                  <a:lnSpc>
                    <a:spcPts val="1388"/>
                  </a:lnSpc>
                </a:pPr>
                <a:endParaRPr lang="en-US" sz="900" b="1" dirty="0">
                  <a:solidFill>
                    <a:srgbClr val="002060"/>
                  </a:solidFill>
                  <a:latin typeface="Arial" panose="020B0604020202020204" pitchFamily="34" charset="0"/>
                  <a:ea typeface="Lato Light" panose="020F0502020204030203" pitchFamily="34" charset="0"/>
                  <a:cs typeface="Arial" panose="020B0604020202020204" pitchFamily="34" charset="0"/>
                </a:endParaRPr>
              </a:p>
            </p:txBody>
          </p:sp>
          <p:sp>
            <p:nvSpPr>
              <p:cNvPr id="23" name="Subtitle 2">
                <a:extLst>
                  <a:ext uri="{FF2B5EF4-FFF2-40B4-BE49-F238E27FC236}">
                    <a16:creationId xmlns:a16="http://schemas.microsoft.com/office/drawing/2014/main" id="{B9A7A64F-AB58-849D-5FD3-280E2E0B89B8}"/>
                  </a:ext>
                </a:extLst>
              </p:cNvPr>
              <p:cNvSpPr txBox="1">
                <a:spLocks/>
              </p:cNvSpPr>
              <p:nvPr/>
            </p:nvSpPr>
            <p:spPr>
              <a:xfrm>
                <a:off x="7032478" y="2875990"/>
                <a:ext cx="1610880" cy="1679987"/>
              </a:xfrm>
              <a:prstGeom prst="rect">
                <a:avLst/>
              </a:prstGeom>
            </p:spPr>
            <p:txBody>
              <a:bodyPr vert="horz" wrap="square" lIns="81559" tIns="40779" rIns="81559" bIns="4077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388"/>
                  </a:lnSpc>
                </a:pPr>
                <a:r>
                  <a:rPr lang="en-US" sz="1200" b="1" dirty="0">
                    <a:solidFill>
                      <a:srgbClr val="002060"/>
                    </a:solidFill>
                    <a:latin typeface="Arial" panose="020B0604020202020204" pitchFamily="34" charset="0"/>
                    <a:cs typeface="Arial" panose="020B0604020202020204" pitchFamily="34" charset="0"/>
                    <a:sym typeface="Wingdings" panose="05000000000000000000" pitchFamily="2" charset="2"/>
                  </a:rPr>
                  <a:t>Often times these bonds are rated b S&amp;P, Moody’s, Fitch and KBRA as ratings are important in attracting investors.</a:t>
                </a:r>
              </a:p>
              <a:p>
                <a:pPr>
                  <a:lnSpc>
                    <a:spcPts val="1388"/>
                  </a:lnSpc>
                </a:pPr>
                <a:endParaRPr lang="en-US" sz="900" b="1" dirty="0">
                  <a:solidFill>
                    <a:srgbClr val="002060"/>
                  </a:solidFill>
                  <a:latin typeface="Arial" panose="020B0604020202020204" pitchFamily="34" charset="0"/>
                  <a:ea typeface="Lato Light" panose="020F0502020204030203" pitchFamily="34" charset="0"/>
                  <a:cs typeface="Arial" panose="020B0604020202020204" pitchFamily="34" charset="0"/>
                </a:endParaRPr>
              </a:p>
            </p:txBody>
          </p:sp>
        </p:grpSp>
        <p:grpSp>
          <p:nvGrpSpPr>
            <p:cNvPr id="7" name="Group 6">
              <a:extLst>
                <a:ext uri="{FF2B5EF4-FFF2-40B4-BE49-F238E27FC236}">
                  <a16:creationId xmlns:a16="http://schemas.microsoft.com/office/drawing/2014/main" id="{D9327CD2-F226-36D3-01A2-240ED199036A}"/>
                </a:ext>
              </a:extLst>
            </p:cNvPr>
            <p:cNvGrpSpPr/>
            <p:nvPr/>
          </p:nvGrpSpPr>
          <p:grpSpPr>
            <a:xfrm>
              <a:off x="1164133" y="1652381"/>
              <a:ext cx="6962099" cy="856352"/>
              <a:chOff x="1164133" y="1652381"/>
              <a:chExt cx="6962099" cy="856352"/>
            </a:xfrm>
          </p:grpSpPr>
          <p:sp>
            <p:nvSpPr>
              <p:cNvPr id="8" name="Freeform 988">
                <a:extLst>
                  <a:ext uri="{FF2B5EF4-FFF2-40B4-BE49-F238E27FC236}">
                    <a16:creationId xmlns:a16="http://schemas.microsoft.com/office/drawing/2014/main" id="{264725B2-9A45-CE66-18BB-794579F981B8}"/>
                  </a:ext>
                </a:extLst>
              </p:cNvPr>
              <p:cNvSpPr>
                <a:spLocks noChangeAspect="1" noChangeArrowheads="1"/>
              </p:cNvSpPr>
              <p:nvPr/>
            </p:nvSpPr>
            <p:spPr bwMode="auto">
              <a:xfrm>
                <a:off x="4438183" y="1652381"/>
                <a:ext cx="419470" cy="419469"/>
              </a:xfrm>
              <a:custGeom>
                <a:avLst/>
                <a:gdLst>
                  <a:gd name="T0" fmla="*/ 11805 w 284993"/>
                  <a:gd name="T1" fmla="*/ 278152 h 285390"/>
                  <a:gd name="T2" fmla="*/ 234489 w 284993"/>
                  <a:gd name="T3" fmla="*/ 205450 h 285390"/>
                  <a:gd name="T4" fmla="*/ 146214 w 284993"/>
                  <a:gd name="T5" fmla="*/ 251386 h 285390"/>
                  <a:gd name="T6" fmla="*/ 141493 w 284993"/>
                  <a:gd name="T7" fmla="*/ 251386 h 285390"/>
                  <a:gd name="T8" fmla="*/ 53219 w 284993"/>
                  <a:gd name="T9" fmla="*/ 205450 h 285390"/>
                  <a:gd name="T10" fmla="*/ 183942 w 284993"/>
                  <a:gd name="T11" fmla="*/ 97135 h 285390"/>
                  <a:gd name="T12" fmla="*/ 174701 w 284993"/>
                  <a:gd name="T13" fmla="*/ 97135 h 285390"/>
                  <a:gd name="T14" fmla="*/ 108341 w 284993"/>
                  <a:gd name="T15" fmla="*/ 92540 h 285390"/>
                  <a:gd name="T16" fmla="*/ 108341 w 284993"/>
                  <a:gd name="T17" fmla="*/ 101731 h 285390"/>
                  <a:gd name="T18" fmla="*/ 108341 w 284993"/>
                  <a:gd name="T19" fmla="*/ 92540 h 285390"/>
                  <a:gd name="T20" fmla="*/ 148025 w 284993"/>
                  <a:gd name="T21" fmla="*/ 60200 h 285390"/>
                  <a:gd name="T22" fmla="*/ 163260 w 284993"/>
                  <a:gd name="T23" fmla="*/ 76169 h 285390"/>
                  <a:gd name="T24" fmla="*/ 154916 w 284993"/>
                  <a:gd name="T25" fmla="*/ 79435 h 285390"/>
                  <a:gd name="T26" fmla="*/ 132065 w 284993"/>
                  <a:gd name="T27" fmla="*/ 83064 h 285390"/>
                  <a:gd name="T28" fmla="*/ 164711 w 284993"/>
                  <a:gd name="T29" fmla="*/ 112824 h 285390"/>
                  <a:gd name="T30" fmla="*/ 148025 w 284993"/>
                  <a:gd name="T31" fmla="*/ 135689 h 285390"/>
                  <a:gd name="T32" fmla="*/ 139682 w 284993"/>
                  <a:gd name="T33" fmla="*/ 135689 h 285390"/>
                  <a:gd name="T34" fmla="*/ 124811 w 284993"/>
                  <a:gd name="T35" fmla="*/ 119719 h 285390"/>
                  <a:gd name="T36" fmla="*/ 132791 w 284993"/>
                  <a:gd name="T37" fmla="*/ 116453 h 285390"/>
                  <a:gd name="T38" fmla="*/ 156005 w 284993"/>
                  <a:gd name="T39" fmla="*/ 112824 h 285390"/>
                  <a:gd name="T40" fmla="*/ 123359 w 284993"/>
                  <a:gd name="T41" fmla="*/ 83064 h 285390"/>
                  <a:gd name="T42" fmla="*/ 139682 w 284993"/>
                  <a:gd name="T43" fmla="*/ 60200 h 285390"/>
                  <a:gd name="T44" fmla="*/ 144216 w 284993"/>
                  <a:gd name="T45" fmla="*/ 40632 h 285390"/>
                  <a:gd name="T46" fmla="*/ 144216 w 284993"/>
                  <a:gd name="T47" fmla="*/ 153658 h 285390"/>
                  <a:gd name="T48" fmla="*/ 144216 w 284993"/>
                  <a:gd name="T49" fmla="*/ 40632 h 285390"/>
                  <a:gd name="T50" fmla="*/ 209634 w 284993"/>
                  <a:gd name="T51" fmla="*/ 97327 h 285390"/>
                  <a:gd name="T52" fmla="*/ 78435 w 284993"/>
                  <a:gd name="T53" fmla="*/ 97327 h 285390"/>
                  <a:gd name="T54" fmla="*/ 144037 w 284993"/>
                  <a:gd name="T55" fmla="*/ 8681 h 285390"/>
                  <a:gd name="T56" fmla="*/ 144037 w 284993"/>
                  <a:gd name="T57" fmla="*/ 242343 h 285390"/>
                  <a:gd name="T58" fmla="*/ 144037 w 284993"/>
                  <a:gd name="T59" fmla="*/ 8681 h 285390"/>
                  <a:gd name="T60" fmla="*/ 241391 w 284993"/>
                  <a:gd name="T61" fmla="*/ 97299 h 285390"/>
                  <a:gd name="T62" fmla="*/ 237032 w 284993"/>
                  <a:gd name="T63" fmla="*/ 197129 h 285390"/>
                  <a:gd name="T64" fmla="*/ 287528 w 284993"/>
                  <a:gd name="T65" fmla="*/ 280322 h 285390"/>
                  <a:gd name="T66" fmla="*/ 283530 w 284993"/>
                  <a:gd name="T67" fmla="*/ 286832 h 285390"/>
                  <a:gd name="T68" fmla="*/ 543 w 284993"/>
                  <a:gd name="T69" fmla="*/ 284663 h 285390"/>
                  <a:gd name="T70" fmla="*/ 47043 w 284993"/>
                  <a:gd name="T71" fmla="*/ 198939 h 285390"/>
                  <a:gd name="T72" fmla="*/ 83733 w 284993"/>
                  <a:gd name="T73" fmla="*/ 197129 h 285390"/>
                  <a:gd name="T74" fmla="*/ 144037 w 284993"/>
                  <a:gd name="T75" fmla="*/ 0 h 28539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84993" h="285390">
                    <a:moveTo>
                      <a:pt x="52657" y="204416"/>
                    </a:moveTo>
                    <a:lnTo>
                      <a:pt x="11681" y="276753"/>
                    </a:lnTo>
                    <a:lnTo>
                      <a:pt x="272990" y="276753"/>
                    </a:lnTo>
                    <a:lnTo>
                      <a:pt x="232014" y="204416"/>
                    </a:lnTo>
                    <a:lnTo>
                      <a:pt x="194633" y="204416"/>
                    </a:lnTo>
                    <a:cubicBezTo>
                      <a:pt x="171270" y="232487"/>
                      <a:pt x="146469" y="248682"/>
                      <a:pt x="144672" y="250121"/>
                    </a:cubicBezTo>
                    <a:cubicBezTo>
                      <a:pt x="143953" y="250481"/>
                      <a:pt x="143234" y="250841"/>
                      <a:pt x="142515" y="250841"/>
                    </a:cubicBezTo>
                    <a:cubicBezTo>
                      <a:pt x="141796" y="250841"/>
                      <a:pt x="140718" y="250481"/>
                      <a:pt x="139999" y="250121"/>
                    </a:cubicBezTo>
                    <a:cubicBezTo>
                      <a:pt x="138202" y="248682"/>
                      <a:pt x="113401" y="232487"/>
                      <a:pt x="89678" y="204416"/>
                    </a:cubicBezTo>
                    <a:lnTo>
                      <a:pt x="52657" y="204416"/>
                    </a:lnTo>
                    <a:close/>
                    <a:moveTo>
                      <a:pt x="177048" y="92075"/>
                    </a:moveTo>
                    <a:cubicBezTo>
                      <a:pt x="179715" y="92075"/>
                      <a:pt x="182001" y="93980"/>
                      <a:pt x="182001" y="96647"/>
                    </a:cubicBezTo>
                    <a:cubicBezTo>
                      <a:pt x="182001" y="99314"/>
                      <a:pt x="179715" y="101219"/>
                      <a:pt x="177048" y="101219"/>
                    </a:cubicBezTo>
                    <a:cubicBezTo>
                      <a:pt x="174762" y="101219"/>
                      <a:pt x="172857" y="99314"/>
                      <a:pt x="172857" y="96647"/>
                    </a:cubicBezTo>
                    <a:cubicBezTo>
                      <a:pt x="172857" y="93980"/>
                      <a:pt x="174762" y="92075"/>
                      <a:pt x="177048" y="92075"/>
                    </a:cubicBezTo>
                    <a:close/>
                    <a:moveTo>
                      <a:pt x="107198" y="92075"/>
                    </a:moveTo>
                    <a:cubicBezTo>
                      <a:pt x="109865" y="92075"/>
                      <a:pt x="112151" y="93980"/>
                      <a:pt x="112151" y="96647"/>
                    </a:cubicBezTo>
                    <a:cubicBezTo>
                      <a:pt x="112151" y="99314"/>
                      <a:pt x="109865" y="101219"/>
                      <a:pt x="107198" y="101219"/>
                    </a:cubicBezTo>
                    <a:cubicBezTo>
                      <a:pt x="104912" y="101219"/>
                      <a:pt x="103007" y="99314"/>
                      <a:pt x="103007" y="96647"/>
                    </a:cubicBezTo>
                    <a:cubicBezTo>
                      <a:pt x="103007" y="93980"/>
                      <a:pt x="104912" y="92075"/>
                      <a:pt x="107198" y="92075"/>
                    </a:cubicBezTo>
                    <a:close/>
                    <a:moveTo>
                      <a:pt x="142515" y="55563"/>
                    </a:moveTo>
                    <a:cubicBezTo>
                      <a:pt x="144669" y="55563"/>
                      <a:pt x="146463" y="57368"/>
                      <a:pt x="146463" y="59896"/>
                    </a:cubicBezTo>
                    <a:lnTo>
                      <a:pt x="146463" y="64229"/>
                    </a:lnTo>
                    <a:cubicBezTo>
                      <a:pt x="153282" y="65313"/>
                      <a:pt x="159025" y="69646"/>
                      <a:pt x="161537" y="75785"/>
                    </a:cubicBezTo>
                    <a:cubicBezTo>
                      <a:pt x="162614" y="77951"/>
                      <a:pt x="161537" y="80479"/>
                      <a:pt x="159025" y="81562"/>
                    </a:cubicBezTo>
                    <a:cubicBezTo>
                      <a:pt x="156872" y="82284"/>
                      <a:pt x="154359" y="81201"/>
                      <a:pt x="153282" y="79035"/>
                    </a:cubicBezTo>
                    <a:cubicBezTo>
                      <a:pt x="151847" y="75062"/>
                      <a:pt x="147181" y="72535"/>
                      <a:pt x="142515" y="72535"/>
                    </a:cubicBezTo>
                    <a:cubicBezTo>
                      <a:pt x="135696" y="72535"/>
                      <a:pt x="130671" y="76868"/>
                      <a:pt x="130671" y="82646"/>
                    </a:cubicBezTo>
                    <a:cubicBezTo>
                      <a:pt x="130671" y="89507"/>
                      <a:pt x="134619" y="93118"/>
                      <a:pt x="142515" y="93118"/>
                    </a:cubicBezTo>
                    <a:cubicBezTo>
                      <a:pt x="157589" y="93118"/>
                      <a:pt x="162973" y="102868"/>
                      <a:pt x="162973" y="112256"/>
                    </a:cubicBezTo>
                    <a:cubicBezTo>
                      <a:pt x="162973" y="121284"/>
                      <a:pt x="155795" y="128867"/>
                      <a:pt x="146463" y="131034"/>
                    </a:cubicBezTo>
                    <a:lnTo>
                      <a:pt x="146463" y="135006"/>
                    </a:lnTo>
                    <a:cubicBezTo>
                      <a:pt x="146463" y="137534"/>
                      <a:pt x="144669" y="139339"/>
                      <a:pt x="142515" y="139339"/>
                    </a:cubicBezTo>
                    <a:cubicBezTo>
                      <a:pt x="140003" y="139339"/>
                      <a:pt x="138208" y="137534"/>
                      <a:pt x="138208" y="135006"/>
                    </a:cubicBezTo>
                    <a:lnTo>
                      <a:pt x="138208" y="130673"/>
                    </a:lnTo>
                    <a:cubicBezTo>
                      <a:pt x="131389" y="129228"/>
                      <a:pt x="126005" y="125256"/>
                      <a:pt x="123493" y="119117"/>
                    </a:cubicBezTo>
                    <a:cubicBezTo>
                      <a:pt x="122416" y="116951"/>
                      <a:pt x="123493" y="114423"/>
                      <a:pt x="125646" y="113701"/>
                    </a:cubicBezTo>
                    <a:cubicBezTo>
                      <a:pt x="127800" y="112617"/>
                      <a:pt x="130312" y="113701"/>
                      <a:pt x="131389" y="115867"/>
                    </a:cubicBezTo>
                    <a:cubicBezTo>
                      <a:pt x="133183" y="119839"/>
                      <a:pt x="137490" y="122728"/>
                      <a:pt x="142515" y="122728"/>
                    </a:cubicBezTo>
                    <a:cubicBezTo>
                      <a:pt x="148975" y="122728"/>
                      <a:pt x="154359" y="118034"/>
                      <a:pt x="154359" y="112256"/>
                    </a:cubicBezTo>
                    <a:cubicBezTo>
                      <a:pt x="154359" y="105395"/>
                      <a:pt x="150052" y="101784"/>
                      <a:pt x="142515" y="101784"/>
                    </a:cubicBezTo>
                    <a:cubicBezTo>
                      <a:pt x="127441" y="101784"/>
                      <a:pt x="122057" y="92034"/>
                      <a:pt x="122057" y="82646"/>
                    </a:cubicBezTo>
                    <a:cubicBezTo>
                      <a:pt x="122057" y="73618"/>
                      <a:pt x="128876" y="66035"/>
                      <a:pt x="138208" y="64229"/>
                    </a:cubicBezTo>
                    <a:lnTo>
                      <a:pt x="138208" y="59896"/>
                    </a:lnTo>
                    <a:cubicBezTo>
                      <a:pt x="138208" y="57368"/>
                      <a:pt x="140003" y="55563"/>
                      <a:pt x="142515" y="55563"/>
                    </a:cubicBezTo>
                    <a:close/>
                    <a:moveTo>
                      <a:pt x="142694" y="40428"/>
                    </a:moveTo>
                    <a:cubicBezTo>
                      <a:pt x="111409" y="40428"/>
                      <a:pt x="86597" y="65740"/>
                      <a:pt x="86597" y="96838"/>
                    </a:cubicBezTo>
                    <a:cubicBezTo>
                      <a:pt x="86597" y="127935"/>
                      <a:pt x="111409" y="152885"/>
                      <a:pt x="142694" y="152885"/>
                    </a:cubicBezTo>
                    <a:cubicBezTo>
                      <a:pt x="173620" y="152885"/>
                      <a:pt x="198792" y="127935"/>
                      <a:pt x="198792" y="96838"/>
                    </a:cubicBezTo>
                    <a:cubicBezTo>
                      <a:pt x="198792" y="65740"/>
                      <a:pt x="173620" y="40428"/>
                      <a:pt x="142694" y="40428"/>
                    </a:cubicBezTo>
                    <a:close/>
                    <a:moveTo>
                      <a:pt x="142694" y="31750"/>
                    </a:moveTo>
                    <a:cubicBezTo>
                      <a:pt x="178295" y="31750"/>
                      <a:pt x="207422" y="61039"/>
                      <a:pt x="207422" y="96838"/>
                    </a:cubicBezTo>
                    <a:cubicBezTo>
                      <a:pt x="207422" y="132636"/>
                      <a:pt x="178295" y="161564"/>
                      <a:pt x="142694" y="161564"/>
                    </a:cubicBezTo>
                    <a:cubicBezTo>
                      <a:pt x="106735" y="161564"/>
                      <a:pt x="77607" y="132636"/>
                      <a:pt x="77607" y="96838"/>
                    </a:cubicBezTo>
                    <a:cubicBezTo>
                      <a:pt x="77607" y="61039"/>
                      <a:pt x="106735" y="31750"/>
                      <a:pt x="142694" y="31750"/>
                    </a:cubicBezTo>
                    <a:close/>
                    <a:moveTo>
                      <a:pt x="142515" y="8637"/>
                    </a:moveTo>
                    <a:cubicBezTo>
                      <a:pt x="93992" y="8637"/>
                      <a:pt x="54813" y="48225"/>
                      <a:pt x="54813" y="96810"/>
                    </a:cubicBezTo>
                    <a:cubicBezTo>
                      <a:pt x="54813" y="175265"/>
                      <a:pt x="128138" y="231047"/>
                      <a:pt x="142515" y="241124"/>
                    </a:cubicBezTo>
                    <a:cubicBezTo>
                      <a:pt x="156533" y="231047"/>
                      <a:pt x="230217" y="174905"/>
                      <a:pt x="230217" y="96810"/>
                    </a:cubicBezTo>
                    <a:cubicBezTo>
                      <a:pt x="230217" y="48225"/>
                      <a:pt x="190679" y="8637"/>
                      <a:pt x="142515" y="8637"/>
                    </a:cubicBezTo>
                    <a:close/>
                    <a:moveTo>
                      <a:pt x="142515" y="0"/>
                    </a:moveTo>
                    <a:cubicBezTo>
                      <a:pt x="195712" y="0"/>
                      <a:pt x="238844" y="43546"/>
                      <a:pt x="238844" y="96810"/>
                    </a:cubicBezTo>
                    <a:cubicBezTo>
                      <a:pt x="238844" y="136757"/>
                      <a:pt x="221591" y="170227"/>
                      <a:pt x="201822" y="196138"/>
                    </a:cubicBezTo>
                    <a:lnTo>
                      <a:pt x="234530" y="196138"/>
                    </a:lnTo>
                    <a:cubicBezTo>
                      <a:pt x="236328" y="196138"/>
                      <a:pt x="237765" y="196858"/>
                      <a:pt x="238125" y="197938"/>
                    </a:cubicBezTo>
                    <a:lnTo>
                      <a:pt x="284492" y="278912"/>
                    </a:lnTo>
                    <a:cubicBezTo>
                      <a:pt x="285211" y="279992"/>
                      <a:pt x="285211" y="281791"/>
                      <a:pt x="284132" y="283231"/>
                    </a:cubicBezTo>
                    <a:cubicBezTo>
                      <a:pt x="283773" y="284670"/>
                      <a:pt x="282335" y="285390"/>
                      <a:pt x="280538" y="285390"/>
                    </a:cubicBezTo>
                    <a:lnTo>
                      <a:pt x="4133" y="285390"/>
                    </a:lnTo>
                    <a:cubicBezTo>
                      <a:pt x="2695" y="285390"/>
                      <a:pt x="1258" y="284670"/>
                      <a:pt x="539" y="283231"/>
                    </a:cubicBezTo>
                    <a:cubicBezTo>
                      <a:pt x="-180" y="281791"/>
                      <a:pt x="-180" y="279992"/>
                      <a:pt x="539" y="278912"/>
                    </a:cubicBezTo>
                    <a:lnTo>
                      <a:pt x="46546" y="197938"/>
                    </a:lnTo>
                    <a:cubicBezTo>
                      <a:pt x="47265" y="196858"/>
                      <a:pt x="48703" y="196138"/>
                      <a:pt x="50500" y="196138"/>
                    </a:cubicBezTo>
                    <a:lnTo>
                      <a:pt x="82849" y="196138"/>
                    </a:lnTo>
                    <a:cubicBezTo>
                      <a:pt x="63080" y="170586"/>
                      <a:pt x="45828" y="136757"/>
                      <a:pt x="45828" y="96810"/>
                    </a:cubicBezTo>
                    <a:cubicBezTo>
                      <a:pt x="45828" y="43546"/>
                      <a:pt x="89319" y="0"/>
                      <a:pt x="142515" y="0"/>
                    </a:cubicBezTo>
                    <a:close/>
                  </a:path>
                </a:pathLst>
              </a:custGeom>
              <a:solidFill>
                <a:schemeClr val="bg1"/>
              </a:solidFill>
              <a:ln>
                <a:noFill/>
              </a:ln>
              <a:effectLst/>
            </p:spPr>
            <p:txBody>
              <a:bodyPr anchor="ctr"/>
              <a:lstStyle/>
              <a:p>
                <a:endParaRPr lang="en-US" sz="675" dirty="0">
                  <a:latin typeface="Lato Light" panose="020F0502020204030203" pitchFamily="34" charset="0"/>
                </a:endParaRPr>
              </a:p>
            </p:txBody>
          </p:sp>
          <p:sp>
            <p:nvSpPr>
              <p:cNvPr id="9" name="TextBox 8">
                <a:extLst>
                  <a:ext uri="{FF2B5EF4-FFF2-40B4-BE49-F238E27FC236}">
                    <a16:creationId xmlns:a16="http://schemas.microsoft.com/office/drawing/2014/main" id="{C50C5882-9FB0-1165-7853-0586193098AE}"/>
                  </a:ext>
                </a:extLst>
              </p:cNvPr>
              <p:cNvSpPr txBox="1"/>
              <p:nvPr/>
            </p:nvSpPr>
            <p:spPr>
              <a:xfrm>
                <a:off x="1164133" y="2127967"/>
                <a:ext cx="919601" cy="287691"/>
              </a:xfrm>
              <a:prstGeom prst="rect">
                <a:avLst/>
              </a:prstGeom>
              <a:noFill/>
            </p:spPr>
            <p:txBody>
              <a:bodyPr wrap="none" rtlCol="0" anchor="ctr" anchorCtr="0">
                <a:spAutoFit/>
              </a:bodyPr>
              <a:lstStyle/>
              <a:p>
                <a:pPr algn="ctr"/>
                <a:r>
                  <a:rPr lang="en-US" sz="1100" b="1" spc="113" dirty="0">
                    <a:solidFill>
                      <a:srgbClr val="FFFFFF"/>
                    </a:solidFill>
                    <a:latin typeface="Arial" panose="020B0604020202020204" pitchFamily="34" charset="0"/>
                    <a:ea typeface="League Spartan" charset="0"/>
                    <a:cs typeface="Arial" panose="020B0604020202020204" pitchFamily="34" charset="0"/>
                  </a:rPr>
                  <a:t>POOLING</a:t>
                </a:r>
              </a:p>
            </p:txBody>
          </p:sp>
          <p:sp>
            <p:nvSpPr>
              <p:cNvPr id="10" name="TextBox 9">
                <a:extLst>
                  <a:ext uri="{FF2B5EF4-FFF2-40B4-BE49-F238E27FC236}">
                    <a16:creationId xmlns:a16="http://schemas.microsoft.com/office/drawing/2014/main" id="{CE236729-7D3E-540E-0A44-0C5CAE81AE28}"/>
                  </a:ext>
                </a:extLst>
              </p:cNvPr>
              <p:cNvSpPr txBox="1"/>
              <p:nvPr/>
            </p:nvSpPr>
            <p:spPr>
              <a:xfrm>
                <a:off x="2531697" y="2127967"/>
                <a:ext cx="1258642" cy="287691"/>
              </a:xfrm>
              <a:prstGeom prst="rect">
                <a:avLst/>
              </a:prstGeom>
              <a:noFill/>
            </p:spPr>
            <p:txBody>
              <a:bodyPr wrap="none" rtlCol="0" anchor="ctr" anchorCtr="0">
                <a:spAutoFit/>
              </a:bodyPr>
              <a:lstStyle/>
              <a:p>
                <a:pPr algn="ctr"/>
                <a:r>
                  <a:rPr lang="en-US" sz="1100" b="1" spc="113" dirty="0">
                    <a:solidFill>
                      <a:srgbClr val="FFFFFF"/>
                    </a:solidFill>
                    <a:latin typeface="Arial" panose="020B0604020202020204" pitchFamily="34" charset="0"/>
                    <a:ea typeface="League Spartan" charset="0"/>
                    <a:cs typeface="Arial" panose="020B0604020202020204" pitchFamily="34" charset="0"/>
                  </a:rPr>
                  <a:t>CASH FLOWS</a:t>
                </a:r>
              </a:p>
            </p:txBody>
          </p:sp>
          <p:sp>
            <p:nvSpPr>
              <p:cNvPr id="11" name="TextBox 10">
                <a:extLst>
                  <a:ext uri="{FF2B5EF4-FFF2-40B4-BE49-F238E27FC236}">
                    <a16:creationId xmlns:a16="http://schemas.microsoft.com/office/drawing/2014/main" id="{AFA7D811-785C-8ED9-771D-7F83E3EB5C5D}"/>
                  </a:ext>
                </a:extLst>
              </p:cNvPr>
              <p:cNvSpPr txBox="1"/>
              <p:nvPr/>
            </p:nvSpPr>
            <p:spPr>
              <a:xfrm>
                <a:off x="4002043" y="2034889"/>
                <a:ext cx="1307500" cy="473844"/>
              </a:xfrm>
              <a:prstGeom prst="rect">
                <a:avLst/>
              </a:prstGeom>
              <a:noFill/>
            </p:spPr>
            <p:txBody>
              <a:bodyPr wrap="none" rtlCol="0" anchor="ctr" anchorCtr="0">
                <a:spAutoFit/>
              </a:bodyPr>
              <a:lstStyle/>
              <a:p>
                <a:pPr algn="ctr"/>
                <a:r>
                  <a:rPr lang="en-US" sz="1100" b="1" spc="113" dirty="0">
                    <a:solidFill>
                      <a:srgbClr val="FFFFFF"/>
                    </a:solidFill>
                    <a:latin typeface="Arial" panose="020B0604020202020204" pitchFamily="34" charset="0"/>
                    <a:ea typeface="League Spartan" charset="0"/>
                    <a:cs typeface="Arial" panose="020B0604020202020204" pitchFamily="34" charset="0"/>
                  </a:rPr>
                  <a:t>CREDIT </a:t>
                </a:r>
              </a:p>
              <a:p>
                <a:pPr algn="ctr"/>
                <a:r>
                  <a:rPr lang="en-US" sz="1100" b="1" spc="113" dirty="0">
                    <a:solidFill>
                      <a:srgbClr val="FFFFFF"/>
                    </a:solidFill>
                    <a:latin typeface="Arial" panose="020B0604020202020204" pitchFamily="34" charset="0"/>
                    <a:ea typeface="League Spartan" charset="0"/>
                    <a:cs typeface="Arial" panose="020B0604020202020204" pitchFamily="34" charset="0"/>
                  </a:rPr>
                  <a:t>ENHACEMENT</a:t>
                </a:r>
              </a:p>
            </p:txBody>
          </p:sp>
          <p:sp>
            <p:nvSpPr>
              <p:cNvPr id="12" name="TextBox 11">
                <a:extLst>
                  <a:ext uri="{FF2B5EF4-FFF2-40B4-BE49-F238E27FC236}">
                    <a16:creationId xmlns:a16="http://schemas.microsoft.com/office/drawing/2014/main" id="{C001EE08-62C7-4E05-ADBD-5989ED415D28}"/>
                  </a:ext>
                </a:extLst>
              </p:cNvPr>
              <p:cNvSpPr txBox="1"/>
              <p:nvPr/>
            </p:nvSpPr>
            <p:spPr>
              <a:xfrm>
                <a:off x="5471247" y="2127966"/>
                <a:ext cx="1381702" cy="287691"/>
              </a:xfrm>
              <a:prstGeom prst="rect">
                <a:avLst/>
              </a:prstGeom>
              <a:noFill/>
            </p:spPr>
            <p:txBody>
              <a:bodyPr wrap="none" rtlCol="0" anchor="ctr" anchorCtr="0">
                <a:spAutoFit/>
              </a:bodyPr>
              <a:lstStyle/>
              <a:p>
                <a:pPr algn="ctr"/>
                <a:r>
                  <a:rPr lang="en-US" sz="1100" b="1" spc="113" dirty="0">
                    <a:solidFill>
                      <a:srgbClr val="FFFFFF"/>
                    </a:solidFill>
                    <a:latin typeface="Arial" panose="020B0604020202020204" pitchFamily="34" charset="0"/>
                    <a:ea typeface="League Spartan" charset="0"/>
                    <a:cs typeface="Arial" panose="020B0604020202020204" pitchFamily="34" charset="0"/>
                  </a:rPr>
                  <a:t>RISK CLASSES</a:t>
                </a:r>
              </a:p>
            </p:txBody>
          </p:sp>
          <p:sp>
            <p:nvSpPr>
              <p:cNvPr id="13" name="TextBox 12">
                <a:extLst>
                  <a:ext uri="{FF2B5EF4-FFF2-40B4-BE49-F238E27FC236}">
                    <a16:creationId xmlns:a16="http://schemas.microsoft.com/office/drawing/2014/main" id="{4EC61FD7-15E5-C295-A5E6-7A609EA9F42B}"/>
                  </a:ext>
                </a:extLst>
              </p:cNvPr>
              <p:cNvSpPr txBox="1"/>
              <p:nvPr/>
            </p:nvSpPr>
            <p:spPr>
              <a:xfrm>
                <a:off x="7219239" y="2034886"/>
                <a:ext cx="906993" cy="473843"/>
              </a:xfrm>
              <a:prstGeom prst="rect">
                <a:avLst/>
              </a:prstGeom>
              <a:noFill/>
            </p:spPr>
            <p:txBody>
              <a:bodyPr wrap="none" rtlCol="0" anchor="ctr" anchorCtr="0">
                <a:spAutoFit/>
              </a:bodyPr>
              <a:lstStyle/>
              <a:p>
                <a:pPr algn="ctr"/>
                <a:r>
                  <a:rPr lang="en-US" sz="1100" b="1" spc="113" dirty="0">
                    <a:solidFill>
                      <a:srgbClr val="FFFFFF"/>
                    </a:solidFill>
                    <a:latin typeface="Arial" panose="020B0604020202020204" pitchFamily="34" charset="0"/>
                    <a:ea typeface="League Spartan" charset="0"/>
                    <a:cs typeface="Arial" panose="020B0604020202020204" pitchFamily="34" charset="0"/>
                  </a:rPr>
                  <a:t>CREDIT </a:t>
                </a:r>
              </a:p>
              <a:p>
                <a:pPr algn="ctr"/>
                <a:r>
                  <a:rPr lang="en-US" sz="1100" b="1" spc="113" dirty="0">
                    <a:solidFill>
                      <a:srgbClr val="FFFFFF"/>
                    </a:solidFill>
                    <a:latin typeface="Arial" panose="020B0604020202020204" pitchFamily="34" charset="0"/>
                    <a:ea typeface="League Spartan" charset="0"/>
                    <a:cs typeface="Arial" panose="020B0604020202020204" pitchFamily="34" charset="0"/>
                  </a:rPr>
                  <a:t>RATINGS</a:t>
                </a:r>
              </a:p>
            </p:txBody>
          </p:sp>
        </p:grpSp>
      </p:grpSp>
      <p:pic>
        <p:nvPicPr>
          <p:cNvPr id="24" name="Picture 2" descr="Fixed asset free icon">
            <a:extLst>
              <a:ext uri="{FF2B5EF4-FFF2-40B4-BE49-F238E27FC236}">
                <a16:creationId xmlns:a16="http://schemas.microsoft.com/office/drawing/2014/main" id="{3AC4148B-5BAE-42FE-226D-116306EDBE4D}"/>
              </a:ext>
            </a:extLst>
          </p:cNvPr>
          <p:cNvPicPr>
            <a:picLocks noChangeAspect="1" noChangeArrowheads="1"/>
          </p:cNvPicPr>
          <p:nvPr/>
        </p:nvPicPr>
        <p:blipFill>
          <a:blip r:embed="rId2" cstate="email">
            <a:lum bright="70000" contrast="-70000"/>
            <a:extLst>
              <a:ext uri="{BEBA8EAE-BF5A-486C-A8C5-ECC9F3942E4B}">
                <a14:imgProps xmlns:a14="http://schemas.microsoft.com/office/drawing/2010/main">
                  <a14:imgLayer r:embed="rId3">
                    <a14:imgEffect>
                      <a14:artisticPhotocopy/>
                    </a14:imgEffect>
                  </a14:imgLayer>
                </a14:imgProps>
              </a:ext>
              <a:ext uri="{28A0092B-C50C-407E-A947-70E740481C1C}">
                <a14:useLocalDpi xmlns:a14="http://schemas.microsoft.com/office/drawing/2010/main"/>
              </a:ext>
            </a:extLst>
          </a:blip>
          <a:srcRect/>
          <a:stretch>
            <a:fillRect/>
          </a:stretch>
        </p:blipFill>
        <p:spPr bwMode="auto">
          <a:xfrm>
            <a:off x="2936931" y="2778465"/>
            <a:ext cx="411480" cy="411480"/>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4" descr="Cash flow - Free arrows icons">
            <a:extLst>
              <a:ext uri="{FF2B5EF4-FFF2-40B4-BE49-F238E27FC236}">
                <a16:creationId xmlns:a16="http://schemas.microsoft.com/office/drawing/2014/main" id="{7E3FB1E4-4E6B-73C1-7C4D-71390976D9ED}"/>
              </a:ext>
            </a:extLst>
          </p:cNvPr>
          <p:cNvPicPr>
            <a:picLocks noChangeAspect="1" noChangeArrowheads="1"/>
          </p:cNvPicPr>
          <p:nvPr/>
        </p:nvPicPr>
        <p:blipFill>
          <a:blip r:embed="rId4" cstate="email">
            <a:lum bright="70000" contrast="-70000"/>
            <a:extLst>
              <a:ext uri="{BEBA8EAE-BF5A-486C-A8C5-ECC9F3942E4B}">
                <a14:imgProps xmlns:a14="http://schemas.microsoft.com/office/drawing/2010/main">
                  <a14:imgLayer r:embed="rId5">
                    <a14:imgEffect>
                      <a14:artisticPhotocopy/>
                    </a14:imgEffect>
                  </a14:imgLayer>
                </a14:imgProps>
              </a:ext>
              <a:ext uri="{28A0092B-C50C-407E-A947-70E740481C1C}">
                <a14:useLocalDpi xmlns:a14="http://schemas.microsoft.com/office/drawing/2010/main"/>
              </a:ext>
            </a:extLst>
          </a:blip>
          <a:srcRect/>
          <a:stretch>
            <a:fillRect/>
          </a:stretch>
        </p:blipFill>
        <p:spPr bwMode="auto">
          <a:xfrm>
            <a:off x="4524980" y="2840064"/>
            <a:ext cx="474281" cy="474281"/>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10" descr="Risks - Free business icons">
            <a:extLst>
              <a:ext uri="{FF2B5EF4-FFF2-40B4-BE49-F238E27FC236}">
                <a16:creationId xmlns:a16="http://schemas.microsoft.com/office/drawing/2014/main" id="{423A31B8-1516-FB1C-6525-C39865002050}"/>
              </a:ext>
            </a:extLst>
          </p:cNvPr>
          <p:cNvPicPr>
            <a:picLocks noChangeAspect="1" noChangeArrowheads="1"/>
          </p:cNvPicPr>
          <p:nvPr/>
        </p:nvPicPr>
        <p:blipFill>
          <a:blip r:embed="rId6" cstate="email">
            <a:lum bright="70000" contrast="-70000"/>
            <a:extLst>
              <a:ext uri="{BEBA8EAE-BF5A-486C-A8C5-ECC9F3942E4B}">
                <a14:imgProps xmlns:a14="http://schemas.microsoft.com/office/drawing/2010/main">
                  <a14:imgLayer r:embed="rId7">
                    <a14:imgEffect>
                      <a14:artisticPhotocopy/>
                    </a14:imgEffect>
                  </a14:imgLayer>
                </a14:imgProps>
              </a:ext>
              <a:ext uri="{28A0092B-C50C-407E-A947-70E740481C1C}">
                <a14:useLocalDpi xmlns:a14="http://schemas.microsoft.com/office/drawing/2010/main"/>
              </a:ext>
            </a:extLst>
          </a:blip>
          <a:srcRect/>
          <a:stretch>
            <a:fillRect/>
          </a:stretch>
        </p:blipFill>
        <p:spPr bwMode="auto">
          <a:xfrm>
            <a:off x="7664169" y="2840064"/>
            <a:ext cx="457200" cy="457200"/>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14" descr="Title &amp; Mortgage Guaranty Information">
            <a:extLst>
              <a:ext uri="{FF2B5EF4-FFF2-40B4-BE49-F238E27FC236}">
                <a16:creationId xmlns:a16="http://schemas.microsoft.com/office/drawing/2014/main" id="{53AB9414-23C2-7689-F1AE-A0F4C2F909AD}"/>
              </a:ext>
            </a:extLst>
          </p:cNvPr>
          <p:cNvPicPr>
            <a:picLocks noChangeAspect="1" noChangeArrowheads="1"/>
          </p:cNvPicPr>
          <p:nvPr/>
        </p:nvPicPr>
        <p:blipFill>
          <a:blip r:embed="rId8" cstate="email">
            <a:biLevel thresh="25000"/>
            <a:extLst>
              <a:ext uri="{28A0092B-C50C-407E-A947-70E740481C1C}">
                <a14:useLocalDpi xmlns:a14="http://schemas.microsoft.com/office/drawing/2010/main"/>
              </a:ext>
            </a:extLst>
          </a:blip>
          <a:srcRect/>
          <a:stretch>
            <a:fillRect/>
          </a:stretch>
        </p:blipFill>
        <p:spPr bwMode="auto">
          <a:xfrm>
            <a:off x="9090191" y="2715335"/>
            <a:ext cx="410380" cy="410380"/>
          </a:xfrm>
          <a:prstGeom prst="rect">
            <a:avLst/>
          </a:prstGeom>
          <a:noFill/>
          <a:extLst>
            <a:ext uri="{909E8E84-426E-40DD-AFC4-6F175D3DCCD1}">
              <a14:hiddenFill xmlns:a14="http://schemas.microsoft.com/office/drawing/2010/main">
                <a:solidFill>
                  <a:srgbClr val="FFFFFF"/>
                </a:solidFill>
              </a14:hiddenFill>
            </a:ext>
          </a:extLst>
        </p:spPr>
      </p:pic>
      <p:sp>
        <p:nvSpPr>
          <p:cNvPr id="28" name="Title 2">
            <a:extLst>
              <a:ext uri="{FF2B5EF4-FFF2-40B4-BE49-F238E27FC236}">
                <a16:creationId xmlns:a16="http://schemas.microsoft.com/office/drawing/2014/main" id="{EB99C686-854D-B918-52A8-2C85C1AF1FFC}"/>
              </a:ext>
            </a:extLst>
          </p:cNvPr>
          <p:cNvSpPr>
            <a:spLocks noGrp="1"/>
          </p:cNvSpPr>
          <p:nvPr>
            <p:ph type="title"/>
          </p:nvPr>
        </p:nvSpPr>
        <p:spPr>
          <a:xfrm>
            <a:off x="546436" y="517829"/>
            <a:ext cx="11099127" cy="994172"/>
          </a:xfrm>
        </p:spPr>
        <p:txBody>
          <a:bodyPr>
            <a:normAutofit fontScale="90000"/>
          </a:bodyPr>
          <a:lstStyle/>
          <a:p>
            <a:r>
              <a:rPr lang="en-US" dirty="0">
                <a:solidFill>
                  <a:srgbClr val="002060"/>
                </a:solidFill>
                <a:latin typeface="Arial Black" panose="020B0A04020102020204" pitchFamily="34" charset="0"/>
              </a:rPr>
              <a:t>What’s An Equipment-Backed Securitization?</a:t>
            </a:r>
          </a:p>
        </p:txBody>
      </p:sp>
    </p:spTree>
    <p:extLst>
      <p:ext uri="{BB962C8B-B14F-4D97-AF65-F5344CB8AC3E}">
        <p14:creationId xmlns:p14="http://schemas.microsoft.com/office/powerpoint/2010/main" val="1831882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a:extLst>
              <a:ext uri="{FF2B5EF4-FFF2-40B4-BE49-F238E27FC236}">
                <a16:creationId xmlns:a16="http://schemas.microsoft.com/office/drawing/2014/main" id="{5120AF6A-77F9-7127-54E9-FE9BFC8259B2}"/>
              </a:ext>
            </a:extLst>
          </p:cNvPr>
          <p:cNvSpPr>
            <a:spLocks noGrp="1"/>
          </p:cNvSpPr>
          <p:nvPr>
            <p:ph type="title"/>
          </p:nvPr>
        </p:nvSpPr>
        <p:spPr>
          <a:xfrm>
            <a:off x="1448636" y="128016"/>
            <a:ext cx="9294727" cy="1047530"/>
          </a:xfrm>
        </p:spPr>
        <p:txBody>
          <a:bodyPr anchor="b">
            <a:normAutofit fontScale="90000"/>
          </a:bodyPr>
          <a:lstStyle/>
          <a:p>
            <a:pPr algn="ctr"/>
            <a:r>
              <a:rPr lang="en-US" sz="3600" b="1" dirty="0">
                <a:solidFill>
                  <a:srgbClr val="002060"/>
                </a:solidFill>
                <a:latin typeface="Arial Black" panose="020B0A04020102020204" pitchFamily="34" charset="0"/>
              </a:rPr>
              <a:t>The $23 Billion Equipment ABS Market</a:t>
            </a:r>
          </a:p>
        </p:txBody>
      </p:sp>
      <p:grpSp>
        <p:nvGrpSpPr>
          <p:cNvPr id="5" name="Group 4">
            <a:extLst>
              <a:ext uri="{FF2B5EF4-FFF2-40B4-BE49-F238E27FC236}">
                <a16:creationId xmlns:a16="http://schemas.microsoft.com/office/drawing/2014/main" id="{F82B3083-87EE-3BAE-A3AA-2AE5EDB654D3}"/>
              </a:ext>
            </a:extLst>
          </p:cNvPr>
          <p:cNvGrpSpPr/>
          <p:nvPr/>
        </p:nvGrpSpPr>
        <p:grpSpPr>
          <a:xfrm>
            <a:off x="790281" y="1283607"/>
            <a:ext cx="10773031" cy="5110272"/>
            <a:chOff x="2004254" y="2565502"/>
            <a:chExt cx="5203026" cy="2561848"/>
          </a:xfrm>
        </p:grpSpPr>
        <p:pic>
          <p:nvPicPr>
            <p:cNvPr id="6" name="Content Placeholder 4" descr="Graphical user interface, application, Word, PowerPoint&#10;&#10;Description automatically generated">
              <a:extLst>
                <a:ext uri="{FF2B5EF4-FFF2-40B4-BE49-F238E27FC236}">
                  <a16:creationId xmlns:a16="http://schemas.microsoft.com/office/drawing/2014/main" id="{D0DF8798-D159-4DB7-6383-DD53674426D9}"/>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l="19526" t="31085" r="4920" b="18364"/>
            <a:stretch/>
          </p:blipFill>
          <p:spPr>
            <a:xfrm>
              <a:off x="2004254" y="2706361"/>
              <a:ext cx="5124982" cy="2286000"/>
            </a:xfrm>
            <a:prstGeom prst="rect">
              <a:avLst/>
            </a:prstGeom>
          </p:spPr>
        </p:pic>
        <p:sp>
          <p:nvSpPr>
            <p:cNvPr id="7" name="TextBox 6">
              <a:extLst>
                <a:ext uri="{FF2B5EF4-FFF2-40B4-BE49-F238E27FC236}">
                  <a16:creationId xmlns:a16="http://schemas.microsoft.com/office/drawing/2014/main" id="{AAF5D9BF-1DD4-73D3-912B-9247F6222E0F}"/>
                </a:ext>
              </a:extLst>
            </p:cNvPr>
            <p:cNvSpPr txBox="1"/>
            <p:nvPr/>
          </p:nvSpPr>
          <p:spPr>
            <a:xfrm>
              <a:off x="2178080" y="2565502"/>
              <a:ext cx="5029200" cy="182338"/>
            </a:xfrm>
            <a:prstGeom prst="rect">
              <a:avLst/>
            </a:prstGeom>
            <a:noFill/>
          </p:spPr>
          <p:txBody>
            <a:bodyPr wrap="square">
              <a:spAutoFit/>
            </a:bodyPr>
            <a:lstStyle/>
            <a:p>
              <a:pPr algn="ctr" defTabSz="278892">
                <a:spcAft>
                  <a:spcPts val="600"/>
                </a:spcAft>
              </a:pPr>
              <a:endParaRPr lang="en-US" sz="1050" b="1" dirty="0">
                <a:solidFill>
                  <a:srgbClr val="000000"/>
                </a:solidFill>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18031396-9B89-01A6-7C9F-D2597F7EC743}"/>
                </a:ext>
              </a:extLst>
            </p:cNvPr>
            <p:cNvSpPr txBox="1"/>
            <p:nvPr/>
          </p:nvSpPr>
          <p:spPr>
            <a:xfrm>
              <a:off x="2250703" y="4923039"/>
              <a:ext cx="778116" cy="204311"/>
            </a:xfrm>
            <a:prstGeom prst="roundRect">
              <a:avLst/>
            </a:prstGeom>
            <a:noFill/>
          </p:spPr>
          <p:txBody>
            <a:bodyPr wrap="none" rtlCol="0">
              <a:spAutoFit/>
            </a:bodyPr>
            <a:lstStyle/>
            <a:p>
              <a:pPr defTabSz="278892">
                <a:spcAft>
                  <a:spcPts val="600"/>
                </a:spcAft>
              </a:pPr>
              <a:r>
                <a:rPr lang="en-US" sz="366" i="1" kern="1200">
                  <a:solidFill>
                    <a:srgbClr val="000000"/>
                  </a:solidFill>
                  <a:latin typeface="Arial" panose="020B0604020202020204" pitchFamily="34" charset="0"/>
                  <a:ea typeface="+mn-ea"/>
                  <a:cs typeface="Arial" panose="020B0604020202020204" pitchFamily="34" charset="0"/>
                </a:rPr>
                <a:t>Source: </a:t>
              </a:r>
              <a:r>
                <a:rPr lang="en-US" sz="366" i="1" kern="1200" err="1">
                  <a:solidFill>
                    <a:srgbClr val="000000"/>
                  </a:solidFill>
                  <a:latin typeface="Arial" panose="020B0604020202020204" pitchFamily="34" charset="0"/>
                  <a:ea typeface="+mn-ea"/>
                  <a:cs typeface="Arial" panose="020B0604020202020204" pitchFamily="34" charset="0"/>
                </a:rPr>
                <a:t>Finsight</a:t>
              </a:r>
              <a:r>
                <a:rPr lang="en-US" sz="366" i="1" kern="1200">
                  <a:solidFill>
                    <a:srgbClr val="000000"/>
                  </a:solidFill>
                  <a:latin typeface="Arial" panose="020B0604020202020204" pitchFamily="34" charset="0"/>
                  <a:ea typeface="+mn-ea"/>
                  <a:cs typeface="Arial" panose="020B0604020202020204" pitchFamily="34" charset="0"/>
                </a:rPr>
                <a:t>.</a:t>
              </a:r>
              <a:endParaRPr lang="en-US" sz="600" i="1">
                <a:solidFill>
                  <a:srgbClr val="000000"/>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885946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a:extLst>
              <a:ext uri="{FF2B5EF4-FFF2-40B4-BE49-F238E27FC236}">
                <a16:creationId xmlns:a16="http://schemas.microsoft.com/office/drawing/2014/main" id="{CECD2B41-7AD7-DA3D-C93E-09A061EA27AC}"/>
              </a:ext>
            </a:extLst>
          </p:cNvPr>
          <p:cNvSpPr>
            <a:spLocks noGrp="1"/>
          </p:cNvSpPr>
          <p:nvPr>
            <p:ph type="title"/>
          </p:nvPr>
        </p:nvSpPr>
        <p:spPr>
          <a:xfrm>
            <a:off x="601270" y="540924"/>
            <a:ext cx="11743130" cy="994172"/>
          </a:xfrm>
        </p:spPr>
        <p:txBody>
          <a:bodyPr>
            <a:normAutofit fontScale="90000"/>
          </a:bodyPr>
          <a:lstStyle/>
          <a:p>
            <a:r>
              <a:rPr lang="en-US" dirty="0">
                <a:solidFill>
                  <a:srgbClr val="002060"/>
                </a:solidFill>
                <a:latin typeface="Arial Black" panose="020B0A04020102020204" pitchFamily="34" charset="0"/>
              </a:rPr>
              <a:t>Capital Markets Favor Equipment ABS </a:t>
            </a:r>
          </a:p>
        </p:txBody>
      </p:sp>
      <p:grpSp>
        <p:nvGrpSpPr>
          <p:cNvPr id="5" name="Group 4">
            <a:extLst>
              <a:ext uri="{FF2B5EF4-FFF2-40B4-BE49-F238E27FC236}">
                <a16:creationId xmlns:a16="http://schemas.microsoft.com/office/drawing/2014/main" id="{9700C130-71C1-EF38-8209-23EFE5910CE1}"/>
              </a:ext>
            </a:extLst>
          </p:cNvPr>
          <p:cNvGrpSpPr/>
          <p:nvPr/>
        </p:nvGrpSpPr>
        <p:grpSpPr>
          <a:xfrm>
            <a:off x="360956" y="1520203"/>
            <a:ext cx="5829532" cy="1446579"/>
            <a:chOff x="4404838" y="1152858"/>
            <a:chExt cx="4566934" cy="1934560"/>
          </a:xfrm>
        </p:grpSpPr>
        <p:sp>
          <p:nvSpPr>
            <p:cNvPr id="6" name="Text Placeholder 5">
              <a:extLst>
                <a:ext uri="{FF2B5EF4-FFF2-40B4-BE49-F238E27FC236}">
                  <a16:creationId xmlns:a16="http://schemas.microsoft.com/office/drawing/2014/main" id="{BDD3D168-8C44-2B3B-5152-4331DF64FBCE}"/>
                </a:ext>
              </a:extLst>
            </p:cNvPr>
            <p:cNvSpPr txBox="1">
              <a:spLocks/>
            </p:cNvSpPr>
            <p:nvPr/>
          </p:nvSpPr>
          <p:spPr>
            <a:xfrm>
              <a:off x="4886685" y="1152858"/>
              <a:ext cx="4085087" cy="1289706"/>
            </a:xfrm>
          </p:spPr>
          <p:txBody>
            <a:bodyPr>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nSpc>
                  <a:spcPct val="100000"/>
                </a:lnSpc>
                <a:spcBef>
                  <a:spcPts val="600"/>
                </a:spcBef>
              </a:pPr>
              <a:endParaRPr lang="en-US" sz="1400" dirty="0">
                <a:solidFill>
                  <a:srgbClr val="002060"/>
                </a:solidFill>
                <a:latin typeface="Arial" panose="020B0604020202020204" pitchFamily="34" charset="0"/>
                <a:ea typeface="Calibri" panose="020F0502020204030204" pitchFamily="34" charset="0"/>
                <a:cs typeface="Arial" panose="020B0604020202020204" pitchFamily="34" charset="0"/>
              </a:endParaRPr>
            </a:p>
            <a:p>
              <a:pPr marL="0" indent="0">
                <a:buNone/>
              </a:pPr>
              <a:r>
                <a:rPr lang="en-US" sz="1800" b="1" dirty="0">
                  <a:solidFill>
                    <a:srgbClr val="002060"/>
                  </a:solidFill>
                  <a:latin typeface="Arial Black" panose="020B0A04020102020204" pitchFamily="34" charset="0"/>
                  <a:ea typeface="Calibri" panose="020F0502020204030204" pitchFamily="34" charset="0"/>
                  <a:cs typeface="Arial" panose="020B0604020202020204" pitchFamily="34" charset="0"/>
                </a:rPr>
                <a:t>The $22.6 billion equipment ABS market is an attractive funding source for equipment finance firms given its demonstrated track record and strong investor demand.</a:t>
              </a:r>
            </a:p>
            <a:p>
              <a:r>
                <a:rPr lang="en-US" sz="1400" dirty="0">
                  <a:solidFill>
                    <a:srgbClr val="002060"/>
                  </a:solidFill>
                  <a:latin typeface="Arial" panose="020B0604020202020204" pitchFamily="34" charset="0"/>
                  <a:ea typeface="Calibri" panose="020F0502020204030204" pitchFamily="34" charset="0"/>
                  <a:cs typeface="Arial" panose="020B0604020202020204" pitchFamily="34" charset="0"/>
                </a:rPr>
                <a:t>The equipment ABS market has been a reliable source of funding for equipment  finance firms for decades.</a:t>
              </a:r>
            </a:p>
            <a:p>
              <a:r>
                <a:rPr lang="en-US" sz="1400" dirty="0">
                  <a:solidFill>
                    <a:srgbClr val="002060"/>
                  </a:solidFill>
                  <a:latin typeface="Arial" panose="020B0604020202020204" pitchFamily="34" charset="0"/>
                  <a:ea typeface="Calibri" panose="020F0502020204030204" pitchFamily="34" charset="0"/>
                  <a:cs typeface="Arial" panose="020B0604020202020204" pitchFamily="34" charset="0"/>
                </a:rPr>
                <a:t>I</a:t>
              </a:r>
              <a:r>
                <a:rPr lang="en-US" sz="1400" dirty="0">
                  <a:solidFill>
                    <a:srgbClr val="002060"/>
                  </a:solidFill>
                  <a:effectLst/>
                  <a:latin typeface="Arial" panose="020B0604020202020204" pitchFamily="34" charset="0"/>
                  <a:ea typeface="Calibri" panose="020F0502020204030204" pitchFamily="34" charset="0"/>
                  <a:cs typeface="Arial" panose="020B0604020202020204" pitchFamily="34" charset="0"/>
                </a:rPr>
                <a:t>t is a critical funding tool for many independents as well as captives, such as John Deere </a:t>
              </a:r>
              <a:r>
                <a:rPr lang="en-US" sz="1400" dirty="0">
                  <a:solidFill>
                    <a:srgbClr val="002060"/>
                  </a:solidFill>
                  <a:latin typeface="Arial" panose="020B0604020202020204" pitchFamily="34" charset="0"/>
                  <a:ea typeface="Calibri" panose="020F0502020204030204" pitchFamily="34" charset="0"/>
                  <a:cs typeface="Arial" panose="020B0604020202020204" pitchFamily="34" charset="0"/>
                </a:rPr>
                <a:t>and HP, </a:t>
              </a:r>
              <a:r>
                <a:rPr lang="en-US" sz="1400" dirty="0">
                  <a:solidFill>
                    <a:srgbClr val="002060"/>
                  </a:solidFill>
                  <a:effectLst/>
                  <a:latin typeface="Arial" panose="020B0604020202020204" pitchFamily="34" charset="0"/>
                  <a:ea typeface="Calibri" panose="020F0502020204030204" pitchFamily="34" charset="0"/>
                  <a:cs typeface="Arial" panose="020B0604020202020204" pitchFamily="34" charset="0"/>
                </a:rPr>
                <a:t>because it is dependable and inexpensive. </a:t>
              </a:r>
            </a:p>
            <a:p>
              <a:r>
                <a:rPr lang="en-US" sz="1400" dirty="0">
                  <a:solidFill>
                    <a:srgbClr val="002060"/>
                  </a:solidFill>
                  <a:effectLst/>
                  <a:latin typeface="Arial" panose="020B0604020202020204" pitchFamily="34" charset="0"/>
                  <a:ea typeface="Calibri" panose="020F0502020204030204" pitchFamily="34" charset="0"/>
                  <a:cs typeface="Arial" panose="020B0604020202020204" pitchFamily="34" charset="0"/>
                </a:rPr>
                <a:t>Larger EF firms capable of securitizing $100 million or more at any given time prefer the efficiency of the public ABS market while smaller EF firms have access to the private market.</a:t>
              </a:r>
            </a:p>
            <a:p>
              <a:r>
                <a:rPr lang="en-US" sz="1400" dirty="0">
                  <a:solidFill>
                    <a:srgbClr val="002060"/>
                  </a:solidFill>
                  <a:effectLst/>
                  <a:latin typeface="Arial" panose="020B0604020202020204" pitchFamily="34" charset="0"/>
                  <a:ea typeface="Calibri" panose="020F0502020204030204" pitchFamily="34" charset="0"/>
                  <a:cs typeface="Arial" panose="020B0604020202020204" pitchFamily="34" charset="0"/>
                </a:rPr>
                <a:t>Equipment ABS truly affords accessibility for small and medium ticket equipment leasing and finance companies that do not have access to the unsecured debt markets.</a:t>
              </a:r>
            </a:p>
            <a:p>
              <a:pPr>
                <a:lnSpc>
                  <a:spcPct val="100000"/>
                </a:lnSpc>
                <a:spcBef>
                  <a:spcPts val="600"/>
                </a:spcBef>
              </a:pPr>
              <a:endParaRPr lang="en-US" sz="1400" dirty="0">
                <a:solidFill>
                  <a:schemeClr val="accent5">
                    <a:lumMod val="50000"/>
                  </a:schemeClr>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7" name="Text Placeholder 6">
              <a:extLst>
                <a:ext uri="{FF2B5EF4-FFF2-40B4-BE49-F238E27FC236}">
                  <a16:creationId xmlns:a16="http://schemas.microsoft.com/office/drawing/2014/main" id="{5F343916-0DF4-717B-4BC9-881FF3D68A12}"/>
                </a:ext>
              </a:extLst>
            </p:cNvPr>
            <p:cNvSpPr txBox="1">
              <a:spLocks/>
            </p:cNvSpPr>
            <p:nvPr/>
          </p:nvSpPr>
          <p:spPr>
            <a:xfrm>
              <a:off x="4404838" y="1797712"/>
              <a:ext cx="4085087" cy="1289706"/>
            </a:xfrm>
          </p:spPr>
          <p:txBody>
            <a:bodyPr>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endParaRPr lang="en-US" sz="1600" b="1"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p:txBody>
        </p:sp>
      </p:grpSp>
      <p:grpSp>
        <p:nvGrpSpPr>
          <p:cNvPr id="8" name="Group 7">
            <a:extLst>
              <a:ext uri="{FF2B5EF4-FFF2-40B4-BE49-F238E27FC236}">
                <a16:creationId xmlns:a16="http://schemas.microsoft.com/office/drawing/2014/main" id="{EB0AF8FB-E635-F729-5798-71C7905DDE89}"/>
              </a:ext>
            </a:extLst>
          </p:cNvPr>
          <p:cNvGrpSpPr/>
          <p:nvPr/>
        </p:nvGrpSpPr>
        <p:grpSpPr>
          <a:xfrm>
            <a:off x="7289192" y="1764653"/>
            <a:ext cx="3835351" cy="4135707"/>
            <a:chOff x="5514905" y="422438"/>
            <a:chExt cx="3600994" cy="4018693"/>
          </a:xfrm>
        </p:grpSpPr>
        <p:graphicFrame>
          <p:nvGraphicFramePr>
            <p:cNvPr id="9" name="Table 4">
              <a:extLst>
                <a:ext uri="{FF2B5EF4-FFF2-40B4-BE49-F238E27FC236}">
                  <a16:creationId xmlns:a16="http://schemas.microsoft.com/office/drawing/2014/main" id="{17D002D6-B48A-D847-003E-D1EBBEA338AB}"/>
                </a:ext>
              </a:extLst>
            </p:cNvPr>
            <p:cNvGraphicFramePr>
              <a:graphicFrameLocks/>
            </p:cNvGraphicFramePr>
            <p:nvPr>
              <p:extLst>
                <p:ext uri="{D42A27DB-BD31-4B8C-83A1-F6EECF244321}">
                  <p14:modId xmlns:p14="http://schemas.microsoft.com/office/powerpoint/2010/main" val="12638630"/>
                </p:ext>
              </p:extLst>
            </p:nvPr>
          </p:nvGraphicFramePr>
          <p:xfrm>
            <a:off x="5607340" y="422438"/>
            <a:ext cx="3508559" cy="3796615"/>
          </p:xfrm>
          <a:graphic>
            <a:graphicData uri="http://schemas.openxmlformats.org/drawingml/2006/table">
              <a:tbl>
                <a:tblPr firstRow="1" bandRow="1">
                  <a:tableStyleId>{5C22544A-7EE6-4342-B048-85BDC9FD1C3A}</a:tableStyleId>
                </a:tblPr>
                <a:tblGrid>
                  <a:gridCol w="1828800">
                    <a:extLst>
                      <a:ext uri="{9D8B030D-6E8A-4147-A177-3AD203B41FA5}">
                        <a16:colId xmlns:a16="http://schemas.microsoft.com/office/drawing/2014/main" val="1347491783"/>
                      </a:ext>
                    </a:extLst>
                  </a:gridCol>
                  <a:gridCol w="1002844">
                    <a:extLst>
                      <a:ext uri="{9D8B030D-6E8A-4147-A177-3AD203B41FA5}">
                        <a16:colId xmlns:a16="http://schemas.microsoft.com/office/drawing/2014/main" val="2222514143"/>
                      </a:ext>
                    </a:extLst>
                  </a:gridCol>
                  <a:gridCol w="905256">
                    <a:extLst>
                      <a:ext uri="{9D8B030D-6E8A-4147-A177-3AD203B41FA5}">
                        <a16:colId xmlns:a16="http://schemas.microsoft.com/office/drawing/2014/main" val="3297225445"/>
                      </a:ext>
                    </a:extLst>
                  </a:gridCol>
                </a:tblGrid>
                <a:tr h="301814">
                  <a:tc gridSpan="3">
                    <a:txBody>
                      <a:bodyPr/>
                      <a:lstStyle/>
                      <a:p>
                        <a:pPr algn="ctr"/>
                        <a:r>
                          <a:rPr lang="en-US" sz="1100" dirty="0">
                            <a:solidFill>
                              <a:srgbClr val="FFFFFF"/>
                            </a:solidFill>
                            <a:latin typeface="Arial Black" panose="020B0A04020102020204" pitchFamily="34" charset="0"/>
                            <a:cs typeface="Arial" panose="020B0604020202020204" pitchFamily="34" charset="0"/>
                          </a:rPr>
                          <a:t>Top Equipment ABS Issuers in 2022</a:t>
                        </a:r>
                      </a:p>
                    </a:txBody>
                    <a:tcPr anchor="ctr">
                      <a:solidFill>
                        <a:schemeClr val="accent1"/>
                      </a:solidFill>
                    </a:tcPr>
                  </a:tc>
                  <a:tc hMerge="1">
                    <a:txBody>
                      <a:bodyPr/>
                      <a:lstStyle/>
                      <a:p>
                        <a:pPr algn="ctr"/>
                        <a:endParaRPr lang="en-US" sz="1050" dirty="0">
                          <a:solidFill>
                            <a:srgbClr val="FFFFFF"/>
                          </a:solidFill>
                          <a:latin typeface="Arial" panose="020B0604020202020204" pitchFamily="34" charset="0"/>
                          <a:cs typeface="Arial" panose="020B0604020202020204" pitchFamily="34" charset="0"/>
                        </a:endParaRPr>
                      </a:p>
                    </a:txBody>
                    <a:tcPr anchor="ctr"/>
                  </a:tc>
                  <a:tc hMerge="1">
                    <a:txBody>
                      <a:bodyPr/>
                      <a:lstStyle/>
                      <a:p>
                        <a:pPr algn="ctr"/>
                        <a:endParaRPr lang="en-US" sz="1050" dirty="0">
                          <a:solidFill>
                            <a:srgbClr val="FFFFFF"/>
                          </a:solidFill>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2435512041"/>
                    </a:ext>
                  </a:extLst>
                </a:tr>
                <a:tr h="392931">
                  <a:tc>
                    <a:txBody>
                      <a:bodyPr/>
                      <a:lstStyle/>
                      <a:p>
                        <a:pPr algn="ctr"/>
                        <a:r>
                          <a:rPr lang="en-US" sz="1600" b="1" dirty="0">
                            <a:solidFill>
                              <a:srgbClr val="002060"/>
                            </a:solidFill>
                            <a:latin typeface="Arial Black" panose="020B0A04020102020204" pitchFamily="34" charset="0"/>
                            <a:cs typeface="Arial" panose="020B0604020202020204" pitchFamily="34" charset="0"/>
                          </a:rPr>
                          <a:t> Issuer</a:t>
                        </a:r>
                      </a:p>
                    </a:txBody>
                    <a:tcPr anchor="ctr">
                      <a:solidFill>
                        <a:schemeClr val="bg2"/>
                      </a:solidFill>
                    </a:tcPr>
                  </a:tc>
                  <a:tc>
                    <a:txBody>
                      <a:bodyPr/>
                      <a:lstStyle/>
                      <a:p>
                        <a:pPr algn="ctr"/>
                        <a:r>
                          <a:rPr lang="en-US" sz="1100" b="1" dirty="0">
                            <a:solidFill>
                              <a:srgbClr val="002060"/>
                            </a:solidFill>
                            <a:latin typeface="Arial Black" panose="020B0A04020102020204" pitchFamily="34" charset="0"/>
                            <a:cs typeface="Arial" panose="020B0604020202020204" pitchFamily="34" charset="0"/>
                          </a:rPr>
                          <a:t>Total Issuance (MMs)</a:t>
                        </a:r>
                      </a:p>
                    </a:txBody>
                    <a:tcPr anchor="ctr">
                      <a:solidFill>
                        <a:schemeClr val="bg2"/>
                      </a:solidFill>
                    </a:tcPr>
                  </a:tc>
                  <a:tc>
                    <a:txBody>
                      <a:bodyPr/>
                      <a:lstStyle/>
                      <a:p>
                        <a:pPr algn="ctr"/>
                        <a:r>
                          <a:rPr lang="en-US" sz="1100" b="1" dirty="0">
                            <a:solidFill>
                              <a:srgbClr val="002060"/>
                            </a:solidFill>
                            <a:latin typeface="Arial Black" panose="020B0A04020102020204" pitchFamily="34" charset="0"/>
                            <a:cs typeface="Arial" panose="020B0604020202020204" pitchFamily="34" charset="0"/>
                          </a:rPr>
                          <a:t>Number of Deals</a:t>
                        </a:r>
                      </a:p>
                    </a:txBody>
                    <a:tcPr anchor="ctr">
                      <a:solidFill>
                        <a:schemeClr val="bg2"/>
                      </a:solidFill>
                    </a:tcPr>
                  </a:tc>
                  <a:extLst>
                    <a:ext uri="{0D108BD9-81ED-4DB2-BD59-A6C34878D82A}">
                      <a16:rowId xmlns:a16="http://schemas.microsoft.com/office/drawing/2014/main" val="18138896"/>
                    </a:ext>
                  </a:extLst>
                </a:tr>
                <a:tr h="287141">
                  <a:tc>
                    <a:txBody>
                      <a:bodyPr/>
                      <a:lstStyle/>
                      <a:p>
                        <a:pPr algn="l"/>
                        <a:r>
                          <a:rPr lang="en-US" sz="1100" dirty="0">
                            <a:solidFill>
                              <a:srgbClr val="000000"/>
                            </a:solidFill>
                            <a:latin typeface="Arial Black" panose="020B0A04020102020204" pitchFamily="34" charset="0"/>
                            <a:cs typeface="Arial" panose="020B0604020202020204" pitchFamily="34" charset="0"/>
                          </a:rPr>
                          <a:t>Deere &amp; Co.</a:t>
                        </a:r>
                      </a:p>
                    </a:txBody>
                    <a:tcPr anchor="ctr"/>
                  </a:tc>
                  <a:tc>
                    <a:txBody>
                      <a:bodyPr/>
                      <a:lstStyle/>
                      <a:p>
                        <a:pPr algn="ctr"/>
                        <a:r>
                          <a:rPr lang="en-US" sz="1100" dirty="0">
                            <a:solidFill>
                              <a:srgbClr val="000000"/>
                            </a:solidFill>
                            <a:latin typeface="Arial Black" panose="020B0A04020102020204" pitchFamily="34" charset="0"/>
                            <a:cs typeface="Arial" panose="020B0604020202020204" pitchFamily="34" charset="0"/>
                          </a:rPr>
                          <a:t>$3,716</a:t>
                        </a:r>
                      </a:p>
                    </a:txBody>
                    <a:tcPr anchor="ctr"/>
                  </a:tc>
                  <a:tc>
                    <a:txBody>
                      <a:bodyPr/>
                      <a:lstStyle/>
                      <a:p>
                        <a:pPr algn="ctr"/>
                        <a:r>
                          <a:rPr lang="en-US" sz="1100" dirty="0">
                            <a:solidFill>
                              <a:srgbClr val="000000"/>
                            </a:solidFill>
                            <a:latin typeface="Arial Black" panose="020B0A04020102020204" pitchFamily="34" charset="0"/>
                            <a:cs typeface="Arial" panose="020B0604020202020204" pitchFamily="34" charset="0"/>
                          </a:rPr>
                          <a:t>3</a:t>
                        </a:r>
                      </a:p>
                    </a:txBody>
                    <a:tcPr anchor="ctr"/>
                  </a:tc>
                  <a:extLst>
                    <a:ext uri="{0D108BD9-81ED-4DB2-BD59-A6C34878D82A}">
                      <a16:rowId xmlns:a16="http://schemas.microsoft.com/office/drawing/2014/main" val="2341782539"/>
                    </a:ext>
                  </a:extLst>
                </a:tr>
                <a:tr h="287141">
                  <a:tc>
                    <a:txBody>
                      <a:bodyPr/>
                      <a:lstStyle/>
                      <a:p>
                        <a:pPr algn="l"/>
                        <a:r>
                          <a:rPr lang="en-US" sz="1100" dirty="0">
                            <a:solidFill>
                              <a:srgbClr val="000000"/>
                            </a:solidFill>
                            <a:latin typeface="Arial Black" panose="020B0A04020102020204" pitchFamily="34" charset="0"/>
                            <a:cs typeface="Arial" panose="020B0604020202020204" pitchFamily="34" charset="0"/>
                          </a:rPr>
                          <a:t>CNH Industrial NV</a:t>
                        </a:r>
                      </a:p>
                    </a:txBody>
                    <a:tcPr anchor="ctr"/>
                  </a:tc>
                  <a:tc>
                    <a:txBody>
                      <a:bodyPr/>
                      <a:lstStyle/>
                      <a:p>
                        <a:pPr algn="ctr"/>
                        <a:r>
                          <a:rPr lang="en-US" sz="1100" dirty="0">
                            <a:solidFill>
                              <a:srgbClr val="000000"/>
                            </a:solidFill>
                            <a:latin typeface="Arial Black" panose="020B0A04020102020204" pitchFamily="34" charset="0"/>
                            <a:cs typeface="Arial" panose="020B0604020202020204" pitchFamily="34" charset="0"/>
                          </a:rPr>
                          <a:t>$2,513</a:t>
                        </a:r>
                      </a:p>
                    </a:txBody>
                    <a:tcPr anchor="ctr"/>
                  </a:tc>
                  <a:tc>
                    <a:txBody>
                      <a:bodyPr/>
                      <a:lstStyle/>
                      <a:p>
                        <a:pPr algn="ctr"/>
                        <a:r>
                          <a:rPr lang="en-US" sz="1100" dirty="0">
                            <a:solidFill>
                              <a:srgbClr val="000000"/>
                            </a:solidFill>
                            <a:latin typeface="Arial Black" panose="020B0A04020102020204" pitchFamily="34" charset="0"/>
                            <a:cs typeface="Arial" panose="020B0604020202020204" pitchFamily="34" charset="0"/>
                          </a:rPr>
                          <a:t>3</a:t>
                        </a:r>
                      </a:p>
                    </a:txBody>
                    <a:tcPr anchor="ctr"/>
                  </a:tc>
                  <a:extLst>
                    <a:ext uri="{0D108BD9-81ED-4DB2-BD59-A6C34878D82A}">
                      <a16:rowId xmlns:a16="http://schemas.microsoft.com/office/drawing/2014/main" val="2276333653"/>
                    </a:ext>
                  </a:extLst>
                </a:tr>
                <a:tr h="287141">
                  <a:tc>
                    <a:txBody>
                      <a:bodyPr/>
                      <a:lstStyle/>
                      <a:p>
                        <a:pPr algn="l"/>
                        <a:r>
                          <a:rPr lang="en-US" sz="1100" dirty="0">
                            <a:solidFill>
                              <a:srgbClr val="000000"/>
                            </a:solidFill>
                            <a:latin typeface="Arial Black" panose="020B0A04020102020204" pitchFamily="34" charset="0"/>
                            <a:cs typeface="Arial" panose="020B0604020202020204" pitchFamily="34" charset="0"/>
                          </a:rPr>
                          <a:t>Hewlett Packard</a:t>
                        </a:r>
                      </a:p>
                    </a:txBody>
                    <a:tcPr anchor="ctr"/>
                  </a:tc>
                  <a:tc>
                    <a:txBody>
                      <a:bodyPr/>
                      <a:lstStyle/>
                      <a:p>
                        <a:pPr algn="ctr"/>
                        <a:r>
                          <a:rPr lang="en-US" sz="1100" dirty="0">
                            <a:solidFill>
                              <a:srgbClr val="000000"/>
                            </a:solidFill>
                            <a:latin typeface="Arial Black" panose="020B0A04020102020204" pitchFamily="34" charset="0"/>
                            <a:cs typeface="Arial" panose="020B0604020202020204" pitchFamily="34" charset="0"/>
                          </a:rPr>
                          <a:t>$2,398</a:t>
                        </a:r>
                      </a:p>
                    </a:txBody>
                    <a:tcPr anchor="ctr"/>
                  </a:tc>
                  <a:tc>
                    <a:txBody>
                      <a:bodyPr/>
                      <a:lstStyle/>
                      <a:p>
                        <a:pPr algn="ctr"/>
                        <a:r>
                          <a:rPr lang="en-US" sz="1100" dirty="0">
                            <a:solidFill>
                              <a:srgbClr val="000000"/>
                            </a:solidFill>
                            <a:latin typeface="Arial Black" panose="020B0A04020102020204" pitchFamily="34" charset="0"/>
                            <a:cs typeface="Arial" panose="020B0604020202020204" pitchFamily="34" charset="0"/>
                          </a:rPr>
                          <a:t>3</a:t>
                        </a:r>
                      </a:p>
                    </a:txBody>
                    <a:tcPr anchor="ctr"/>
                  </a:tc>
                  <a:extLst>
                    <a:ext uri="{0D108BD9-81ED-4DB2-BD59-A6C34878D82A}">
                      <a16:rowId xmlns:a16="http://schemas.microsoft.com/office/drawing/2014/main" val="3804286580"/>
                    </a:ext>
                  </a:extLst>
                </a:tr>
                <a:tr h="287141">
                  <a:tc>
                    <a:txBody>
                      <a:bodyPr/>
                      <a:lstStyle/>
                      <a:p>
                        <a:pPr algn="l"/>
                        <a:r>
                          <a:rPr lang="en-US" sz="1100" dirty="0">
                            <a:solidFill>
                              <a:srgbClr val="000000"/>
                            </a:solidFill>
                            <a:latin typeface="Arial Black" panose="020B0A04020102020204" pitchFamily="34" charset="0"/>
                            <a:cs typeface="Arial" panose="020B0604020202020204" pitchFamily="34" charset="0"/>
                          </a:rPr>
                          <a:t>Dell Technologies</a:t>
                        </a:r>
                      </a:p>
                    </a:txBody>
                    <a:tcPr anchor="ctr"/>
                  </a:tc>
                  <a:tc>
                    <a:txBody>
                      <a:bodyPr/>
                      <a:lstStyle/>
                      <a:p>
                        <a:pPr algn="ctr"/>
                        <a:r>
                          <a:rPr lang="en-US" sz="1100" dirty="0">
                            <a:solidFill>
                              <a:srgbClr val="000000"/>
                            </a:solidFill>
                            <a:latin typeface="Arial Black" panose="020B0A04020102020204" pitchFamily="34" charset="0"/>
                            <a:cs typeface="Arial" panose="020B0604020202020204" pitchFamily="34" charset="0"/>
                          </a:rPr>
                          <a:t>$2,231</a:t>
                        </a:r>
                      </a:p>
                    </a:txBody>
                    <a:tcPr anchor="ctr"/>
                  </a:tc>
                  <a:tc>
                    <a:txBody>
                      <a:bodyPr/>
                      <a:lstStyle/>
                      <a:p>
                        <a:pPr algn="ctr"/>
                        <a:r>
                          <a:rPr lang="en-US" sz="1100" dirty="0">
                            <a:solidFill>
                              <a:srgbClr val="000000"/>
                            </a:solidFill>
                            <a:latin typeface="Arial Black" panose="020B0A04020102020204" pitchFamily="34" charset="0"/>
                            <a:cs typeface="Arial" panose="020B0604020202020204" pitchFamily="34" charset="0"/>
                          </a:rPr>
                          <a:t>2</a:t>
                        </a:r>
                      </a:p>
                    </a:txBody>
                    <a:tcPr anchor="ctr"/>
                  </a:tc>
                  <a:extLst>
                    <a:ext uri="{0D108BD9-81ED-4DB2-BD59-A6C34878D82A}">
                      <a16:rowId xmlns:a16="http://schemas.microsoft.com/office/drawing/2014/main" val="1744511123"/>
                    </a:ext>
                  </a:extLst>
                </a:tr>
                <a:tr h="287141">
                  <a:tc>
                    <a:txBody>
                      <a:bodyPr/>
                      <a:lstStyle/>
                      <a:p>
                        <a:pPr algn="l"/>
                        <a:r>
                          <a:rPr lang="en-US" sz="1100" dirty="0">
                            <a:solidFill>
                              <a:srgbClr val="000000"/>
                            </a:solidFill>
                            <a:latin typeface="Arial Black" panose="020B0A04020102020204" pitchFamily="34" charset="0"/>
                            <a:cs typeface="Arial" panose="020B0604020202020204" pitchFamily="34" charset="0"/>
                          </a:rPr>
                          <a:t>Mass Mutual Life Ins. </a:t>
                        </a:r>
                      </a:p>
                    </a:txBody>
                    <a:tcPr anchor="ctr"/>
                  </a:tc>
                  <a:tc>
                    <a:txBody>
                      <a:bodyPr/>
                      <a:lstStyle/>
                      <a:p>
                        <a:pPr algn="ctr"/>
                        <a:r>
                          <a:rPr lang="en-US" sz="1100" dirty="0">
                            <a:solidFill>
                              <a:srgbClr val="000000"/>
                            </a:solidFill>
                            <a:latin typeface="Arial Black" panose="020B0A04020102020204" pitchFamily="34" charset="0"/>
                            <a:cs typeface="Arial" panose="020B0604020202020204" pitchFamily="34" charset="0"/>
                          </a:rPr>
                          <a:t>$1,798</a:t>
                        </a:r>
                      </a:p>
                    </a:txBody>
                    <a:tcPr anchor="ctr"/>
                  </a:tc>
                  <a:tc>
                    <a:txBody>
                      <a:bodyPr/>
                      <a:lstStyle/>
                      <a:p>
                        <a:pPr algn="ctr"/>
                        <a:r>
                          <a:rPr lang="en-US" sz="1100" dirty="0">
                            <a:solidFill>
                              <a:srgbClr val="000000"/>
                            </a:solidFill>
                            <a:latin typeface="Arial Black" panose="020B0A04020102020204" pitchFamily="34" charset="0"/>
                            <a:cs typeface="Arial" panose="020B0604020202020204" pitchFamily="34" charset="0"/>
                          </a:rPr>
                          <a:t>2</a:t>
                        </a:r>
                      </a:p>
                    </a:txBody>
                    <a:tcPr anchor="ctr"/>
                  </a:tc>
                  <a:extLst>
                    <a:ext uri="{0D108BD9-81ED-4DB2-BD59-A6C34878D82A}">
                      <a16:rowId xmlns:a16="http://schemas.microsoft.com/office/drawing/2014/main" val="990329583"/>
                    </a:ext>
                  </a:extLst>
                </a:tr>
                <a:tr h="287141">
                  <a:tc>
                    <a:txBody>
                      <a:bodyPr/>
                      <a:lstStyle/>
                      <a:p>
                        <a:pPr algn="l"/>
                        <a:r>
                          <a:rPr lang="en-US" sz="1100" dirty="0">
                            <a:solidFill>
                              <a:srgbClr val="000000"/>
                            </a:solidFill>
                            <a:latin typeface="Arial Black" panose="020B0A04020102020204" pitchFamily="34" charset="0"/>
                            <a:cs typeface="Arial" panose="020B0604020202020204" pitchFamily="34" charset="0"/>
                          </a:rPr>
                          <a:t>Kubota Corp.</a:t>
                        </a:r>
                      </a:p>
                    </a:txBody>
                    <a:tcPr anchor="ctr"/>
                  </a:tc>
                  <a:tc>
                    <a:txBody>
                      <a:bodyPr/>
                      <a:lstStyle/>
                      <a:p>
                        <a:pPr algn="ctr"/>
                        <a:r>
                          <a:rPr lang="en-US" sz="1100" dirty="0">
                            <a:solidFill>
                              <a:srgbClr val="000000"/>
                            </a:solidFill>
                            <a:latin typeface="Arial Black" panose="020B0A04020102020204" pitchFamily="34" charset="0"/>
                            <a:cs typeface="Arial" panose="020B0604020202020204" pitchFamily="34" charset="0"/>
                          </a:rPr>
                          <a:t>$1,617</a:t>
                        </a:r>
                      </a:p>
                    </a:txBody>
                    <a:tcPr anchor="ctr"/>
                  </a:tc>
                  <a:tc>
                    <a:txBody>
                      <a:bodyPr/>
                      <a:lstStyle/>
                      <a:p>
                        <a:pPr algn="ctr"/>
                        <a:r>
                          <a:rPr lang="en-US" sz="1100" dirty="0">
                            <a:solidFill>
                              <a:srgbClr val="000000"/>
                            </a:solidFill>
                            <a:latin typeface="Arial Black" panose="020B0A04020102020204" pitchFamily="34" charset="0"/>
                            <a:cs typeface="Arial" panose="020B0604020202020204" pitchFamily="34" charset="0"/>
                          </a:rPr>
                          <a:t>2</a:t>
                        </a:r>
                      </a:p>
                    </a:txBody>
                    <a:tcPr anchor="ctr"/>
                  </a:tc>
                  <a:extLst>
                    <a:ext uri="{0D108BD9-81ED-4DB2-BD59-A6C34878D82A}">
                      <a16:rowId xmlns:a16="http://schemas.microsoft.com/office/drawing/2014/main" val="2318660660"/>
                    </a:ext>
                  </a:extLst>
                </a:tr>
                <a:tr h="287141">
                  <a:tc>
                    <a:txBody>
                      <a:bodyPr/>
                      <a:lstStyle/>
                      <a:p>
                        <a:pPr algn="l"/>
                        <a:r>
                          <a:rPr lang="en-US" sz="1100" dirty="0">
                            <a:solidFill>
                              <a:srgbClr val="000000"/>
                            </a:solidFill>
                            <a:latin typeface="Arial Black" panose="020B0A04020102020204" pitchFamily="34" charset="0"/>
                            <a:cs typeface="Arial" panose="020B0604020202020204" pitchFamily="34" charset="0"/>
                          </a:rPr>
                          <a:t>Stonebriar Commercial Finance</a:t>
                        </a:r>
                      </a:p>
                    </a:txBody>
                    <a:tcPr anchor="ctr"/>
                  </a:tc>
                  <a:tc>
                    <a:txBody>
                      <a:bodyPr/>
                      <a:lstStyle/>
                      <a:p>
                        <a:pPr algn="ctr"/>
                        <a:r>
                          <a:rPr lang="en-US" sz="1100" dirty="0">
                            <a:solidFill>
                              <a:srgbClr val="000000"/>
                            </a:solidFill>
                            <a:latin typeface="Arial Black" panose="020B0A04020102020204" pitchFamily="34" charset="0"/>
                            <a:cs typeface="Arial" panose="020B0604020202020204" pitchFamily="34" charset="0"/>
                          </a:rPr>
                          <a:t>$1,335</a:t>
                        </a:r>
                      </a:p>
                    </a:txBody>
                    <a:tcPr anchor="ctr"/>
                  </a:tc>
                  <a:tc>
                    <a:txBody>
                      <a:bodyPr/>
                      <a:lstStyle/>
                      <a:p>
                        <a:pPr algn="ctr"/>
                        <a:r>
                          <a:rPr lang="en-US" sz="1100" dirty="0">
                            <a:solidFill>
                              <a:srgbClr val="000000"/>
                            </a:solidFill>
                            <a:latin typeface="Arial Black" panose="020B0A04020102020204" pitchFamily="34" charset="0"/>
                            <a:cs typeface="Arial" panose="020B0604020202020204" pitchFamily="34" charset="0"/>
                          </a:rPr>
                          <a:t>2</a:t>
                        </a:r>
                      </a:p>
                    </a:txBody>
                    <a:tcPr anchor="ctr"/>
                  </a:tc>
                  <a:extLst>
                    <a:ext uri="{0D108BD9-81ED-4DB2-BD59-A6C34878D82A}">
                      <a16:rowId xmlns:a16="http://schemas.microsoft.com/office/drawing/2014/main" val="1972346011"/>
                    </a:ext>
                  </a:extLst>
                </a:tr>
                <a:tr h="287141">
                  <a:tc>
                    <a:txBody>
                      <a:bodyPr/>
                      <a:lstStyle/>
                      <a:p>
                        <a:pPr algn="l"/>
                        <a:r>
                          <a:rPr lang="en-US" sz="1100" dirty="0">
                            <a:solidFill>
                              <a:srgbClr val="000000"/>
                            </a:solidFill>
                            <a:latin typeface="Arial Black" panose="020B0A04020102020204" pitchFamily="34" charset="0"/>
                            <a:cs typeface="Arial" panose="020B0604020202020204" pitchFamily="34" charset="0"/>
                          </a:rPr>
                          <a:t>Amur Finance</a:t>
                        </a:r>
                      </a:p>
                    </a:txBody>
                    <a:tcPr anchor="ctr"/>
                  </a:tc>
                  <a:tc>
                    <a:txBody>
                      <a:bodyPr/>
                      <a:lstStyle/>
                      <a:p>
                        <a:pPr algn="ctr"/>
                        <a:r>
                          <a:rPr lang="en-US" sz="1100" dirty="0">
                            <a:solidFill>
                              <a:srgbClr val="000000"/>
                            </a:solidFill>
                            <a:latin typeface="Arial Black" panose="020B0A04020102020204" pitchFamily="34" charset="0"/>
                            <a:cs typeface="Arial" panose="020B0604020202020204" pitchFamily="34" charset="0"/>
                          </a:rPr>
                          <a:t>$944</a:t>
                        </a:r>
                      </a:p>
                    </a:txBody>
                    <a:tcPr anchor="ctr"/>
                  </a:tc>
                  <a:tc>
                    <a:txBody>
                      <a:bodyPr/>
                      <a:lstStyle/>
                      <a:p>
                        <a:pPr algn="ctr"/>
                        <a:r>
                          <a:rPr lang="en-US" sz="1100" dirty="0">
                            <a:solidFill>
                              <a:srgbClr val="000000"/>
                            </a:solidFill>
                            <a:latin typeface="Arial Black" panose="020B0A04020102020204" pitchFamily="34" charset="0"/>
                            <a:cs typeface="Arial" panose="020B0604020202020204" pitchFamily="34" charset="0"/>
                          </a:rPr>
                          <a:t>1</a:t>
                        </a:r>
                      </a:p>
                    </a:txBody>
                    <a:tcPr anchor="ctr"/>
                  </a:tc>
                  <a:extLst>
                    <a:ext uri="{0D108BD9-81ED-4DB2-BD59-A6C34878D82A}">
                      <a16:rowId xmlns:a16="http://schemas.microsoft.com/office/drawing/2014/main" val="907419605"/>
                    </a:ext>
                  </a:extLst>
                </a:tr>
                <a:tr h="287141">
                  <a:tc>
                    <a:txBody>
                      <a:bodyPr/>
                      <a:lstStyle/>
                      <a:p>
                        <a:pPr algn="l"/>
                        <a:r>
                          <a:rPr lang="en-US" sz="1100" dirty="0" err="1">
                            <a:solidFill>
                              <a:srgbClr val="000000"/>
                            </a:solidFill>
                            <a:latin typeface="Arial Black" panose="020B0A04020102020204" pitchFamily="34" charset="0"/>
                            <a:cs typeface="Arial" panose="020B0604020202020204" pitchFamily="34" charset="0"/>
                          </a:rPr>
                          <a:t>Rabo</a:t>
                        </a:r>
                        <a:r>
                          <a:rPr lang="en-US" sz="1100" dirty="0">
                            <a:solidFill>
                              <a:srgbClr val="000000"/>
                            </a:solidFill>
                            <a:latin typeface="Arial Black" panose="020B0A04020102020204" pitchFamily="34" charset="0"/>
                            <a:cs typeface="Arial" panose="020B0604020202020204" pitchFamily="34" charset="0"/>
                          </a:rPr>
                          <a:t> Bank (DLL)</a:t>
                        </a:r>
                      </a:p>
                    </a:txBody>
                    <a:tcPr anchor="ctr"/>
                  </a:tc>
                  <a:tc>
                    <a:txBody>
                      <a:bodyPr/>
                      <a:lstStyle/>
                      <a:p>
                        <a:pPr algn="ctr"/>
                        <a:r>
                          <a:rPr lang="en-US" sz="1100" dirty="0">
                            <a:solidFill>
                              <a:srgbClr val="000000"/>
                            </a:solidFill>
                            <a:latin typeface="Arial Black" panose="020B0A04020102020204" pitchFamily="34" charset="0"/>
                            <a:cs typeface="Arial" panose="020B0604020202020204" pitchFamily="34" charset="0"/>
                          </a:rPr>
                          <a:t>$837</a:t>
                        </a:r>
                      </a:p>
                    </a:txBody>
                    <a:tcPr anchor="ctr"/>
                  </a:tc>
                  <a:tc>
                    <a:txBody>
                      <a:bodyPr/>
                      <a:lstStyle/>
                      <a:p>
                        <a:pPr algn="ctr"/>
                        <a:r>
                          <a:rPr lang="en-US" sz="1100" dirty="0">
                            <a:solidFill>
                              <a:srgbClr val="000000"/>
                            </a:solidFill>
                            <a:latin typeface="Arial Black" panose="020B0A04020102020204" pitchFamily="34" charset="0"/>
                            <a:cs typeface="Arial" panose="020B0604020202020204" pitchFamily="34" charset="0"/>
                          </a:rPr>
                          <a:t>1</a:t>
                        </a:r>
                      </a:p>
                    </a:txBody>
                    <a:tcPr anchor="ctr"/>
                  </a:tc>
                  <a:extLst>
                    <a:ext uri="{0D108BD9-81ED-4DB2-BD59-A6C34878D82A}">
                      <a16:rowId xmlns:a16="http://schemas.microsoft.com/office/drawing/2014/main" val="4211983876"/>
                    </a:ext>
                  </a:extLst>
                </a:tr>
                <a:tr h="287141">
                  <a:tc>
                    <a:txBody>
                      <a:bodyPr/>
                      <a:lstStyle/>
                      <a:p>
                        <a:pPr algn="l"/>
                        <a:r>
                          <a:rPr lang="en-US" sz="1100" dirty="0">
                            <a:solidFill>
                              <a:srgbClr val="000000"/>
                            </a:solidFill>
                            <a:latin typeface="Arial Black" panose="020B0A04020102020204" pitchFamily="34" charset="0"/>
                            <a:cs typeface="Arial" panose="020B0604020202020204" pitchFamily="34" charset="0"/>
                          </a:rPr>
                          <a:t>Daimler Truck AG</a:t>
                        </a:r>
                      </a:p>
                    </a:txBody>
                    <a:tcPr anchor="ctr"/>
                  </a:tc>
                  <a:tc>
                    <a:txBody>
                      <a:bodyPr/>
                      <a:lstStyle/>
                      <a:p>
                        <a:pPr algn="ctr"/>
                        <a:r>
                          <a:rPr lang="en-US" sz="1100" dirty="0">
                            <a:solidFill>
                              <a:srgbClr val="000000"/>
                            </a:solidFill>
                            <a:latin typeface="Arial Black" panose="020B0A04020102020204" pitchFamily="34" charset="0"/>
                            <a:cs typeface="Arial" panose="020B0604020202020204" pitchFamily="34" charset="0"/>
                          </a:rPr>
                          <a:t>$800</a:t>
                        </a:r>
                      </a:p>
                    </a:txBody>
                    <a:tcPr anchor="ctr"/>
                  </a:tc>
                  <a:tc>
                    <a:txBody>
                      <a:bodyPr/>
                      <a:lstStyle/>
                      <a:p>
                        <a:pPr algn="ctr"/>
                        <a:r>
                          <a:rPr lang="en-US" sz="1100" dirty="0">
                            <a:solidFill>
                              <a:srgbClr val="000000"/>
                            </a:solidFill>
                            <a:latin typeface="Arial Black" panose="020B0A04020102020204" pitchFamily="34" charset="0"/>
                            <a:cs typeface="Arial" panose="020B0604020202020204" pitchFamily="34" charset="0"/>
                          </a:rPr>
                          <a:t>1</a:t>
                        </a:r>
                      </a:p>
                    </a:txBody>
                    <a:tcPr anchor="ctr"/>
                  </a:tc>
                  <a:extLst>
                    <a:ext uri="{0D108BD9-81ED-4DB2-BD59-A6C34878D82A}">
                      <a16:rowId xmlns:a16="http://schemas.microsoft.com/office/drawing/2014/main" val="1847449068"/>
                    </a:ext>
                  </a:extLst>
                </a:tr>
              </a:tbl>
            </a:graphicData>
          </a:graphic>
        </p:graphicFrame>
        <p:sp>
          <p:nvSpPr>
            <p:cNvPr id="10" name="TextBox 9">
              <a:extLst>
                <a:ext uri="{FF2B5EF4-FFF2-40B4-BE49-F238E27FC236}">
                  <a16:creationId xmlns:a16="http://schemas.microsoft.com/office/drawing/2014/main" id="{51B0445B-93D9-BDF3-6FE0-23E1CA1DB0DB}"/>
                </a:ext>
              </a:extLst>
            </p:cNvPr>
            <p:cNvSpPr txBox="1"/>
            <p:nvPr/>
          </p:nvSpPr>
          <p:spPr>
            <a:xfrm>
              <a:off x="5514905" y="4236820"/>
              <a:ext cx="778116" cy="204311"/>
            </a:xfrm>
            <a:prstGeom prst="roundRect">
              <a:avLst/>
            </a:prstGeom>
            <a:noFill/>
          </p:spPr>
          <p:txBody>
            <a:bodyPr wrap="none" rtlCol="0">
              <a:spAutoFit/>
            </a:bodyPr>
            <a:lstStyle/>
            <a:p>
              <a:r>
                <a:rPr lang="en-US" sz="600" i="1" dirty="0">
                  <a:solidFill>
                    <a:srgbClr val="000000"/>
                  </a:solidFill>
                  <a:latin typeface="Arial" panose="020B0604020202020204" pitchFamily="34" charset="0"/>
                  <a:cs typeface="Arial" panose="020B0604020202020204" pitchFamily="34" charset="0"/>
                </a:rPr>
                <a:t>Source: </a:t>
              </a:r>
              <a:r>
                <a:rPr lang="en-US" sz="600" i="1" dirty="0" err="1">
                  <a:solidFill>
                    <a:srgbClr val="000000"/>
                  </a:solidFill>
                  <a:latin typeface="Arial" panose="020B0604020202020204" pitchFamily="34" charset="0"/>
                  <a:cs typeface="Arial" panose="020B0604020202020204" pitchFamily="34" charset="0"/>
                </a:rPr>
                <a:t>Finsight</a:t>
              </a:r>
              <a:r>
                <a:rPr lang="en-US" sz="6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endParaRPr lang="en-US" sz="600" i="1" dirty="0">
                <a:solidFill>
                  <a:srgbClr val="000000"/>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693782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a:extLst>
              <a:ext uri="{FF2B5EF4-FFF2-40B4-BE49-F238E27FC236}">
                <a16:creationId xmlns:a16="http://schemas.microsoft.com/office/drawing/2014/main" id="{BD72544E-E375-1D27-384B-796F79FD9F83}"/>
              </a:ext>
            </a:extLst>
          </p:cNvPr>
          <p:cNvSpPr>
            <a:spLocks noGrp="1"/>
          </p:cNvSpPr>
          <p:nvPr>
            <p:ph type="title"/>
          </p:nvPr>
        </p:nvSpPr>
        <p:spPr>
          <a:xfrm>
            <a:off x="466808" y="150906"/>
            <a:ext cx="10725469" cy="1387708"/>
          </a:xfrm>
        </p:spPr>
        <p:txBody>
          <a:bodyPr>
            <a:normAutofit/>
          </a:bodyPr>
          <a:lstStyle/>
          <a:p>
            <a:r>
              <a:rPr lang="en-US" sz="2800" dirty="0">
                <a:solidFill>
                  <a:srgbClr val="002060"/>
                </a:solidFill>
                <a:latin typeface="Arial Black" panose="020B0A04020102020204" pitchFamily="34" charset="0"/>
              </a:rPr>
              <a:t>Syndication Is Another Important Capital Market Funding Tool </a:t>
            </a:r>
          </a:p>
        </p:txBody>
      </p:sp>
      <p:graphicFrame>
        <p:nvGraphicFramePr>
          <p:cNvPr id="5" name="Diagram 4">
            <a:extLst>
              <a:ext uri="{FF2B5EF4-FFF2-40B4-BE49-F238E27FC236}">
                <a16:creationId xmlns:a16="http://schemas.microsoft.com/office/drawing/2014/main" id="{8EA09B8D-E00B-A3CF-6F0F-BE2BAEA20184}"/>
              </a:ext>
            </a:extLst>
          </p:cNvPr>
          <p:cNvGraphicFramePr/>
          <p:nvPr>
            <p:extLst>
              <p:ext uri="{D42A27DB-BD31-4B8C-83A1-F6EECF244321}">
                <p14:modId xmlns:p14="http://schemas.microsoft.com/office/powerpoint/2010/main" val="835536199"/>
              </p:ext>
            </p:extLst>
          </p:nvPr>
        </p:nvGraphicFramePr>
        <p:xfrm>
          <a:off x="999723" y="1185294"/>
          <a:ext cx="11191792" cy="56727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802150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5">
            <a:extLst>
              <a:ext uri="{FF2B5EF4-FFF2-40B4-BE49-F238E27FC236}">
                <a16:creationId xmlns:a16="http://schemas.microsoft.com/office/drawing/2014/main" id="{FDF1C448-65C1-22F4-49A2-85C76036DB4D}"/>
              </a:ext>
            </a:extLst>
          </p:cNvPr>
          <p:cNvSpPr>
            <a:spLocks noGrp="1"/>
          </p:cNvSpPr>
          <p:nvPr>
            <p:ph idx="1"/>
          </p:nvPr>
        </p:nvSpPr>
        <p:spPr>
          <a:xfrm>
            <a:off x="1579810" y="1245673"/>
            <a:ext cx="9219253" cy="2876815"/>
          </a:xfrm>
        </p:spPr>
        <p:txBody>
          <a:bodyPr/>
          <a:lstStyle/>
          <a:p>
            <a:pPr marL="0" lvl="0" indent="0" defTabSz="914400">
              <a:buNone/>
            </a:pPr>
            <a:r>
              <a:rPr lang="en-US" sz="1800" b="1" dirty="0">
                <a:solidFill>
                  <a:schemeClr val="accent1">
                    <a:lumMod val="50000"/>
                  </a:schemeClr>
                </a:solidFill>
                <a:latin typeface="Arial" panose="020B0604020202020204" pitchFamily="34" charset="0"/>
                <a:cs typeface="Arial" panose="020B0604020202020204" pitchFamily="34" charset="0"/>
              </a:rPr>
              <a:t>ABC Bank Lessor originated an $80 million lease for 1,800 railcars. The credit committee approves a “hold position” of $50 million for this customer which means that it will syndicate the remaining $30 million to third party investors.</a:t>
            </a:r>
          </a:p>
          <a:p>
            <a:pPr marL="0" indent="0">
              <a:buNone/>
            </a:pPr>
            <a:endParaRPr lang="en-US" dirty="0"/>
          </a:p>
        </p:txBody>
      </p:sp>
      <p:sp>
        <p:nvSpPr>
          <p:cNvPr id="5" name="Title 4">
            <a:extLst>
              <a:ext uri="{FF2B5EF4-FFF2-40B4-BE49-F238E27FC236}">
                <a16:creationId xmlns:a16="http://schemas.microsoft.com/office/drawing/2014/main" id="{6E7F0BC1-4166-1F8B-EA60-1120341D65D6}"/>
              </a:ext>
            </a:extLst>
          </p:cNvPr>
          <p:cNvSpPr>
            <a:spLocks noGrp="1"/>
          </p:cNvSpPr>
          <p:nvPr>
            <p:ph type="title"/>
          </p:nvPr>
        </p:nvSpPr>
        <p:spPr>
          <a:xfrm>
            <a:off x="628932" y="446718"/>
            <a:ext cx="7415690" cy="892552"/>
          </a:xfrm>
        </p:spPr>
        <p:txBody>
          <a:bodyPr>
            <a:normAutofit fontScale="90000"/>
          </a:bodyPr>
          <a:lstStyle/>
          <a:p>
            <a:r>
              <a:rPr lang="en-US" b="1" dirty="0">
                <a:solidFill>
                  <a:schemeClr val="accent1">
                    <a:lumMod val="50000"/>
                  </a:schemeClr>
                </a:solidFill>
                <a:latin typeface="Arial Black" panose="020B0A04020102020204" pitchFamily="34" charset="0"/>
                <a:cs typeface="Arial" panose="020B0604020202020204" pitchFamily="34" charset="0"/>
              </a:rPr>
              <a:t>Example of Syndication:</a:t>
            </a:r>
          </a:p>
        </p:txBody>
      </p:sp>
      <p:grpSp>
        <p:nvGrpSpPr>
          <p:cNvPr id="6" name="Group 5">
            <a:extLst>
              <a:ext uri="{FF2B5EF4-FFF2-40B4-BE49-F238E27FC236}">
                <a16:creationId xmlns:a16="http://schemas.microsoft.com/office/drawing/2014/main" id="{DF420EC5-08A1-50E8-4C0C-6A9355BF1F9F}"/>
              </a:ext>
            </a:extLst>
          </p:cNvPr>
          <p:cNvGrpSpPr/>
          <p:nvPr/>
        </p:nvGrpSpPr>
        <p:grpSpPr>
          <a:xfrm>
            <a:off x="968872" y="5089128"/>
            <a:ext cx="7566605" cy="1122251"/>
            <a:chOff x="355450" y="5243757"/>
            <a:chExt cx="9983643" cy="1496333"/>
          </a:xfrm>
        </p:grpSpPr>
        <p:grpSp>
          <p:nvGrpSpPr>
            <p:cNvPr id="7" name="Group 6">
              <a:extLst>
                <a:ext uri="{FF2B5EF4-FFF2-40B4-BE49-F238E27FC236}">
                  <a16:creationId xmlns:a16="http://schemas.microsoft.com/office/drawing/2014/main" id="{1744C641-5467-4558-BE6F-D102ED08D8A5}"/>
                </a:ext>
              </a:extLst>
            </p:cNvPr>
            <p:cNvGrpSpPr/>
            <p:nvPr/>
          </p:nvGrpSpPr>
          <p:grpSpPr>
            <a:xfrm>
              <a:off x="1018945" y="5243757"/>
              <a:ext cx="9320148" cy="1496333"/>
              <a:chOff x="3432208" y="1346658"/>
              <a:chExt cx="4542982" cy="1573753"/>
            </a:xfrm>
          </p:grpSpPr>
          <p:sp>
            <p:nvSpPr>
              <p:cNvPr id="9" name="Rectangle 8">
                <a:extLst>
                  <a:ext uri="{FF2B5EF4-FFF2-40B4-BE49-F238E27FC236}">
                    <a16:creationId xmlns:a16="http://schemas.microsoft.com/office/drawing/2014/main" id="{44E26BA6-567A-D5CD-BD15-B1B9A8FFBED2}"/>
                  </a:ext>
                </a:extLst>
              </p:cNvPr>
              <p:cNvSpPr/>
              <p:nvPr>
                <p:custDataLst>
                  <p:tags r:id="rId3"/>
                </p:custDataLst>
              </p:nvPr>
            </p:nvSpPr>
            <p:spPr>
              <a:xfrm>
                <a:off x="3432208" y="1366648"/>
                <a:ext cx="4542982" cy="1553763"/>
              </a:xfrm>
              <a:prstGeom prst="rect">
                <a:avLst/>
              </a:prstGeom>
            </p:spPr>
            <p:txBody>
              <a:bodyPr wrap="square">
                <a:spAutoFit/>
              </a:bodyPr>
              <a:lstStyle/>
              <a:p>
                <a:pPr marL="274320" lvl="2" indent="-163116">
                  <a:spcBef>
                    <a:spcPts val="600"/>
                  </a:spcBef>
                  <a:buFont typeface="Arial" panose="020B0604020202020204" pitchFamily="34" charset="0"/>
                  <a:buChar char="•"/>
                </a:pPr>
                <a:endParaRPr lang="en-US" sz="1400" dirty="0">
                  <a:solidFill>
                    <a:schemeClr val="bg2">
                      <a:lumMod val="25000"/>
                    </a:schemeClr>
                  </a:solidFill>
                  <a:cs typeface="Arial" panose="020B0604020202020204" pitchFamily="34" charset="0"/>
                </a:endParaRPr>
              </a:p>
              <a:p>
                <a:pPr marL="274320" lvl="2" indent="-163116">
                  <a:spcBef>
                    <a:spcPts val="600"/>
                  </a:spcBef>
                  <a:buFont typeface="Arial" panose="020B0604020202020204" pitchFamily="34" charset="0"/>
                  <a:buChar char="•"/>
                </a:pPr>
                <a:r>
                  <a:rPr lang="en-US" sz="1400" dirty="0">
                    <a:solidFill>
                      <a:schemeClr val="accent1">
                        <a:lumMod val="50000"/>
                      </a:schemeClr>
                    </a:solidFill>
                    <a:latin typeface="Arial" panose="020B0604020202020204" pitchFamily="34" charset="0"/>
                    <a:cs typeface="Arial" panose="020B0604020202020204" pitchFamily="34" charset="0"/>
                  </a:rPr>
                  <a:t>Investor is allocated specific assets tied to the same lease.</a:t>
                </a:r>
              </a:p>
              <a:p>
                <a:pPr marL="274320" lvl="2" indent="-163116">
                  <a:spcBef>
                    <a:spcPts val="600"/>
                  </a:spcBef>
                  <a:buFont typeface="Arial" panose="020B0604020202020204" pitchFamily="34" charset="0"/>
                  <a:buChar char="•"/>
                </a:pPr>
                <a:r>
                  <a:rPr lang="en-US" sz="1400" dirty="0">
                    <a:solidFill>
                      <a:schemeClr val="accent1">
                        <a:lumMod val="50000"/>
                      </a:schemeClr>
                    </a:solidFill>
                    <a:latin typeface="Arial" panose="020B0604020202020204" pitchFamily="34" charset="0"/>
                    <a:cs typeface="Arial" panose="020B0604020202020204" pitchFamily="34" charset="0"/>
                  </a:rPr>
                  <a:t>When the financing is for one large piece of equipment that can’t be divided such as a jumbo jet, the allocation is made by a Participation Agreement.</a:t>
                </a:r>
              </a:p>
            </p:txBody>
          </p:sp>
          <p:sp>
            <p:nvSpPr>
              <p:cNvPr id="10" name="Rectangle 9">
                <a:extLst>
                  <a:ext uri="{FF2B5EF4-FFF2-40B4-BE49-F238E27FC236}">
                    <a16:creationId xmlns:a16="http://schemas.microsoft.com/office/drawing/2014/main" id="{7C44EC8E-F699-6642-0EDD-4D6707BB8C84}"/>
                  </a:ext>
                </a:extLst>
              </p:cNvPr>
              <p:cNvSpPr/>
              <p:nvPr/>
            </p:nvSpPr>
            <p:spPr>
              <a:xfrm>
                <a:off x="3549519" y="1346658"/>
                <a:ext cx="3353167" cy="474760"/>
              </a:xfrm>
              <a:prstGeom prst="rect">
                <a:avLst/>
              </a:prstGeom>
            </p:spPr>
            <p:txBody>
              <a:bodyPr wrap="none">
                <a:spAutoFit/>
              </a:bodyPr>
              <a:lstStyle/>
              <a:p>
                <a:r>
                  <a:rPr lang="en-US" sz="1600" b="1" dirty="0">
                    <a:solidFill>
                      <a:schemeClr val="accent1">
                        <a:lumMod val="50000"/>
                      </a:schemeClr>
                    </a:solidFill>
                    <a:latin typeface="Arial Black" panose="020B0A04020102020204" pitchFamily="34" charset="0"/>
                    <a:cs typeface="Arial" panose="020B0604020202020204" pitchFamily="34" charset="0"/>
                  </a:rPr>
                  <a:t>ALLOCATION TO THIRD PARTY INVESTOR(S)</a:t>
                </a:r>
                <a:endParaRPr lang="en-US" sz="1600" b="1" cap="all" dirty="0">
                  <a:solidFill>
                    <a:schemeClr val="accent1">
                      <a:lumMod val="50000"/>
                    </a:schemeClr>
                  </a:solidFill>
                  <a:latin typeface="Arial Black" panose="020B0A04020102020204" pitchFamily="34" charset="0"/>
                  <a:cs typeface="Arial" panose="020B0604020202020204" pitchFamily="34" charset="0"/>
                </a:endParaRPr>
              </a:p>
            </p:txBody>
          </p:sp>
        </p:grpSp>
        <p:sp>
          <p:nvSpPr>
            <p:cNvPr id="8" name="Flowchart: Connector 7">
              <a:extLst>
                <a:ext uri="{FF2B5EF4-FFF2-40B4-BE49-F238E27FC236}">
                  <a16:creationId xmlns:a16="http://schemas.microsoft.com/office/drawing/2014/main" id="{CF97C761-B600-8C04-8AD8-A5759DC2926D}"/>
                </a:ext>
              </a:extLst>
            </p:cNvPr>
            <p:cNvSpPr>
              <a:spLocks/>
            </p:cNvSpPr>
            <p:nvPr/>
          </p:nvSpPr>
          <p:spPr>
            <a:xfrm rot="5400000">
              <a:off x="351638" y="5302597"/>
              <a:ext cx="731520" cy="723895"/>
            </a:xfrm>
            <a:prstGeom prst="flowChartConnector">
              <a:avLst/>
            </a:prstGeom>
            <a:solidFill>
              <a:srgbClr val="44546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latin typeface="Arial" panose="020B0604020202020204" pitchFamily="34" charset="0"/>
                <a:cs typeface="Arial" panose="020B0604020202020204" pitchFamily="34" charset="0"/>
              </a:endParaRPr>
            </a:p>
          </p:txBody>
        </p:sp>
      </p:grpSp>
      <p:grpSp>
        <p:nvGrpSpPr>
          <p:cNvPr id="11" name="Group 10">
            <a:extLst>
              <a:ext uri="{FF2B5EF4-FFF2-40B4-BE49-F238E27FC236}">
                <a16:creationId xmlns:a16="http://schemas.microsoft.com/office/drawing/2014/main" id="{D08A437E-DE43-9CC8-DEB4-50782C1C61E9}"/>
              </a:ext>
            </a:extLst>
          </p:cNvPr>
          <p:cNvGrpSpPr/>
          <p:nvPr/>
        </p:nvGrpSpPr>
        <p:grpSpPr>
          <a:xfrm>
            <a:off x="968872" y="2335865"/>
            <a:ext cx="7075750" cy="1356404"/>
            <a:chOff x="327876" y="2570611"/>
            <a:chExt cx="9189750" cy="1808540"/>
          </a:xfrm>
        </p:grpSpPr>
        <p:sp>
          <p:nvSpPr>
            <p:cNvPr id="12" name="Rectangle 11">
              <a:extLst>
                <a:ext uri="{FF2B5EF4-FFF2-40B4-BE49-F238E27FC236}">
                  <a16:creationId xmlns:a16="http://schemas.microsoft.com/office/drawing/2014/main" id="{703E56A7-ADC8-2DB7-9411-B93D55DA8205}"/>
                </a:ext>
              </a:extLst>
            </p:cNvPr>
            <p:cNvSpPr/>
            <p:nvPr>
              <p:custDataLst>
                <p:tags r:id="rId2"/>
              </p:custDataLst>
            </p:nvPr>
          </p:nvSpPr>
          <p:spPr>
            <a:xfrm>
              <a:off x="1121343" y="2901822"/>
              <a:ext cx="7786299" cy="1477329"/>
            </a:xfrm>
            <a:prstGeom prst="rect">
              <a:avLst/>
            </a:prstGeom>
            <a:noFill/>
            <a:ln>
              <a:noFill/>
            </a:ln>
          </p:spPr>
          <p:txBody>
            <a:bodyPr wrap="square">
              <a:spAutoFit/>
            </a:bodyPr>
            <a:lstStyle/>
            <a:p>
              <a:pPr marL="205740" lvl="2" indent="-169069">
                <a:spcBef>
                  <a:spcPts val="600"/>
                </a:spcBef>
                <a:buFont typeface="Arial" panose="020B0604020202020204" pitchFamily="34" charset="0"/>
                <a:buChar char="•"/>
              </a:pPr>
              <a:r>
                <a:rPr lang="en-US" sz="1400" dirty="0">
                  <a:solidFill>
                    <a:schemeClr val="bg2">
                      <a:lumMod val="25000"/>
                    </a:schemeClr>
                  </a:solidFill>
                  <a:latin typeface="Arial" panose="020B0604020202020204" pitchFamily="34" charset="0"/>
                  <a:cs typeface="Arial" panose="020B0604020202020204" pitchFamily="34" charset="0"/>
                </a:rPr>
                <a:t>Work with a single equipment finance and leasing firm to fund the railcars.</a:t>
              </a:r>
            </a:p>
            <a:p>
              <a:pPr marL="205740" lvl="2" indent="-169069">
                <a:spcBef>
                  <a:spcPts val="600"/>
                </a:spcBef>
                <a:buFont typeface="Arial" panose="020B0604020202020204" pitchFamily="34" charset="0"/>
                <a:buChar char="•"/>
              </a:pPr>
              <a:r>
                <a:rPr lang="en-US" sz="1400" dirty="0">
                  <a:solidFill>
                    <a:schemeClr val="bg2">
                      <a:lumMod val="25000"/>
                    </a:schemeClr>
                  </a:solidFill>
                  <a:latin typeface="Arial" panose="020B0604020202020204" pitchFamily="34" charset="0"/>
                  <a:cs typeface="Arial" panose="020B0604020202020204" pitchFamily="34" charset="0"/>
                </a:rPr>
                <a:t>Negotiate one set of documents.</a:t>
              </a:r>
            </a:p>
            <a:p>
              <a:pPr marL="205740" lvl="2" indent="-169069">
                <a:spcBef>
                  <a:spcPts val="600"/>
                </a:spcBef>
                <a:buFont typeface="Arial" panose="020B0604020202020204" pitchFamily="34" charset="0"/>
                <a:buChar char="•"/>
              </a:pPr>
              <a:r>
                <a:rPr lang="en-US" sz="1400" dirty="0">
                  <a:solidFill>
                    <a:schemeClr val="bg2">
                      <a:lumMod val="25000"/>
                    </a:schemeClr>
                  </a:solidFill>
                  <a:latin typeface="Arial" panose="020B0604020202020204" pitchFamily="34" charset="0"/>
                  <a:cs typeface="Arial" panose="020B0604020202020204" pitchFamily="34" charset="0"/>
                </a:rPr>
                <a:t>Deal with one servicer. </a:t>
              </a:r>
            </a:p>
          </p:txBody>
        </p:sp>
        <p:sp>
          <p:nvSpPr>
            <p:cNvPr id="13" name="Rectangle 12">
              <a:extLst>
                <a:ext uri="{FF2B5EF4-FFF2-40B4-BE49-F238E27FC236}">
                  <a16:creationId xmlns:a16="http://schemas.microsoft.com/office/drawing/2014/main" id="{390ACF5A-03A4-2F93-7E33-2D363FD3FF0C}"/>
                </a:ext>
              </a:extLst>
            </p:cNvPr>
            <p:cNvSpPr/>
            <p:nvPr/>
          </p:nvSpPr>
          <p:spPr>
            <a:xfrm>
              <a:off x="1302094" y="2570611"/>
              <a:ext cx="8215532" cy="451406"/>
            </a:xfrm>
            <a:prstGeom prst="rect">
              <a:avLst/>
            </a:prstGeom>
          </p:spPr>
          <p:txBody>
            <a:bodyPr wrap="square">
              <a:spAutoFit/>
            </a:bodyPr>
            <a:lstStyle/>
            <a:p>
              <a:r>
                <a:rPr lang="en-US" sz="1600" b="1" cap="all" dirty="0">
                  <a:solidFill>
                    <a:schemeClr val="accent1">
                      <a:lumMod val="50000"/>
                    </a:schemeClr>
                  </a:solidFill>
                  <a:latin typeface="Arial Black" panose="020B0A04020102020204" pitchFamily="34" charset="0"/>
                  <a:cs typeface="Arial" panose="020B0604020202020204" pitchFamily="34" charset="0"/>
                </a:rPr>
                <a:t>Benefits to the CUSTOMER</a:t>
              </a:r>
              <a:endParaRPr lang="en-US" sz="1600" b="1" i="1" cap="all" dirty="0">
                <a:solidFill>
                  <a:schemeClr val="accent1">
                    <a:lumMod val="50000"/>
                  </a:schemeClr>
                </a:solidFill>
                <a:latin typeface="Arial Black" panose="020B0A04020102020204" pitchFamily="34" charset="0"/>
                <a:cs typeface="Arial" panose="020B0604020202020204" pitchFamily="34" charset="0"/>
              </a:endParaRPr>
            </a:p>
          </p:txBody>
        </p:sp>
        <p:sp>
          <p:nvSpPr>
            <p:cNvPr id="14" name="Flowchart: Connector 13">
              <a:extLst>
                <a:ext uri="{FF2B5EF4-FFF2-40B4-BE49-F238E27FC236}">
                  <a16:creationId xmlns:a16="http://schemas.microsoft.com/office/drawing/2014/main" id="{C18CDA60-867E-61D2-5767-5A76A01D3086}"/>
                </a:ext>
              </a:extLst>
            </p:cNvPr>
            <p:cNvSpPr>
              <a:spLocks noChangeAspect="1"/>
            </p:cNvSpPr>
            <p:nvPr/>
          </p:nvSpPr>
          <p:spPr>
            <a:xfrm rot="5400000">
              <a:off x="318394" y="2736806"/>
              <a:ext cx="731520" cy="712556"/>
            </a:xfrm>
            <a:prstGeom prst="flowChartConnector">
              <a:avLst/>
            </a:prstGeom>
            <a:solidFill>
              <a:srgbClr val="44546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Arial" panose="020B0604020202020204" pitchFamily="34" charset="0"/>
                <a:cs typeface="Arial" panose="020B0604020202020204" pitchFamily="34" charset="0"/>
              </a:endParaRPr>
            </a:p>
          </p:txBody>
        </p:sp>
      </p:grpSp>
      <p:grpSp>
        <p:nvGrpSpPr>
          <p:cNvPr id="15" name="Group 14">
            <a:extLst>
              <a:ext uri="{FF2B5EF4-FFF2-40B4-BE49-F238E27FC236}">
                <a16:creationId xmlns:a16="http://schemas.microsoft.com/office/drawing/2014/main" id="{2F3DF01D-6AEA-013F-9211-F789007A71DF}"/>
              </a:ext>
            </a:extLst>
          </p:cNvPr>
          <p:cNvGrpSpPr/>
          <p:nvPr/>
        </p:nvGrpSpPr>
        <p:grpSpPr>
          <a:xfrm>
            <a:off x="968872" y="3828639"/>
            <a:ext cx="7273923" cy="1184940"/>
            <a:chOff x="313222" y="4113591"/>
            <a:chExt cx="9641335" cy="1579921"/>
          </a:xfrm>
        </p:grpSpPr>
        <p:sp>
          <p:nvSpPr>
            <p:cNvPr id="16" name="Rectangle 15">
              <a:extLst>
                <a:ext uri="{FF2B5EF4-FFF2-40B4-BE49-F238E27FC236}">
                  <a16:creationId xmlns:a16="http://schemas.microsoft.com/office/drawing/2014/main" id="{C547CE66-738D-5C73-34E9-C5C3F8453499}"/>
                </a:ext>
              </a:extLst>
            </p:cNvPr>
            <p:cNvSpPr/>
            <p:nvPr>
              <p:custDataLst>
                <p:tags r:id="rId1"/>
              </p:custDataLst>
            </p:nvPr>
          </p:nvSpPr>
          <p:spPr>
            <a:xfrm>
              <a:off x="1088045" y="4113591"/>
              <a:ext cx="8866512" cy="1579921"/>
            </a:xfrm>
            <a:prstGeom prst="rect">
              <a:avLst/>
            </a:prstGeom>
          </p:spPr>
          <p:txBody>
            <a:bodyPr wrap="square">
              <a:spAutoFit/>
            </a:bodyPr>
            <a:lstStyle/>
            <a:p>
              <a:pPr marL="205740" lvl="2" indent="-163116">
                <a:spcBef>
                  <a:spcPts val="600"/>
                </a:spcBef>
                <a:buFont typeface="Arial" panose="020B0604020202020204" pitchFamily="34" charset="0"/>
                <a:buChar char="•"/>
              </a:pPr>
              <a:endParaRPr lang="en-US" sz="1400" dirty="0">
                <a:solidFill>
                  <a:schemeClr val="bg2">
                    <a:lumMod val="25000"/>
                  </a:schemeClr>
                </a:solidFill>
                <a:cs typeface="Arial" panose="020B0604020202020204" pitchFamily="34" charset="0"/>
              </a:endParaRPr>
            </a:p>
            <a:p>
              <a:pPr marL="205740" lvl="2" indent="-163116">
                <a:spcBef>
                  <a:spcPts val="600"/>
                </a:spcBef>
                <a:buFont typeface="Arial" panose="020B0604020202020204" pitchFamily="34" charset="0"/>
                <a:buChar char="•"/>
              </a:pPr>
              <a:r>
                <a:rPr lang="en-US" sz="1400" dirty="0">
                  <a:solidFill>
                    <a:schemeClr val="accent1">
                      <a:lumMod val="50000"/>
                    </a:schemeClr>
                  </a:solidFill>
                  <a:latin typeface="Arial" panose="020B0604020202020204" pitchFamily="34" charset="0"/>
                  <a:cs typeface="Arial" panose="020B0604020202020204" pitchFamily="34" charset="0"/>
                </a:rPr>
                <a:t>Manage the credit exposure within hold limits.</a:t>
              </a:r>
            </a:p>
            <a:p>
              <a:pPr marL="205740" lvl="2" indent="-163116">
                <a:spcBef>
                  <a:spcPts val="600"/>
                </a:spcBef>
                <a:buFont typeface="Arial" panose="020B0604020202020204" pitchFamily="34" charset="0"/>
                <a:buChar char="•"/>
              </a:pPr>
              <a:r>
                <a:rPr lang="en-US" sz="1400" dirty="0">
                  <a:solidFill>
                    <a:schemeClr val="accent1">
                      <a:lumMod val="50000"/>
                    </a:schemeClr>
                  </a:solidFill>
                  <a:latin typeface="Arial" panose="020B0604020202020204" pitchFamily="34" charset="0"/>
                  <a:cs typeface="Arial" panose="020B0604020202020204" pitchFamily="34" charset="0"/>
                </a:rPr>
                <a:t>Earn fee income. </a:t>
              </a:r>
            </a:p>
            <a:p>
              <a:pPr marL="205740" lvl="2" indent="-163116">
                <a:spcBef>
                  <a:spcPts val="600"/>
                </a:spcBef>
                <a:buFont typeface="Arial" panose="020B0604020202020204" pitchFamily="34" charset="0"/>
                <a:buChar char="•"/>
              </a:pPr>
              <a:r>
                <a:rPr lang="en-US" sz="1400" dirty="0">
                  <a:solidFill>
                    <a:schemeClr val="accent1">
                      <a:lumMod val="50000"/>
                    </a:schemeClr>
                  </a:solidFill>
                  <a:latin typeface="Arial" panose="020B0604020202020204" pitchFamily="34" charset="0"/>
                  <a:cs typeface="Arial" panose="020B0604020202020204" pitchFamily="34" charset="0"/>
                </a:rPr>
                <a:t>Retain client relationship</a:t>
              </a:r>
              <a:r>
                <a:rPr lang="en-US" sz="1400" dirty="0">
                  <a:solidFill>
                    <a:schemeClr val="accent1">
                      <a:lumMod val="50000"/>
                    </a:schemeClr>
                  </a:solidFill>
                  <a:cs typeface="Arial" panose="020B0604020202020204" pitchFamily="34" charset="0"/>
                </a:rPr>
                <a:t>.</a:t>
              </a:r>
            </a:p>
          </p:txBody>
        </p:sp>
        <p:sp>
          <p:nvSpPr>
            <p:cNvPr id="17" name="Rectangle 16">
              <a:extLst>
                <a:ext uri="{FF2B5EF4-FFF2-40B4-BE49-F238E27FC236}">
                  <a16:creationId xmlns:a16="http://schemas.microsoft.com/office/drawing/2014/main" id="{47EFC297-E925-B9E2-9354-8998A786A81A}"/>
                </a:ext>
              </a:extLst>
            </p:cNvPr>
            <p:cNvSpPr/>
            <p:nvPr/>
          </p:nvSpPr>
          <p:spPr>
            <a:xfrm>
              <a:off x="1161264" y="4132596"/>
              <a:ext cx="8130219" cy="451406"/>
            </a:xfrm>
            <a:prstGeom prst="rect">
              <a:avLst/>
            </a:prstGeom>
          </p:spPr>
          <p:txBody>
            <a:bodyPr wrap="none">
              <a:spAutoFit/>
            </a:bodyPr>
            <a:lstStyle/>
            <a:p>
              <a:r>
                <a:rPr lang="en-US" sz="1600" b="1" dirty="0">
                  <a:solidFill>
                    <a:schemeClr val="accent1">
                      <a:lumMod val="50000"/>
                    </a:schemeClr>
                  </a:solidFill>
                  <a:latin typeface="Arial Black" panose="020B0A04020102020204" pitchFamily="34" charset="0"/>
                  <a:cs typeface="Arial" panose="020B0604020202020204" pitchFamily="34" charset="0"/>
                </a:rPr>
                <a:t>BENEFITS TO ABC BANK LESSOR, THE SYNDICATOR</a:t>
              </a:r>
              <a:endParaRPr lang="en-US" sz="1600" b="1" cap="all" dirty="0">
                <a:solidFill>
                  <a:schemeClr val="accent1">
                    <a:lumMod val="50000"/>
                  </a:schemeClr>
                </a:solidFill>
                <a:latin typeface="Arial Black" panose="020B0A04020102020204" pitchFamily="34" charset="0"/>
                <a:cs typeface="Arial" panose="020B0604020202020204" pitchFamily="34" charset="0"/>
              </a:endParaRPr>
            </a:p>
          </p:txBody>
        </p:sp>
        <p:sp>
          <p:nvSpPr>
            <p:cNvPr id="18" name="Flowchart: Connector 17">
              <a:extLst>
                <a:ext uri="{FF2B5EF4-FFF2-40B4-BE49-F238E27FC236}">
                  <a16:creationId xmlns:a16="http://schemas.microsoft.com/office/drawing/2014/main" id="{ADFA657F-4EAB-9A28-91DF-18FF694A758C}"/>
                </a:ext>
              </a:extLst>
            </p:cNvPr>
            <p:cNvSpPr>
              <a:spLocks/>
            </p:cNvSpPr>
            <p:nvPr/>
          </p:nvSpPr>
          <p:spPr>
            <a:xfrm rot="5400000">
              <a:off x="311064" y="4241818"/>
              <a:ext cx="731520" cy="727204"/>
            </a:xfrm>
            <a:prstGeom prst="flowChartConnector">
              <a:avLst/>
            </a:prstGeom>
            <a:solidFill>
              <a:srgbClr val="44546A"/>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Arial" panose="020B0604020202020204" pitchFamily="34" charset="0"/>
                <a:cs typeface="Arial" panose="020B0604020202020204" pitchFamily="34" charset="0"/>
              </a:endParaRPr>
            </a:p>
          </p:txBody>
        </p:sp>
      </p:grpSp>
      <p:pic>
        <p:nvPicPr>
          <p:cNvPr id="19" name="Picture 2" descr="Image result for banks icon">
            <a:extLst>
              <a:ext uri="{FF2B5EF4-FFF2-40B4-BE49-F238E27FC236}">
                <a16:creationId xmlns:a16="http://schemas.microsoft.com/office/drawing/2014/main" id="{90981364-D1A3-C387-D0B2-1101B6B479C6}"/>
              </a:ext>
            </a:extLst>
          </p:cNvPr>
          <p:cNvPicPr>
            <a:picLocks noChangeAspect="1" noChangeArrowheads="1"/>
          </p:cNvPicPr>
          <p:nvPr/>
        </p:nvPicPr>
        <p:blipFill>
          <a:blip r:embed="rId5" cstate="email">
            <a:lum bright="70000" contrast="-70000"/>
            <a:extLst>
              <a:ext uri="{BEBA8EAE-BF5A-486C-A8C5-ECC9F3942E4B}">
                <a14:imgProps xmlns:a14="http://schemas.microsoft.com/office/drawing/2010/main">
                  <a14:imgLayer r:embed="rId6">
                    <a14:imgEffect>
                      <a14:artisticPhotocopy/>
                    </a14:imgEffect>
                  </a14:imgLayer>
                </a14:imgProps>
              </a:ext>
              <a:ext uri="{28A0092B-C50C-407E-A947-70E740481C1C}">
                <a14:useLocalDpi xmlns:a14="http://schemas.microsoft.com/office/drawing/2010/main"/>
              </a:ext>
            </a:extLst>
          </a:blip>
          <a:srcRect/>
          <a:stretch>
            <a:fillRect/>
          </a:stretch>
        </p:blipFill>
        <p:spPr bwMode="auto">
          <a:xfrm>
            <a:off x="1060039" y="3989272"/>
            <a:ext cx="375449" cy="375449"/>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2" descr="User - Free social icons">
            <a:extLst>
              <a:ext uri="{FF2B5EF4-FFF2-40B4-BE49-F238E27FC236}">
                <a16:creationId xmlns:a16="http://schemas.microsoft.com/office/drawing/2014/main" id="{6A81B2CA-3F15-B99F-2D59-3CA7C651B77A}"/>
              </a:ext>
            </a:extLst>
          </p:cNvPr>
          <p:cNvPicPr>
            <a:picLocks noChangeAspect="1" noChangeArrowheads="1"/>
          </p:cNvPicPr>
          <p:nvPr/>
        </p:nvPicPr>
        <p:blipFill>
          <a:blip r:embed="rId7" cstate="email">
            <a:lum bright="70000" contrast="-70000"/>
            <a:extLst>
              <a:ext uri="{BEBA8EAE-BF5A-486C-A8C5-ECC9F3942E4B}">
                <a14:imgProps xmlns:a14="http://schemas.microsoft.com/office/drawing/2010/main">
                  <a14:imgLayer r:embed="rId8">
                    <a14:imgEffect>
                      <a14:artisticPhotocopy/>
                    </a14:imgEffect>
                  </a14:imgLayer>
                </a14:imgProps>
              </a:ext>
              <a:ext uri="{28A0092B-C50C-407E-A947-70E740481C1C}">
                <a14:useLocalDpi xmlns:a14="http://schemas.microsoft.com/office/drawing/2010/main"/>
              </a:ext>
            </a:extLst>
          </a:blip>
          <a:srcRect/>
          <a:stretch>
            <a:fillRect/>
          </a:stretch>
        </p:blipFill>
        <p:spPr bwMode="auto">
          <a:xfrm>
            <a:off x="1060039" y="2557103"/>
            <a:ext cx="381029" cy="381029"/>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4" descr="Invest - Free business icons">
            <a:extLst>
              <a:ext uri="{FF2B5EF4-FFF2-40B4-BE49-F238E27FC236}">
                <a16:creationId xmlns:a16="http://schemas.microsoft.com/office/drawing/2014/main" id="{67328DBA-C3FA-ECFA-0E07-48A31CA1C63B}"/>
              </a:ext>
            </a:extLst>
          </p:cNvPr>
          <p:cNvPicPr>
            <a:picLocks noChangeAspect="1" noChangeArrowheads="1"/>
          </p:cNvPicPr>
          <p:nvPr/>
        </p:nvPicPr>
        <p:blipFill>
          <a:blip r:embed="rId9" cstate="email">
            <a:lum bright="70000" contrast="-70000"/>
            <a:extLst>
              <a:ext uri="{BEBA8EAE-BF5A-486C-A8C5-ECC9F3942E4B}">
                <a14:imgProps xmlns:a14="http://schemas.microsoft.com/office/drawing/2010/main">
                  <a14:imgLayer r:embed="rId10">
                    <a14:imgEffect>
                      <a14:artisticPhotocopy/>
                    </a14:imgEffect>
                  </a14:imgLayer>
                </a14:imgProps>
              </a:ext>
              <a:ext uri="{28A0092B-C50C-407E-A947-70E740481C1C}">
                <a14:useLocalDpi xmlns:a14="http://schemas.microsoft.com/office/drawing/2010/main"/>
              </a:ext>
            </a:extLst>
          </a:blip>
          <a:srcRect/>
          <a:stretch>
            <a:fillRect/>
          </a:stretch>
        </p:blipFill>
        <p:spPr bwMode="auto">
          <a:xfrm>
            <a:off x="1048291" y="5197606"/>
            <a:ext cx="416312" cy="4163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3900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a:extLst>
              <a:ext uri="{FF2B5EF4-FFF2-40B4-BE49-F238E27FC236}">
                <a16:creationId xmlns:a16="http://schemas.microsoft.com/office/drawing/2014/main" id="{0621AC2E-5E72-4652-ED0E-9EFC1A098CB5}"/>
              </a:ext>
            </a:extLst>
          </p:cNvPr>
          <p:cNvSpPr>
            <a:spLocks noGrp="1"/>
          </p:cNvSpPr>
          <p:nvPr>
            <p:ph type="title"/>
          </p:nvPr>
        </p:nvSpPr>
        <p:spPr>
          <a:xfrm>
            <a:off x="349324" y="-139230"/>
            <a:ext cx="10986454" cy="1862549"/>
          </a:xfrm>
        </p:spPr>
        <p:txBody>
          <a:bodyPr vert="horz" lIns="91440" tIns="45720" rIns="91440" bIns="45720" rtlCol="0" anchor="ctr">
            <a:normAutofit/>
          </a:bodyPr>
          <a:lstStyle/>
          <a:p>
            <a:pPr defTabSz="914400"/>
            <a:r>
              <a:rPr lang="en-US" sz="4400" b="1" kern="1200" dirty="0">
                <a:solidFill>
                  <a:schemeClr val="accent1">
                    <a:lumMod val="50000"/>
                  </a:schemeClr>
                </a:solidFill>
                <a:latin typeface="Arial Black" panose="020B0A04020102020204" pitchFamily="34" charset="0"/>
              </a:rPr>
              <a:t>Portfolio Sales</a:t>
            </a:r>
          </a:p>
        </p:txBody>
      </p:sp>
      <p:sp>
        <p:nvSpPr>
          <p:cNvPr id="5" name="Content Placeholder 3">
            <a:extLst>
              <a:ext uri="{FF2B5EF4-FFF2-40B4-BE49-F238E27FC236}">
                <a16:creationId xmlns:a16="http://schemas.microsoft.com/office/drawing/2014/main" id="{852E9651-FD7B-E135-A4F6-7841943C916B}"/>
              </a:ext>
            </a:extLst>
          </p:cNvPr>
          <p:cNvSpPr>
            <a:spLocks noGrp="1"/>
          </p:cNvSpPr>
          <p:nvPr>
            <p:ph idx="1"/>
          </p:nvPr>
        </p:nvSpPr>
        <p:spPr>
          <a:xfrm>
            <a:off x="278298" y="374720"/>
            <a:ext cx="11330752" cy="5349423"/>
          </a:xfrm>
        </p:spPr>
        <p:txBody>
          <a:bodyPr vert="horz" lIns="91440" tIns="45720" rIns="91440" bIns="45720" rtlCol="0" anchor="b">
            <a:normAutofit/>
          </a:bodyPr>
          <a:lstStyle/>
          <a:p>
            <a:pPr indent="-228600" defTabSz="914400"/>
            <a:r>
              <a:rPr lang="en-US" sz="1800" b="1" dirty="0">
                <a:solidFill>
                  <a:schemeClr val="accent1">
                    <a:lumMod val="50000"/>
                  </a:schemeClr>
                </a:solidFill>
                <a:latin typeface="Arial" panose="020B0604020202020204" pitchFamily="34" charset="0"/>
                <a:cs typeface="Arial" panose="020B0604020202020204" pitchFamily="34" charset="0"/>
              </a:rPr>
              <a:t>A leasing company may have desire to decrease (or exit completely) their exposure to certain credits, industries, asset types, or geographies. Portfolio sale can efficiently accomplish this goal.</a:t>
            </a:r>
          </a:p>
          <a:p>
            <a:pPr indent="-228600" defTabSz="914400"/>
            <a:r>
              <a:rPr lang="en-US" sz="1800" b="1" dirty="0">
                <a:solidFill>
                  <a:schemeClr val="accent1">
                    <a:lumMod val="50000"/>
                  </a:schemeClr>
                </a:solidFill>
                <a:latin typeface="Arial" panose="020B0604020202020204" pitchFamily="34" charset="0"/>
                <a:cs typeface="Arial" panose="020B0604020202020204" pitchFamily="34" charset="0"/>
              </a:rPr>
              <a:t>Leasing companies can use portfolio sales (in bulk or one-off) to manage the earnings stream or risk characteristics of their portfolio.</a:t>
            </a:r>
          </a:p>
          <a:p>
            <a:pPr indent="-228600" defTabSz="914400"/>
            <a:r>
              <a:rPr lang="en-US" sz="1800" b="1" dirty="0">
                <a:solidFill>
                  <a:schemeClr val="accent1">
                    <a:lumMod val="50000"/>
                  </a:schemeClr>
                </a:solidFill>
                <a:latin typeface="Arial" panose="020B0604020202020204" pitchFamily="34" charset="0"/>
                <a:cs typeface="Arial" panose="020B0604020202020204" pitchFamily="34" charset="0"/>
              </a:rPr>
              <a:t>If equipment value increases during term, a new lessor may be able to assume a higher residual and a sale of the lease results in an immediate gain.</a:t>
            </a:r>
          </a:p>
          <a:p>
            <a:pPr indent="-228600" defTabSz="914400"/>
            <a:endParaRPr lang="en-US" sz="1200" dirty="0"/>
          </a:p>
        </p:txBody>
      </p:sp>
      <p:sp>
        <p:nvSpPr>
          <p:cNvPr id="6" name="TextBox 5">
            <a:extLst>
              <a:ext uri="{FF2B5EF4-FFF2-40B4-BE49-F238E27FC236}">
                <a16:creationId xmlns:a16="http://schemas.microsoft.com/office/drawing/2014/main" id="{60B2F932-6C80-C11B-61B0-E06B98E98ECC}"/>
              </a:ext>
            </a:extLst>
          </p:cNvPr>
          <p:cNvSpPr txBox="1"/>
          <p:nvPr/>
        </p:nvSpPr>
        <p:spPr>
          <a:xfrm>
            <a:off x="412061" y="1763194"/>
            <a:ext cx="11501641" cy="1862549"/>
          </a:xfrm>
          <a:prstGeom prst="rect">
            <a:avLst/>
          </a:prstGeom>
        </p:spPr>
        <p:txBody>
          <a:bodyPr vert="horz" lIns="91440" tIns="45720" rIns="91440" bIns="45720" rtlCol="0">
            <a:normAutofit lnSpcReduction="10000"/>
          </a:bodyPr>
          <a:lstStyle/>
          <a:p>
            <a:pPr lvl="0" defTabSz="914400">
              <a:lnSpc>
                <a:spcPct val="90000"/>
              </a:lnSpc>
              <a:spcAft>
                <a:spcPts val="600"/>
              </a:spcAft>
            </a:pPr>
            <a:r>
              <a:rPr lang="en-US" sz="3100" b="1" u="sng" dirty="0">
                <a:solidFill>
                  <a:schemeClr val="accent1">
                    <a:lumMod val="50000"/>
                  </a:schemeClr>
                </a:solidFill>
                <a:latin typeface="Arial Black" panose="020B0A04020102020204" pitchFamily="34" charset="0"/>
              </a:rPr>
              <a:t>Example:</a:t>
            </a:r>
            <a:r>
              <a:rPr lang="en-US" sz="3100" b="1" dirty="0">
                <a:solidFill>
                  <a:schemeClr val="accent1">
                    <a:lumMod val="50000"/>
                  </a:schemeClr>
                </a:solidFill>
                <a:latin typeface="Arial Black" panose="020B0A04020102020204" pitchFamily="34" charset="0"/>
              </a:rPr>
              <a:t>  </a:t>
            </a:r>
          </a:p>
          <a:p>
            <a:pPr lvl="0" defTabSz="914400">
              <a:lnSpc>
                <a:spcPct val="90000"/>
              </a:lnSpc>
              <a:spcAft>
                <a:spcPts val="600"/>
              </a:spcAft>
            </a:pPr>
            <a:r>
              <a:rPr lang="en-US" sz="3100" dirty="0">
                <a:solidFill>
                  <a:schemeClr val="accent1">
                    <a:lumMod val="50000"/>
                  </a:schemeClr>
                </a:solidFill>
                <a:latin typeface="Arial" panose="020B0604020202020204" pitchFamily="34" charset="0"/>
                <a:cs typeface="Arial" panose="020B0604020202020204" pitchFamily="34" charset="0"/>
              </a:rPr>
              <a:t>You booked a deal years ago for a weak credit at a high yield. Later, if the client’s credit has improved the deal can be sold for a large gain.</a:t>
            </a:r>
          </a:p>
          <a:p>
            <a:pPr indent="-228600" defTabSz="914400">
              <a:lnSpc>
                <a:spcPct val="90000"/>
              </a:lnSpc>
              <a:spcAft>
                <a:spcPts val="600"/>
              </a:spcAft>
              <a:buFont typeface="Arial" panose="020B0604020202020204" pitchFamily="34" charset="0"/>
              <a:buChar char="•"/>
            </a:pPr>
            <a:endParaRPr lang="en-US" sz="1500" dirty="0"/>
          </a:p>
        </p:txBody>
      </p:sp>
    </p:spTree>
    <p:extLst>
      <p:ext uri="{BB962C8B-B14F-4D97-AF65-F5344CB8AC3E}">
        <p14:creationId xmlns:p14="http://schemas.microsoft.com/office/powerpoint/2010/main" val="388387399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Es0ZFlFNik6939OAyqUIfg"/>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Es0ZFlFNik6939OAyqUIfg"/>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Es0ZFlFNik6939OAyqUIfg"/>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CA49FA4B1DF4B4FB3157A1EF559E18F" ma:contentTypeVersion="22" ma:contentTypeDescription="Create a new document." ma:contentTypeScope="" ma:versionID="a477622157614f6b102d635d7a94457d">
  <xsd:schema xmlns:xsd="http://www.w3.org/2001/XMLSchema" xmlns:xs="http://www.w3.org/2001/XMLSchema" xmlns:p="http://schemas.microsoft.com/office/2006/metadata/properties" xmlns:ns2="c75074cb-a24d-42d9-b253-f37c4aba73e7" xmlns:ns3="d3ab7be1-5101-443e-92f4-2d0f12ad1c07" targetNamespace="http://schemas.microsoft.com/office/2006/metadata/properties" ma:root="true" ma:fieldsID="189244879651853ee77bac25fa322f62" ns2:_="" ns3:_="">
    <xsd:import namespace="c75074cb-a24d-42d9-b253-f37c4aba73e7"/>
    <xsd:import namespace="d3ab7be1-5101-443e-92f4-2d0f12ad1c0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AutoKeyPoints" minOccurs="0"/>
                <xsd:element ref="ns2:MediaServiceKeyPoints" minOccurs="0"/>
                <xsd:element ref="ns2:MediaServiceLocation" minOccurs="0"/>
                <xsd:element ref="ns2:MediaServiceGenerationTime" minOccurs="0"/>
                <xsd:element ref="ns2:MediaServiceEventHashCode" minOccurs="0"/>
                <xsd:element ref="ns3:SharedWithUsers" minOccurs="0"/>
                <xsd:element ref="ns3:SharedWithDetails" minOccurs="0"/>
                <xsd:element ref="ns2:MediaLengthInSeconds" minOccurs="0"/>
                <xsd:element ref="ns3:TaxCatchAll"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5074cb-a24d-42d9-b253-f37c4aba73e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883c28c9-2f5a-4ed6-adf4-3efad334633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3ab7be1-5101-443e-92f4-2d0f12ad1c0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c5df7ab3-0134-4c28-98d6-4c98b8efbc83}" ma:internalName="TaxCatchAll" ma:showField="CatchAllData" ma:web="d3ab7be1-5101-443e-92f4-2d0f12ad1c0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75074cb-a24d-42d9-b253-f37c4aba73e7">
      <Terms xmlns="http://schemas.microsoft.com/office/infopath/2007/PartnerControls"/>
    </lcf76f155ced4ddcb4097134ff3c332f>
    <TaxCatchAll xmlns="d3ab7be1-5101-443e-92f4-2d0f12ad1c07" xsi:nil="true"/>
  </documentManagement>
</p:properties>
</file>

<file path=customXml/itemProps1.xml><?xml version="1.0" encoding="utf-8"?>
<ds:datastoreItem xmlns:ds="http://schemas.openxmlformats.org/officeDocument/2006/customXml" ds:itemID="{7FD9F879-8334-42DC-AB52-6FDDE7341334}"/>
</file>

<file path=customXml/itemProps2.xml><?xml version="1.0" encoding="utf-8"?>
<ds:datastoreItem xmlns:ds="http://schemas.openxmlformats.org/officeDocument/2006/customXml" ds:itemID="{B95EC7B4-F739-462C-B04E-09367F695EA5}"/>
</file>

<file path=customXml/itemProps3.xml><?xml version="1.0" encoding="utf-8"?>
<ds:datastoreItem xmlns:ds="http://schemas.openxmlformats.org/officeDocument/2006/customXml" ds:itemID="{6F10341A-0B5F-4C52-A58D-D43880C22E09}"/>
</file>

<file path=docProps/app.xml><?xml version="1.0" encoding="utf-8"?>
<Properties xmlns="http://schemas.openxmlformats.org/officeDocument/2006/extended-properties" xmlns:vt="http://schemas.openxmlformats.org/officeDocument/2006/docPropsVTypes">
  <TotalTime>31</TotalTime>
  <Words>1139</Words>
  <Application>Microsoft Office PowerPoint</Application>
  <PresentationFormat>Widescreen</PresentationFormat>
  <Paragraphs>113</Paragraphs>
  <Slides>10</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Aptos</vt:lpstr>
      <vt:lpstr>Aptos Display</vt:lpstr>
      <vt:lpstr>Arial</vt:lpstr>
      <vt:lpstr>Arial</vt:lpstr>
      <vt:lpstr>Arial Black</vt:lpstr>
      <vt:lpstr>Calibri</vt:lpstr>
      <vt:lpstr>Lato Light</vt:lpstr>
      <vt:lpstr>Office Theme</vt:lpstr>
      <vt:lpstr>PowerPoint Presentation</vt:lpstr>
      <vt:lpstr>PowerPoint Presentation</vt:lpstr>
      <vt:lpstr>Three Capital Markets Activities for Equipment Finance Companies </vt:lpstr>
      <vt:lpstr>What’s An Equipment-Backed Securitization?</vt:lpstr>
      <vt:lpstr>The $23 Billion Equipment ABS Market</vt:lpstr>
      <vt:lpstr>Capital Markets Favor Equipment ABS </vt:lpstr>
      <vt:lpstr>Syndication Is Another Important Capital Market Funding Tool </vt:lpstr>
      <vt:lpstr>Example of Syndication:</vt:lpstr>
      <vt:lpstr>Portfolio Sales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David Stephens</dc:creator>
  <cp:lastModifiedBy>David Stephens</cp:lastModifiedBy>
  <cp:revision>1</cp:revision>
  <dcterms:created xsi:type="dcterms:W3CDTF">2025-01-27T21:25:10Z</dcterms:created>
  <dcterms:modified xsi:type="dcterms:W3CDTF">2025-01-27T21:56:22Z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0x010100CCA49FA4B1DF4B4FB3157A1EF559E18F</vt:lpwstr>
  </property>
</Properties>
</file>