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1" r:id="rId4"/>
  </p:sldMasterIdLst>
  <p:notesMasterIdLst>
    <p:notesMasterId r:id="rId22"/>
  </p:notesMasterIdLst>
  <p:sldIdLst>
    <p:sldId id="257" r:id="rId5"/>
    <p:sldId id="330" r:id="rId6"/>
    <p:sldId id="377" r:id="rId7"/>
    <p:sldId id="366" r:id="rId8"/>
    <p:sldId id="381" r:id="rId9"/>
    <p:sldId id="379" r:id="rId10"/>
    <p:sldId id="375" r:id="rId11"/>
    <p:sldId id="376" r:id="rId12"/>
    <p:sldId id="331" r:id="rId13"/>
    <p:sldId id="347" r:id="rId14"/>
    <p:sldId id="380" r:id="rId15"/>
    <p:sldId id="372" r:id="rId16"/>
    <p:sldId id="371" r:id="rId17"/>
    <p:sldId id="339" r:id="rId18"/>
    <p:sldId id="367" r:id="rId19"/>
    <p:sldId id="373" r:id="rId20"/>
    <p:sldId id="341"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00"/>
    <a:srgbClr val="102A7E"/>
    <a:srgbClr val="EF6F00"/>
    <a:srgbClr val="000000"/>
    <a:srgbClr val="008000"/>
    <a:srgbClr val="C030AB"/>
    <a:srgbClr val="C00000"/>
    <a:srgbClr val="E6E6E6"/>
    <a:srgbClr val="B2B2B2"/>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828BB-3A68-4515-A8E4-E3716096BCF8}" v="1" dt="2024-04-22T02:15:14.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0" autoAdjust="0"/>
  </p:normalViewPr>
  <p:slideViewPr>
    <p:cSldViewPr snapToGrid="0">
      <p:cViewPr varScale="1">
        <p:scale>
          <a:sx n="60" d="100"/>
          <a:sy n="60" d="100"/>
        </p:scale>
        <p:origin x="1484" y="48"/>
      </p:cViewPr>
      <p:guideLst>
        <p:guide orient="horz" pos="1464"/>
        <p:guide pos="168"/>
        <p:guide orient="horz" pos="4224"/>
        <p:guide pos="5400"/>
        <p:guide pos="3144"/>
        <p:guide pos="2496"/>
        <p:guide orient="horz" pos="2064"/>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F51828BB-3A68-4515-A8E4-E3716096BCF8}"/>
    <pc:docChg chg="modSld">
      <pc:chgData name="Stephanie Fisher" userId="4a8d9212-f9a0-4b32-979f-fab227be859c" providerId="ADAL" clId="{F51828BB-3A68-4515-A8E4-E3716096BCF8}" dt="2024-04-22T02:15:40.540" v="9" actId="14100"/>
      <pc:docMkLst>
        <pc:docMk/>
      </pc:docMkLst>
      <pc:sldChg chg="addSp modSp mod">
        <pc:chgData name="Stephanie Fisher" userId="4a8d9212-f9a0-4b32-979f-fab227be859c" providerId="ADAL" clId="{F51828BB-3A68-4515-A8E4-E3716096BCF8}" dt="2024-04-22T02:15:40.540" v="9" actId="14100"/>
        <pc:sldMkLst>
          <pc:docMk/>
          <pc:sldMk cId="168138480" sldId="257"/>
        </pc:sldMkLst>
        <pc:picChg chg="add mod">
          <ac:chgData name="Stephanie Fisher" userId="4a8d9212-f9a0-4b32-979f-fab227be859c" providerId="ADAL" clId="{F51828BB-3A68-4515-A8E4-E3716096BCF8}" dt="2024-04-22T02:15:40.540" v="9" actId="14100"/>
          <ac:picMkLst>
            <pc:docMk/>
            <pc:sldMk cId="168138480" sldId="257"/>
            <ac:picMk id="3" creationId="{59DC845A-9E3B-36D1-879B-D8B56D8DDD9F}"/>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2"/>
            <c:invertIfNegative val="0"/>
            <c:bubble3D val="0"/>
            <c:extLst>
              <c:ext xmlns:c16="http://schemas.microsoft.com/office/drawing/2014/chart" uri="{C3380CC4-5D6E-409C-BE32-E72D297353CC}">
                <c16:uniqueId val="{00000001-1DD7-4D6F-A7E5-B8DCA61354E7}"/>
              </c:ext>
            </c:extLst>
          </c:dPt>
          <c:dPt>
            <c:idx val="9"/>
            <c:invertIfNegative val="0"/>
            <c:bubble3D val="0"/>
            <c:extLst>
              <c:ext xmlns:c16="http://schemas.microsoft.com/office/drawing/2014/chart" uri="{C3380CC4-5D6E-409C-BE32-E72D297353CC}">
                <c16:uniqueId val="{00000001-36AE-43F7-819A-078C347A53FF}"/>
              </c:ext>
            </c:extLst>
          </c:dPt>
          <c:dPt>
            <c:idx val="10"/>
            <c:invertIfNegative val="0"/>
            <c:bubble3D val="0"/>
            <c:extLst>
              <c:ext xmlns:c16="http://schemas.microsoft.com/office/drawing/2014/chart" uri="{C3380CC4-5D6E-409C-BE32-E72D297353CC}">
                <c16:uniqueId val="{00000002-36AE-43F7-819A-078C347A53FF}"/>
              </c:ext>
            </c:extLst>
          </c:dPt>
          <c:dPt>
            <c:idx val="12"/>
            <c:invertIfNegative val="0"/>
            <c:bubble3D val="0"/>
            <c:extLst>
              <c:ext xmlns:c16="http://schemas.microsoft.com/office/drawing/2014/chart" uri="{C3380CC4-5D6E-409C-BE32-E72D297353CC}">
                <c16:uniqueId val="{00000004-36AE-43F7-819A-078C347A53FF}"/>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5"/>
            <c:invertIfNegative val="0"/>
            <c:bubble3D val="0"/>
            <c:extLst>
              <c:ext xmlns:c16="http://schemas.microsoft.com/office/drawing/2014/chart" uri="{C3380CC4-5D6E-409C-BE32-E72D297353CC}">
                <c16:uniqueId val="{00000011-1DD7-4D6F-A7E5-B8DCA61354E7}"/>
              </c:ext>
            </c:extLst>
          </c:dPt>
          <c:dPt>
            <c:idx val="16"/>
            <c:invertIfNegative val="0"/>
            <c:bubble3D val="0"/>
            <c:extLst>
              <c:ext xmlns:c16="http://schemas.microsoft.com/office/drawing/2014/chart" uri="{C3380CC4-5D6E-409C-BE32-E72D297353CC}">
                <c16:uniqueId val="{00000007-1DD7-4D6F-A7E5-B8DCA61354E7}"/>
              </c:ext>
            </c:extLst>
          </c:dPt>
          <c:dPt>
            <c:idx val="17"/>
            <c:invertIfNegative val="0"/>
            <c:bubble3D val="0"/>
            <c:spPr>
              <a:solidFill>
                <a:srgbClr val="EF6F00"/>
              </a:solidFill>
            </c:spPr>
            <c:extLst>
              <c:ext xmlns:c16="http://schemas.microsoft.com/office/drawing/2014/chart" uri="{C3380CC4-5D6E-409C-BE32-E72D297353CC}">
                <c16:uniqueId val="{00000004-0347-4A1D-9313-F17F17C1D45D}"/>
              </c:ext>
            </c:extLst>
          </c:dPt>
          <c:dPt>
            <c:idx val="18"/>
            <c:invertIfNegative val="0"/>
            <c:bubble3D val="0"/>
            <c:spPr>
              <a:solidFill>
                <a:srgbClr val="EF6F00"/>
              </a:solidFill>
            </c:spPr>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2"/>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D7-4D6F-A7E5-B8DCA61354E7}"/>
                </c:ext>
              </c:extLst>
            </c:dLbl>
            <c:dLbl>
              <c:idx val="3"/>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D-42C2-9FA0-EE9429D08EEF}"/>
                </c:ext>
              </c:extLst>
            </c:dLbl>
            <c:dLbl>
              <c:idx val="13"/>
              <c:spPr>
                <a:noFill/>
                <a:ln>
                  <a:noFill/>
                </a:ln>
                <a:effectLst/>
              </c:spPr>
              <c:txPr>
                <a:bodyPr wrap="square" lIns="38100" tIns="19050" rIns="38100" bIns="19050" anchor="ctr">
                  <a:no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409825406336183E-2"/>
                      <c:h val="4.8754653659990023E-2"/>
                    </c:manualLayout>
                  </c15:layout>
                </c:ext>
                <c:ext xmlns:c16="http://schemas.microsoft.com/office/drawing/2014/chart" uri="{C3380CC4-5D6E-409C-BE32-E72D297353CC}">
                  <c16:uniqueId val="{00000006-89AF-49EF-8028-CFC69FB908A7}"/>
                </c:ext>
              </c:extLst>
            </c:dLbl>
            <c:dLbl>
              <c:idx val="14"/>
              <c:layout>
                <c:manualLayout>
                  <c:x val="1.5003109305802588E-3"/>
                  <c:y val="9.5879110785418529E-3"/>
                </c:manualLayout>
              </c:layout>
              <c:spPr>
                <a:solidFill>
                  <a:sysClr val="window" lastClr="FFFFFF"/>
                </a:solid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D7-4D6F-A7E5-B8DCA61354E7}"/>
                </c:ext>
              </c:extLst>
            </c:dLbl>
            <c:dLbl>
              <c:idx val="16"/>
              <c:layout>
                <c:manualLayout>
                  <c:x val="0"/>
                  <c:y val="-0.13742672545909992"/>
                </c:manualLayout>
              </c:layout>
              <c:spPr>
                <a:noFill/>
                <a:ln>
                  <a:noFill/>
                </a:ln>
                <a:effectLst/>
              </c:spPr>
              <c:txPr>
                <a:bodyPr wrap="square" lIns="38100" tIns="19050" rIns="38100" bIns="19050" anchor="ctr">
                  <a:spAutoFit/>
                </a:bodyPr>
                <a:lstStyle/>
                <a:p>
                  <a:pPr>
                    <a:defRPr sz="1000" b="1">
                      <a:solidFill>
                        <a:schemeClr val="bg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layout>
                <c:manualLayout>
                  <c:x val="1.5003109305802588E-3"/>
                  <c:y val="9.5879110785418529E-3"/>
                </c:manualLayout>
              </c:layout>
              <c:spPr>
                <a:solidFill>
                  <a:srgbClr val="EBEBEB"/>
                </a:solidFill>
                <a:ln>
                  <a:noFill/>
                </a:ln>
                <a:effectLst/>
              </c:spPr>
              <c:txPr>
                <a:bodyPr wrap="square" lIns="38100" tIns="19050" rIns="38100" bIns="19050" anchor="ctr" anchorCtr="0">
                  <a:spAutoFit/>
                </a:bodyPr>
                <a:lstStyle/>
                <a:p>
                  <a:pPr algn="ct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layout>
                <c:manualLayout>
                  <c:x val="1.5003109305801489E-3"/>
                  <c:y val="9.5879110785417939E-3"/>
                </c:manualLayout>
              </c:layout>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47-4A1D-9313-F17F17C1D45D}"/>
                </c:ext>
              </c:extLst>
            </c:dLbl>
            <c:dLbl>
              <c:idx val="19"/>
              <c:layout>
                <c:manualLayout>
                  <c:x val="1.5003109305803688E-3"/>
                  <c:y val="1.2783881438055804E-2"/>
                </c:manualLayout>
              </c:layout>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layout>
                <c:manualLayout>
                  <c:x val="1.5003109305803688E-3"/>
                  <c:y val="6.3919407190278429E-3"/>
                </c:manualLayout>
              </c:layout>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c:formatCode>
                <c:ptCount val="21"/>
                <c:pt idx="0">
                  <c:v>2.5900570764191055E-2</c:v>
                </c:pt>
                <c:pt idx="1">
                  <c:v>-5.3410242111710748E-2</c:v>
                </c:pt>
                <c:pt idx="2">
                  <c:v>-0.28020655912198089</c:v>
                </c:pt>
                <c:pt idx="3">
                  <c:v>0.34839710925879031</c:v>
                </c:pt>
                <c:pt idx="4">
                  <c:v>4.2056438334202584E-2</c:v>
                </c:pt>
                <c:pt idx="5">
                  <c:v>5.2420899967664747E-2</c:v>
                </c:pt>
                <c:pt idx="6">
                  <c:v>6.2189728775175368E-2</c:v>
                </c:pt>
                <c:pt idx="7">
                  <c:v>3.2974973580746525E-2</c:v>
                </c:pt>
                <c:pt idx="8">
                  <c:v>6.9617936607457187E-2</c:v>
                </c:pt>
                <c:pt idx="9">
                  <c:v>-1.9759054961903666E-2</c:v>
                </c:pt>
                <c:pt idx="10">
                  <c:v>-5.6389279964592642E-3</c:v>
                </c:pt>
                <c:pt idx="11">
                  <c:v>2.6606159592735157E-2</c:v>
                </c:pt>
                <c:pt idx="12">
                  <c:v>2.5660180826019952E-2</c:v>
                </c:pt>
                <c:pt idx="13">
                  <c:v>2.2441651690158437E-2</c:v>
                </c:pt>
                <c:pt idx="14">
                  <c:v>2.0602166214035211E-2</c:v>
                </c:pt>
                <c:pt idx="15">
                  <c:v>4.8616862177619957E-2</c:v>
                </c:pt>
                <c:pt idx="16">
                  <c:v>3.3960300312818381E-2</c:v>
                </c:pt>
                <c:pt idx="17">
                  <c:v>1.7000000000000001E-2</c:v>
                </c:pt>
                <c:pt idx="18">
                  <c:v>0.01</c:v>
                </c:pt>
                <c:pt idx="19">
                  <c:v>1.4999999999999999E-2</c:v>
                </c:pt>
                <c:pt idx="20">
                  <c:v>1.7999999999999999E-2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658227848101"/>
          <c:y val="3.10705837478235E-2"/>
          <c:w val="0.487341772151899"/>
          <c:h val="0.93719222852669415"/>
        </c:manualLayout>
      </c:layout>
      <c:barChart>
        <c:barDir val="col"/>
        <c:grouping val="stacked"/>
        <c:varyColors val="0"/>
        <c:ser>
          <c:idx val="0"/>
          <c:order val="0"/>
          <c:tx>
            <c:strRef>
              <c:f>Sheet1!$A$2</c:f>
              <c:strCache>
                <c:ptCount val="1"/>
                <c:pt idx="0">
                  <c:v>Consumer Spending</c:v>
                </c:pt>
              </c:strCache>
            </c:strRef>
          </c:tx>
          <c:spPr>
            <a:solidFill>
              <a:srgbClr val="008000"/>
            </a:solidFill>
            <a:ln>
              <a:solidFill>
                <a:schemeClr val="bg1"/>
              </a:solidFill>
            </a:ln>
          </c:spPr>
          <c:invertIfNegative val="0"/>
          <c:dPt>
            <c:idx val="0"/>
            <c:invertIfNegative val="0"/>
            <c:bubble3D val="0"/>
            <c:extLst>
              <c:ext xmlns:c16="http://schemas.microsoft.com/office/drawing/2014/chart" uri="{C3380CC4-5D6E-409C-BE32-E72D297353CC}">
                <c16:uniqueId val="{00000000-8E33-4872-88DE-67170D0BE41E}"/>
              </c:ext>
            </c:extLst>
          </c:dPt>
          <c:cat>
            <c:strRef>
              <c:f>Sheet1!$B$1</c:f>
              <c:strCache>
                <c:ptCount val="1"/>
                <c:pt idx="0">
                  <c:v>Contribution:</c:v>
                </c:pt>
              </c:strCache>
            </c:strRef>
          </c:cat>
          <c:val>
            <c:numRef>
              <c:f>Sheet1!$B$2</c:f>
              <c:numCache>
                <c:formatCode>0.00</c:formatCode>
                <c:ptCount val="1"/>
                <c:pt idx="0">
                  <c:v>2.2000000000000002</c:v>
                </c:pt>
              </c:numCache>
            </c:numRef>
          </c:val>
          <c:extLst>
            <c:ext xmlns:c16="http://schemas.microsoft.com/office/drawing/2014/chart" uri="{C3380CC4-5D6E-409C-BE32-E72D297353CC}">
              <c16:uniqueId val="{00000001-8E33-4872-88DE-67170D0BE41E}"/>
            </c:ext>
          </c:extLst>
        </c:ser>
        <c:ser>
          <c:idx val="1"/>
          <c:order val="1"/>
          <c:tx>
            <c:strRef>
              <c:f>Sheet1!$A$3</c:f>
              <c:strCache>
                <c:ptCount val="1"/>
                <c:pt idx="0">
                  <c:v>Government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8E33-4872-88DE-67170D0BE41E}"/>
              </c:ext>
            </c:extLst>
          </c:dPt>
          <c:cat>
            <c:strRef>
              <c:f>Sheet1!$B$1</c:f>
              <c:strCache>
                <c:ptCount val="1"/>
                <c:pt idx="0">
                  <c:v>Contribution:</c:v>
                </c:pt>
              </c:strCache>
            </c:strRef>
          </c:cat>
          <c:val>
            <c:numRef>
              <c:f>Sheet1!$B$3</c:f>
              <c:numCache>
                <c:formatCode>0.00</c:formatCode>
                <c:ptCount val="1"/>
                <c:pt idx="0">
                  <c:v>0.79</c:v>
                </c:pt>
              </c:numCache>
            </c:numRef>
          </c:val>
          <c:extLst>
            <c:ext xmlns:c16="http://schemas.microsoft.com/office/drawing/2014/chart" uri="{C3380CC4-5D6E-409C-BE32-E72D297353CC}">
              <c16:uniqueId val="{00000003-8E33-4872-88DE-67170D0BE41E}"/>
            </c:ext>
          </c:extLst>
        </c:ser>
        <c:ser>
          <c:idx val="2"/>
          <c:order val="2"/>
          <c:tx>
            <c:strRef>
              <c:f>Sheet1!$A$4</c:f>
              <c:strCache>
                <c:ptCount val="1"/>
                <c:pt idx="0">
                  <c:v>Business Investment</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8E33-4872-88DE-67170D0BE41E}"/>
              </c:ext>
            </c:extLst>
          </c:dPt>
          <c:cat>
            <c:strRef>
              <c:f>Sheet1!$B$1</c:f>
              <c:strCache>
                <c:ptCount val="1"/>
                <c:pt idx="0">
                  <c:v>Contribution:</c:v>
                </c:pt>
              </c:strCache>
            </c:strRef>
          </c:cat>
          <c:val>
            <c:numRef>
              <c:f>Sheet1!$B$4</c:f>
              <c:numCache>
                <c:formatCode>0.00</c:formatCode>
                <c:ptCount val="1"/>
                <c:pt idx="0">
                  <c:v>0.5</c:v>
                </c:pt>
              </c:numCache>
            </c:numRef>
          </c:val>
          <c:extLst>
            <c:ext xmlns:c16="http://schemas.microsoft.com/office/drawing/2014/chart" uri="{C3380CC4-5D6E-409C-BE32-E72D297353CC}">
              <c16:uniqueId val="{00000005-8E33-4872-88DE-67170D0BE41E}"/>
            </c:ext>
          </c:extLst>
        </c:ser>
        <c:ser>
          <c:idx val="3"/>
          <c:order val="3"/>
          <c:tx>
            <c:strRef>
              <c:f>Sheet1!$A$5</c:f>
              <c:strCache>
                <c:ptCount val="1"/>
                <c:pt idx="0">
                  <c:v>Net Exports</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0.00</c:formatCode>
                <c:ptCount val="1"/>
                <c:pt idx="0">
                  <c:v>0.25</c:v>
                </c:pt>
              </c:numCache>
            </c:numRef>
          </c:val>
          <c:extLst>
            <c:ext xmlns:c16="http://schemas.microsoft.com/office/drawing/2014/chart" uri="{C3380CC4-5D6E-409C-BE32-E72D297353CC}">
              <c16:uniqueId val="{00000006-8E33-4872-88DE-67170D0BE41E}"/>
            </c:ext>
          </c:extLst>
        </c:ser>
        <c:ser>
          <c:idx val="4"/>
          <c:order val="4"/>
          <c:tx>
            <c:strRef>
              <c:f>Sheet1!$A$6</c:f>
              <c:strCache>
                <c:ptCount val="1"/>
                <c:pt idx="0">
                  <c:v>Residential Investment</c:v>
                </c:pt>
              </c:strCache>
            </c:strRef>
          </c:tx>
          <c:spPr>
            <a:solidFill>
              <a:srgbClr val="008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0.11</c:v>
                </c:pt>
              </c:numCache>
            </c:numRef>
          </c:val>
          <c:extLst>
            <c:ext xmlns:c16="http://schemas.microsoft.com/office/drawing/2014/chart" uri="{C3380CC4-5D6E-409C-BE32-E72D297353CC}">
              <c16:uniqueId val="{00000007-8E33-4872-88DE-67170D0BE41E}"/>
            </c:ext>
          </c:extLst>
        </c:ser>
        <c:ser>
          <c:idx val="5"/>
          <c:order val="5"/>
          <c:tx>
            <c:strRef>
              <c:f>Sheet1!$A$7</c:f>
              <c:strCache>
                <c:ptCount val="1"/>
                <c:pt idx="0">
                  <c:v>Total</c:v>
                </c:pt>
              </c:strCache>
            </c:strRef>
          </c:tx>
          <c:spPr>
            <a:solidFill>
              <a:srgbClr val="2BA2A5"/>
            </a:solidFill>
            <a:ln w="19050">
              <a:solidFill>
                <a:schemeClr val="bg1"/>
              </a:solidFill>
            </a:ln>
          </c:spPr>
          <c:invertIfNegative val="0"/>
          <c:dPt>
            <c:idx val="0"/>
            <c:invertIfNegative val="0"/>
            <c:bubble3D val="0"/>
            <c:spPr>
              <a:solidFill>
                <a:srgbClr val="2F8A47"/>
              </a:solidFill>
              <a:ln w="19050">
                <a:solidFill>
                  <a:schemeClr val="bg1"/>
                </a:solidFill>
              </a:ln>
            </c:spPr>
            <c:extLst>
              <c:ext xmlns:c16="http://schemas.microsoft.com/office/drawing/2014/chart" uri="{C3380CC4-5D6E-409C-BE32-E72D297353CC}">
                <c16:uniqueId val="{00000009-8E33-4872-88DE-67170D0BE41E}"/>
              </c:ext>
            </c:extLst>
          </c:dPt>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A-8E33-4872-88DE-67170D0BE41E}"/>
            </c:ext>
          </c:extLst>
        </c:ser>
        <c:dLbls>
          <c:showLegendKey val="0"/>
          <c:showVal val="0"/>
          <c:showCatName val="0"/>
          <c:showSerName val="0"/>
          <c:showPercent val="0"/>
          <c:showBubbleSize val="0"/>
        </c:dLbls>
        <c:gapWidth val="28"/>
        <c:overlap val="100"/>
        <c:axId val="-2006028768"/>
        <c:axId val="-2006025504"/>
      </c:barChart>
      <c:catAx>
        <c:axId val="-2006028768"/>
        <c:scaling>
          <c:orientation val="minMax"/>
        </c:scaling>
        <c:delete val="1"/>
        <c:axPos val="b"/>
        <c:numFmt formatCode="General" sourceLinked="0"/>
        <c:majorTickMark val="out"/>
        <c:minorTickMark val="none"/>
        <c:tickLblPos val="nextTo"/>
        <c:crossAx val="-2006025504"/>
        <c:crosses val="autoZero"/>
        <c:auto val="1"/>
        <c:lblAlgn val="ctr"/>
        <c:lblOffset val="100"/>
        <c:noMultiLvlLbl val="0"/>
      </c:catAx>
      <c:valAx>
        <c:axId val="-2006025504"/>
        <c:scaling>
          <c:orientation val="minMax"/>
          <c:max val="5.5"/>
          <c:min val="0"/>
        </c:scaling>
        <c:delete val="1"/>
        <c:axPos val="l"/>
        <c:numFmt formatCode="0.00" sourceLinked="1"/>
        <c:majorTickMark val="out"/>
        <c:minorTickMark val="none"/>
        <c:tickLblPos val="nextTo"/>
        <c:crossAx val="-2006028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2924154989000639E-2"/>
          <c:w val="0.53492406024074202"/>
          <c:h val="0.91972895375796115"/>
        </c:manualLayout>
      </c:layout>
      <c:barChart>
        <c:barDir val="col"/>
        <c:grouping val="stacked"/>
        <c:varyColors val="0"/>
        <c:ser>
          <c:idx val="0"/>
          <c:order val="0"/>
          <c:tx>
            <c:strRef>
              <c:f>Sheet1!$A$2</c:f>
              <c:strCache>
                <c:ptCount val="1"/>
                <c:pt idx="0">
                  <c:v>Total</c:v>
                </c:pt>
              </c:strCache>
            </c:strRef>
          </c:tx>
          <c:spPr>
            <a:solidFill>
              <a:srgbClr val="E6E6E6"/>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3.4</c:v>
                </c:pt>
              </c:numCache>
            </c:numRef>
          </c:val>
          <c:extLst>
            <c:ext xmlns:c16="http://schemas.microsoft.com/office/drawing/2014/chart" uri="{C3380CC4-5D6E-409C-BE32-E72D297353CC}">
              <c16:uniqueId val="{00000000-4111-4026-8D5E-7D8A2A70450D}"/>
            </c:ext>
          </c:extLst>
        </c:ser>
        <c:ser>
          <c:idx val="1"/>
          <c:order val="1"/>
          <c:tx>
            <c:strRef>
              <c:f>Sheet1!$A$3</c:f>
              <c:strCache>
                <c:ptCount val="1"/>
                <c:pt idx="0">
                  <c:v>Net Exports</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0.47</c:v>
                </c:pt>
              </c:numCache>
            </c:numRef>
          </c:val>
          <c:extLst>
            <c:ext xmlns:c16="http://schemas.microsoft.com/office/drawing/2014/chart" uri="{C3380CC4-5D6E-409C-BE32-E72D297353CC}">
              <c16:uniqueId val="{00000001-4111-4026-8D5E-7D8A2A70450D}"/>
            </c:ext>
          </c:extLst>
        </c:ser>
        <c:ser>
          <c:idx val="2"/>
          <c:order val="2"/>
          <c:tx>
            <c:strRef>
              <c:f>Sheet1!$A$4</c:f>
              <c:strCache>
                <c:ptCount val="1"/>
                <c:pt idx="0">
                  <c:v>Business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pt idx="0">
                  <c:v>0</c:v>
                </c:pt>
              </c:numCache>
            </c:numRef>
          </c:val>
          <c:extLst>
            <c:ext xmlns:c16="http://schemas.microsoft.com/office/drawing/2014/chart" uri="{C3380CC4-5D6E-409C-BE32-E72D297353CC}">
              <c16:uniqueId val="{00000002-4111-4026-8D5E-7D8A2A70450D}"/>
            </c:ext>
          </c:extLst>
        </c:ser>
        <c:ser>
          <c:idx val="3"/>
          <c:order val="3"/>
          <c:tx>
            <c:strRef>
              <c:f>Sheet1!$A$5</c:f>
              <c:strCache>
                <c:ptCount val="1"/>
                <c:pt idx="0">
                  <c:v>Residential Investment</c:v>
                </c:pt>
              </c:strCache>
            </c:strRef>
          </c:tx>
          <c:spPr>
            <a:solidFill>
              <a:schemeClr val="accent4"/>
            </a:solidFill>
            <a:ln w="19050">
              <a:solidFill>
                <a:schemeClr val="bg1"/>
              </a:solidFill>
            </a:ln>
          </c:spPr>
          <c:invertIfNegative val="0"/>
          <c:dPt>
            <c:idx val="0"/>
            <c:invertIfNegative val="0"/>
            <c:bubble3D val="0"/>
            <c:extLst>
              <c:ext xmlns:c16="http://schemas.microsoft.com/office/drawing/2014/chart" uri="{C3380CC4-5D6E-409C-BE32-E72D297353CC}">
                <c16:uniqueId val="{00000003-4111-4026-8D5E-7D8A2A70450D}"/>
              </c:ext>
            </c:extLst>
          </c:dPt>
          <c:cat>
            <c:strRef>
              <c:f>Sheet1!$B$1</c:f>
              <c:strCache>
                <c:ptCount val="1"/>
                <c:pt idx="0">
                  <c:v>Contribution:</c:v>
                </c:pt>
              </c:strCache>
            </c:strRef>
          </c:cat>
          <c:val>
            <c:numRef>
              <c:f>Sheet1!$B$5</c:f>
              <c:numCache>
                <c:formatCode>0.00</c:formatCode>
                <c:ptCount val="1"/>
                <c:pt idx="0">
                  <c:v>0</c:v>
                </c:pt>
              </c:numCache>
            </c:numRef>
          </c:val>
          <c:extLst>
            <c:ext xmlns:c16="http://schemas.microsoft.com/office/drawing/2014/chart" uri="{C3380CC4-5D6E-409C-BE32-E72D297353CC}">
              <c16:uniqueId val="{00000004-4111-4026-8D5E-7D8A2A70450D}"/>
            </c:ext>
          </c:extLst>
        </c:ser>
        <c:ser>
          <c:idx val="4"/>
          <c:order val="4"/>
          <c:tx>
            <c:strRef>
              <c:f>Sheet1!$A$6</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5-4111-4026-8D5E-7D8A2A70450D}"/>
            </c:ext>
          </c:extLst>
        </c:ser>
        <c:ser>
          <c:idx val="5"/>
          <c:order val="5"/>
          <c:tx>
            <c:strRef>
              <c:f>Sheet1!$A$7</c:f>
              <c:strCache>
                <c:ptCount val="1"/>
                <c:pt idx="0">
                  <c:v>Change in Inventories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6-4111-4026-8D5E-7D8A2A70450D}"/>
            </c:ext>
          </c:extLst>
        </c:ser>
        <c:ser>
          <c:idx val="6"/>
          <c:order val="6"/>
          <c:tx>
            <c:strRef>
              <c:f>Sheet1!$A$8</c:f>
              <c:strCache>
                <c:ptCount val="1"/>
                <c:pt idx="0">
                  <c:v>Consumer Spending</c:v>
                </c:pt>
              </c:strCache>
            </c:strRef>
          </c:tx>
          <c:invertIfNegative val="0"/>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7-4111-4026-8D5E-7D8A2A70450D}"/>
            </c:ext>
          </c:extLst>
        </c:ser>
        <c:dLbls>
          <c:showLegendKey val="0"/>
          <c:showVal val="0"/>
          <c:showCatName val="0"/>
          <c:showSerName val="0"/>
          <c:showPercent val="0"/>
          <c:showBubbleSize val="0"/>
        </c:dLbls>
        <c:gapWidth val="28"/>
        <c:overlap val="100"/>
        <c:axId val="2146102624"/>
        <c:axId val="-2041115760"/>
      </c:barChart>
      <c:catAx>
        <c:axId val="2146102624"/>
        <c:scaling>
          <c:orientation val="minMax"/>
        </c:scaling>
        <c:delete val="1"/>
        <c:axPos val="b"/>
        <c:numFmt formatCode="General" sourceLinked="0"/>
        <c:majorTickMark val="out"/>
        <c:minorTickMark val="none"/>
        <c:tickLblPos val="nextTo"/>
        <c:crossAx val="-2041115760"/>
        <c:crosses val="autoZero"/>
        <c:auto val="1"/>
        <c:lblAlgn val="ctr"/>
        <c:lblOffset val="100"/>
        <c:noMultiLvlLbl val="0"/>
      </c:catAx>
      <c:valAx>
        <c:axId val="-2041115760"/>
        <c:scaling>
          <c:orientation val="minMax"/>
          <c:max val="5.5"/>
          <c:min val="0"/>
        </c:scaling>
        <c:delete val="1"/>
        <c:axPos val="l"/>
        <c:numFmt formatCode="0.00" sourceLinked="1"/>
        <c:majorTickMark val="out"/>
        <c:minorTickMark val="none"/>
        <c:tickLblPos val="nextTo"/>
        <c:crossAx val="21461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1"/>
            <c:invertIfNegative val="0"/>
            <c:bubble3D val="0"/>
            <c:extLst>
              <c:ext xmlns:c16="http://schemas.microsoft.com/office/drawing/2014/chart" uri="{C3380CC4-5D6E-409C-BE32-E72D297353CC}">
                <c16:uniqueId val="{00000000-9106-4ED8-8809-A12FEE5BD8E7}"/>
              </c:ext>
            </c:extLst>
          </c:dPt>
          <c:dPt>
            <c:idx val="4"/>
            <c:invertIfNegative val="0"/>
            <c:bubble3D val="0"/>
            <c:extLst>
              <c:ext xmlns:c16="http://schemas.microsoft.com/office/drawing/2014/chart" uri="{C3380CC4-5D6E-409C-BE32-E72D297353CC}">
                <c16:uniqueId val="{00000001-9106-4ED8-8809-A12FEE5BD8E7}"/>
              </c:ext>
            </c:extLst>
          </c:dPt>
          <c:dPt>
            <c:idx val="8"/>
            <c:invertIfNegative val="0"/>
            <c:bubble3D val="0"/>
            <c:extLst>
              <c:ext xmlns:c16="http://schemas.microsoft.com/office/drawing/2014/chart" uri="{C3380CC4-5D6E-409C-BE32-E72D297353CC}">
                <c16:uniqueId val="{00000002-9106-4ED8-8809-A12FEE5BD8E7}"/>
              </c:ext>
            </c:extLst>
          </c:dPt>
          <c:dPt>
            <c:idx val="9"/>
            <c:invertIfNegative val="0"/>
            <c:bubble3D val="0"/>
            <c:extLst>
              <c:ext xmlns:c16="http://schemas.microsoft.com/office/drawing/2014/chart" uri="{C3380CC4-5D6E-409C-BE32-E72D297353CC}">
                <c16:uniqueId val="{00000002-8EF8-4251-8698-E4336E6BFB93}"/>
              </c:ext>
            </c:extLst>
          </c:dPt>
          <c:dPt>
            <c:idx val="10"/>
            <c:invertIfNegative val="0"/>
            <c:bubble3D val="0"/>
            <c:extLst>
              <c:ext xmlns:c16="http://schemas.microsoft.com/office/drawing/2014/chart" uri="{C3380CC4-5D6E-409C-BE32-E72D297353CC}">
                <c16:uniqueId val="{00000002-8038-40AA-9B1B-A3F3F31648F6}"/>
              </c:ext>
            </c:extLst>
          </c:dPt>
          <c:dPt>
            <c:idx val="11"/>
            <c:invertIfNegative val="0"/>
            <c:bubble3D val="0"/>
            <c:extLst>
              <c:ext xmlns:c16="http://schemas.microsoft.com/office/drawing/2014/chart" uri="{C3380CC4-5D6E-409C-BE32-E72D297353CC}">
                <c16:uniqueId val="{00000002-6800-4932-A365-E7AB01A7DAE9}"/>
              </c:ext>
            </c:extLst>
          </c:dPt>
          <c:dPt>
            <c:idx val="12"/>
            <c:invertIfNegative val="0"/>
            <c:bubble3D val="0"/>
            <c:extLst>
              <c:ext xmlns:c16="http://schemas.microsoft.com/office/drawing/2014/chart" uri="{C3380CC4-5D6E-409C-BE32-E72D297353CC}">
                <c16:uniqueId val="{00000002-108D-4244-BE44-EB9C46A25F76}"/>
              </c:ext>
            </c:extLst>
          </c:dPt>
          <c:dPt>
            <c:idx val="13"/>
            <c:invertIfNegative val="0"/>
            <c:bubble3D val="0"/>
            <c:extLst>
              <c:ext xmlns:c16="http://schemas.microsoft.com/office/drawing/2014/chart" uri="{C3380CC4-5D6E-409C-BE32-E72D297353CC}">
                <c16:uniqueId val="{00000002-23D4-46AA-9588-54374C082C4C}"/>
              </c:ext>
            </c:extLst>
          </c:dPt>
          <c:dPt>
            <c:idx val="14"/>
            <c:invertIfNegative val="0"/>
            <c:bubble3D val="0"/>
            <c:extLst>
              <c:ext xmlns:c16="http://schemas.microsoft.com/office/drawing/2014/chart" uri="{C3380CC4-5D6E-409C-BE32-E72D297353CC}">
                <c16:uniqueId val="{00000002-77B4-455D-8041-111159230552}"/>
              </c:ext>
            </c:extLst>
          </c:dPt>
          <c:dPt>
            <c:idx val="15"/>
            <c:invertIfNegative val="0"/>
            <c:bubble3D val="0"/>
            <c:extLst>
              <c:ext xmlns:c16="http://schemas.microsoft.com/office/drawing/2014/chart" uri="{C3380CC4-5D6E-409C-BE32-E72D297353CC}">
                <c16:uniqueId val="{00000002-8C13-4818-AB55-EA7BEDBB56D9}"/>
              </c:ext>
            </c:extLst>
          </c:dPt>
          <c:dPt>
            <c:idx val="16"/>
            <c:invertIfNegative val="0"/>
            <c:bubble3D val="0"/>
            <c:extLst>
              <c:ext xmlns:c16="http://schemas.microsoft.com/office/drawing/2014/chart" uri="{C3380CC4-5D6E-409C-BE32-E72D297353CC}">
                <c16:uniqueId val="{00000002-D09B-40BF-B85F-BF5C6C2BFDB8}"/>
              </c:ext>
            </c:extLst>
          </c:dPt>
          <c:dPt>
            <c:idx val="17"/>
            <c:invertIfNegative val="0"/>
            <c:bubble3D val="0"/>
            <c:extLst>
              <c:ext xmlns:c16="http://schemas.microsoft.com/office/drawing/2014/chart" uri="{C3380CC4-5D6E-409C-BE32-E72D297353CC}">
                <c16:uniqueId val="{00000002-FF15-46D0-8102-200C8A68C515}"/>
              </c:ext>
            </c:extLst>
          </c:dPt>
          <c:dPt>
            <c:idx val="18"/>
            <c:invertIfNegative val="0"/>
            <c:bubble3D val="0"/>
            <c:extLst>
              <c:ext xmlns:c16="http://schemas.microsoft.com/office/drawing/2014/chart" uri="{C3380CC4-5D6E-409C-BE32-E72D297353CC}">
                <c16:uniqueId val="{00000002-64F4-44A0-9B79-EC24B281C602}"/>
              </c:ext>
            </c:extLst>
          </c:dPt>
          <c:dPt>
            <c:idx val="19"/>
            <c:invertIfNegative val="0"/>
            <c:bubble3D val="0"/>
            <c:extLst>
              <c:ext xmlns:c16="http://schemas.microsoft.com/office/drawing/2014/chart" uri="{C3380CC4-5D6E-409C-BE32-E72D297353CC}">
                <c16:uniqueId val="{00000003-64F4-44A0-9B79-EC24B281C602}"/>
              </c:ext>
            </c:extLst>
          </c:dPt>
          <c:dPt>
            <c:idx val="20"/>
            <c:invertIfNegative val="0"/>
            <c:bubble3D val="0"/>
            <c:extLst>
              <c:ext xmlns:c16="http://schemas.microsoft.com/office/drawing/2014/chart" uri="{C3380CC4-5D6E-409C-BE32-E72D297353CC}">
                <c16:uniqueId val="{00000002-2623-43FD-B9A1-D356D3C592CD}"/>
              </c:ext>
            </c:extLst>
          </c:dPt>
          <c:dPt>
            <c:idx val="21"/>
            <c:invertIfNegative val="0"/>
            <c:bubble3D val="0"/>
            <c:extLst>
              <c:ext xmlns:c16="http://schemas.microsoft.com/office/drawing/2014/chart" uri="{C3380CC4-5D6E-409C-BE32-E72D297353CC}">
                <c16:uniqueId val="{00000001-B97E-4A1A-B997-B6AC80374A69}"/>
              </c:ext>
            </c:extLst>
          </c:dPt>
          <c:dPt>
            <c:idx val="26"/>
            <c:invertIfNegative val="0"/>
            <c:bubble3D val="0"/>
            <c:extLst>
              <c:ext xmlns:c16="http://schemas.microsoft.com/office/drawing/2014/chart" uri="{C3380CC4-5D6E-409C-BE32-E72D297353CC}">
                <c16:uniqueId val="{00000010-9106-4ED8-8809-A12FEE5BD8E7}"/>
              </c:ext>
            </c:extLst>
          </c:dPt>
          <c:dPt>
            <c:idx val="27"/>
            <c:invertIfNegative val="0"/>
            <c:bubble3D val="0"/>
            <c:extLst>
              <c:ext xmlns:c16="http://schemas.microsoft.com/office/drawing/2014/chart" uri="{C3380CC4-5D6E-409C-BE32-E72D297353CC}">
                <c16:uniqueId val="{00000010-8EF8-4251-8698-E4336E6BFB93}"/>
              </c:ext>
            </c:extLst>
          </c:dPt>
          <c:dPt>
            <c:idx val="28"/>
            <c:invertIfNegative val="0"/>
            <c:bubble3D val="0"/>
            <c:extLst>
              <c:ext xmlns:c16="http://schemas.microsoft.com/office/drawing/2014/chart" uri="{C3380CC4-5D6E-409C-BE32-E72D297353CC}">
                <c16:uniqueId val="{00000010-8038-40AA-9B1B-A3F3F31648F6}"/>
              </c:ext>
            </c:extLst>
          </c:dPt>
          <c:dPt>
            <c:idx val="30"/>
            <c:invertIfNegative val="0"/>
            <c:bubble3D val="0"/>
            <c:extLst>
              <c:ext xmlns:c16="http://schemas.microsoft.com/office/drawing/2014/chart" uri="{C3380CC4-5D6E-409C-BE32-E72D297353CC}">
                <c16:uniqueId val="{00000013-9106-4ED8-8809-A12FEE5BD8E7}"/>
              </c:ext>
            </c:extLst>
          </c:dPt>
          <c:dPt>
            <c:idx val="31"/>
            <c:invertIfNegative val="0"/>
            <c:bubble3D val="0"/>
            <c:extLst>
              <c:ext xmlns:c16="http://schemas.microsoft.com/office/drawing/2014/chart" uri="{C3380CC4-5D6E-409C-BE32-E72D297353CC}">
                <c16:uniqueId val="{00000013-8EF8-4251-8698-E4336E6BFB93}"/>
              </c:ext>
            </c:extLst>
          </c:dPt>
          <c:dPt>
            <c:idx val="32"/>
            <c:invertIfNegative val="0"/>
            <c:bubble3D val="0"/>
            <c:extLst>
              <c:ext xmlns:c16="http://schemas.microsoft.com/office/drawing/2014/chart" uri="{C3380CC4-5D6E-409C-BE32-E72D297353CC}">
                <c16:uniqueId val="{00000013-8038-40AA-9B1B-A3F3F31648F6}"/>
              </c:ext>
            </c:extLst>
          </c:dPt>
          <c:dPt>
            <c:idx val="33"/>
            <c:invertIfNegative val="0"/>
            <c:bubble3D val="0"/>
            <c:extLst>
              <c:ext xmlns:c16="http://schemas.microsoft.com/office/drawing/2014/chart" uri="{C3380CC4-5D6E-409C-BE32-E72D297353CC}">
                <c16:uniqueId val="{00000013-6800-4932-A365-E7AB01A7DAE9}"/>
              </c:ext>
            </c:extLst>
          </c:dPt>
          <c:dPt>
            <c:idx val="34"/>
            <c:invertIfNegative val="0"/>
            <c:bubble3D val="0"/>
            <c:extLst>
              <c:ext xmlns:c16="http://schemas.microsoft.com/office/drawing/2014/chart" uri="{C3380CC4-5D6E-409C-BE32-E72D297353CC}">
                <c16:uniqueId val="{00000013-108D-4244-BE44-EB9C46A25F76}"/>
              </c:ext>
            </c:extLst>
          </c:dPt>
          <c:dPt>
            <c:idx val="35"/>
            <c:invertIfNegative val="0"/>
            <c:bubble3D val="0"/>
            <c:extLst>
              <c:ext xmlns:c16="http://schemas.microsoft.com/office/drawing/2014/chart" uri="{C3380CC4-5D6E-409C-BE32-E72D297353CC}">
                <c16:uniqueId val="{00000013-23D4-46AA-9588-54374C082C4C}"/>
              </c:ext>
            </c:extLst>
          </c:dPt>
          <c:dPt>
            <c:idx val="36"/>
            <c:invertIfNegative val="0"/>
            <c:bubble3D val="0"/>
            <c:extLst>
              <c:ext xmlns:c16="http://schemas.microsoft.com/office/drawing/2014/chart" uri="{C3380CC4-5D6E-409C-BE32-E72D297353CC}">
                <c16:uniqueId val="{00000013-77B4-455D-8041-111159230552}"/>
              </c:ext>
            </c:extLst>
          </c:dPt>
          <c:dPt>
            <c:idx val="37"/>
            <c:invertIfNegative val="0"/>
            <c:bubble3D val="0"/>
            <c:extLst>
              <c:ext xmlns:c16="http://schemas.microsoft.com/office/drawing/2014/chart" uri="{C3380CC4-5D6E-409C-BE32-E72D297353CC}">
                <c16:uniqueId val="{00000013-8C13-4818-AB55-EA7BEDBB56D9}"/>
              </c:ext>
            </c:extLst>
          </c:dPt>
          <c:dPt>
            <c:idx val="38"/>
            <c:invertIfNegative val="0"/>
            <c:bubble3D val="0"/>
            <c:extLst>
              <c:ext xmlns:c16="http://schemas.microsoft.com/office/drawing/2014/chart" uri="{C3380CC4-5D6E-409C-BE32-E72D297353CC}">
                <c16:uniqueId val="{00000013-D09B-40BF-B85F-BF5C6C2BFDB8}"/>
              </c:ext>
            </c:extLst>
          </c:dPt>
          <c:dPt>
            <c:idx val="39"/>
            <c:invertIfNegative val="0"/>
            <c:bubble3D val="0"/>
            <c:extLst>
              <c:ext xmlns:c16="http://schemas.microsoft.com/office/drawing/2014/chart" uri="{C3380CC4-5D6E-409C-BE32-E72D297353CC}">
                <c16:uniqueId val="{00000014-FF15-46D0-8102-200C8A68C515}"/>
              </c:ext>
            </c:extLst>
          </c:dPt>
          <c:dPt>
            <c:idx val="40"/>
            <c:invertIfNegative val="0"/>
            <c:bubble3D val="0"/>
            <c:spPr>
              <a:solidFill>
                <a:srgbClr val="EF6F00"/>
              </a:solidFill>
              <a:ln w="38100">
                <a:noFill/>
              </a:ln>
            </c:spPr>
            <c:extLst>
              <c:ext xmlns:c16="http://schemas.microsoft.com/office/drawing/2014/chart" uri="{C3380CC4-5D6E-409C-BE32-E72D297353CC}">
                <c16:uniqueId val="{00000017-A4C9-4244-8CD6-94A96BFBA67F}"/>
              </c:ext>
            </c:extLst>
          </c:dPt>
          <c:dPt>
            <c:idx val="115"/>
            <c:invertIfNegative val="0"/>
            <c:bubble3D val="0"/>
            <c:extLst>
              <c:ext xmlns:c16="http://schemas.microsoft.com/office/drawing/2014/chart" uri="{C3380CC4-5D6E-409C-BE32-E72D297353CC}">
                <c16:uniqueId val="{00000002-6975-4981-AEF7-B9886909DC86}"/>
              </c:ext>
            </c:extLst>
          </c:dPt>
          <c:dPt>
            <c:idx val="116"/>
            <c:invertIfNegative val="0"/>
            <c:bubble3D val="0"/>
            <c:extLst>
              <c:ext xmlns:c16="http://schemas.microsoft.com/office/drawing/2014/chart" uri="{C3380CC4-5D6E-409C-BE32-E72D297353CC}">
                <c16:uniqueId val="{00000003-6975-4981-AEF7-B9886909DC86}"/>
              </c:ext>
            </c:extLst>
          </c:dPt>
          <c:dPt>
            <c:idx val="525"/>
            <c:invertIfNegative val="0"/>
            <c:bubble3D val="0"/>
            <c:extLst>
              <c:ext xmlns:c16="http://schemas.microsoft.com/office/drawing/2014/chart" uri="{C3380CC4-5D6E-409C-BE32-E72D297353CC}">
                <c16:uniqueId val="{00000004-6975-4981-AEF7-B9886909DC86}"/>
              </c:ext>
            </c:extLst>
          </c:dPt>
          <c:cat>
            <c:strRef>
              <c:f>Sheet1!$A$33:$A$73</c:f>
              <c:strCache>
                <c:ptCount val="41"/>
                <c:pt idx="0">
                  <c:v>Q4.2013</c:v>
                </c:pt>
                <c:pt idx="1">
                  <c:v>Q1.2014</c:v>
                </c:pt>
                <c:pt idx="2">
                  <c:v>Q2.2014</c:v>
                </c:pt>
                <c:pt idx="3">
                  <c:v>Q3.2014</c:v>
                </c:pt>
                <c:pt idx="4">
                  <c:v>Q4.2014</c:v>
                </c:pt>
                <c:pt idx="5">
                  <c:v>Q1.2015</c:v>
                </c:pt>
                <c:pt idx="6">
                  <c:v>Q2.2015</c:v>
                </c:pt>
                <c:pt idx="7">
                  <c:v>Q3.2015</c:v>
                </c:pt>
                <c:pt idx="8">
                  <c:v>Q4.2015</c:v>
                </c:pt>
                <c:pt idx="9">
                  <c:v>Q1.2016</c:v>
                </c:pt>
                <c:pt idx="10">
                  <c:v>Q2.2016</c:v>
                </c:pt>
                <c:pt idx="11">
                  <c:v>Q3.2016</c:v>
                </c:pt>
                <c:pt idx="12">
                  <c:v>Q4.2016</c:v>
                </c:pt>
                <c:pt idx="13">
                  <c:v>Q1.2017</c:v>
                </c:pt>
                <c:pt idx="14">
                  <c:v>Q2.2017</c:v>
                </c:pt>
                <c:pt idx="15">
                  <c:v>Q3.2017</c:v>
                </c:pt>
                <c:pt idx="16">
                  <c:v>Q4.2017</c:v>
                </c:pt>
                <c:pt idx="17">
                  <c:v>Q1.2018</c:v>
                </c:pt>
                <c:pt idx="18">
                  <c:v>Q2.2018</c:v>
                </c:pt>
                <c:pt idx="19">
                  <c:v>Q3.2018</c:v>
                </c:pt>
                <c:pt idx="20">
                  <c:v>Q4.2018</c:v>
                </c:pt>
                <c:pt idx="21">
                  <c:v>Q1.2019</c:v>
                </c:pt>
                <c:pt idx="22">
                  <c:v>Q2.2019</c:v>
                </c:pt>
                <c:pt idx="23">
                  <c:v>Q3.2019</c:v>
                </c:pt>
                <c:pt idx="24">
                  <c:v>Q4.2019</c:v>
                </c:pt>
                <c:pt idx="25">
                  <c:v>Q1.2020</c:v>
                </c:pt>
                <c:pt idx="26">
                  <c:v>Q2.2020</c:v>
                </c:pt>
                <c:pt idx="27">
                  <c:v>Q3.2020</c:v>
                </c:pt>
                <c:pt idx="28">
                  <c:v>Q4.2020</c:v>
                </c:pt>
                <c:pt idx="29">
                  <c:v>Q1.2021</c:v>
                </c:pt>
                <c:pt idx="30">
                  <c:v>Q2.2021</c:v>
                </c:pt>
                <c:pt idx="31">
                  <c:v>Q3.2021</c:v>
                </c:pt>
                <c:pt idx="32">
                  <c:v>Q4.2021</c:v>
                </c:pt>
                <c:pt idx="33">
                  <c:v>Q1.2022</c:v>
                </c:pt>
                <c:pt idx="34">
                  <c:v>Q2.2022</c:v>
                </c:pt>
                <c:pt idx="35">
                  <c:v>Q3.2022</c:v>
                </c:pt>
                <c:pt idx="36">
                  <c:v>Q4.2022</c:v>
                </c:pt>
                <c:pt idx="37">
                  <c:v>Q1.2023</c:v>
                </c:pt>
                <c:pt idx="38">
                  <c:v>Q2.2023</c:v>
                </c:pt>
                <c:pt idx="39">
                  <c:v>Q3.2023</c:v>
                </c:pt>
                <c:pt idx="40">
                  <c:v>Q4.2023</c:v>
                </c:pt>
              </c:strCache>
            </c:strRef>
          </c:cat>
          <c:val>
            <c:numRef>
              <c:f>Sheet1!$B$33:$B$73</c:f>
              <c:numCache>
                <c:formatCode>0.0%</c:formatCode>
                <c:ptCount val="41"/>
                <c:pt idx="0">
                  <c:v>0.1</c:v>
                </c:pt>
                <c:pt idx="1">
                  <c:v>6.6000000000000003E-2</c:v>
                </c:pt>
                <c:pt idx="2">
                  <c:v>0.12</c:v>
                </c:pt>
                <c:pt idx="3">
                  <c:v>8.900000000000001E-2</c:v>
                </c:pt>
                <c:pt idx="4">
                  <c:v>3.5000000000000003E-2</c:v>
                </c:pt>
                <c:pt idx="5">
                  <c:v>2E-3</c:v>
                </c:pt>
                <c:pt idx="6">
                  <c:v>2.7999999999999997E-2</c:v>
                </c:pt>
                <c:pt idx="7">
                  <c:v>2.5000000000000001E-2</c:v>
                </c:pt>
                <c:pt idx="8">
                  <c:v>-1.8000000000000002E-2</c:v>
                </c:pt>
                <c:pt idx="9">
                  <c:v>3.0000000000000001E-3</c:v>
                </c:pt>
                <c:pt idx="10">
                  <c:v>3.5000000000000003E-2</c:v>
                </c:pt>
                <c:pt idx="11">
                  <c:v>6.2E-2</c:v>
                </c:pt>
                <c:pt idx="12">
                  <c:v>3.3000000000000002E-2</c:v>
                </c:pt>
                <c:pt idx="13">
                  <c:v>4.0999999999999995E-2</c:v>
                </c:pt>
                <c:pt idx="14">
                  <c:v>4.5999999999999999E-2</c:v>
                </c:pt>
                <c:pt idx="15">
                  <c:v>3.9E-2</c:v>
                </c:pt>
                <c:pt idx="16">
                  <c:v>9.9000000000000005E-2</c:v>
                </c:pt>
                <c:pt idx="17">
                  <c:v>0.11699999999999999</c:v>
                </c:pt>
                <c:pt idx="18">
                  <c:v>4.5999999999999999E-2</c:v>
                </c:pt>
                <c:pt idx="19">
                  <c:v>2.5000000000000001E-2</c:v>
                </c:pt>
                <c:pt idx="20">
                  <c:v>3.7000000000000005E-2</c:v>
                </c:pt>
                <c:pt idx="21">
                  <c:v>2.1000000000000001E-2</c:v>
                </c:pt>
                <c:pt idx="22">
                  <c:v>7.9000000000000001E-2</c:v>
                </c:pt>
                <c:pt idx="23">
                  <c:v>4.2999999999999997E-2</c:v>
                </c:pt>
                <c:pt idx="24">
                  <c:v>-1.6E-2</c:v>
                </c:pt>
                <c:pt idx="25">
                  <c:v>-7.6999999999999999E-2</c:v>
                </c:pt>
                <c:pt idx="26">
                  <c:v>-0.28600000000000003</c:v>
                </c:pt>
                <c:pt idx="27">
                  <c:v>0.183</c:v>
                </c:pt>
                <c:pt idx="28">
                  <c:v>0.105</c:v>
                </c:pt>
                <c:pt idx="29">
                  <c:v>8.900000000000001E-2</c:v>
                </c:pt>
                <c:pt idx="30">
                  <c:v>9.6999999999999989E-2</c:v>
                </c:pt>
                <c:pt idx="31">
                  <c:v>-1.3000000000000001E-2</c:v>
                </c:pt>
                <c:pt idx="32">
                  <c:v>2.7000000000000003E-2</c:v>
                </c:pt>
                <c:pt idx="33">
                  <c:v>0.107</c:v>
                </c:pt>
                <c:pt idx="34">
                  <c:v>5.2999999999999999E-2</c:v>
                </c:pt>
                <c:pt idx="35">
                  <c:v>4.7E-2</c:v>
                </c:pt>
                <c:pt idx="36">
                  <c:v>1.7000000000000001E-2</c:v>
                </c:pt>
                <c:pt idx="37">
                  <c:v>5.7000000000000002E-2</c:v>
                </c:pt>
                <c:pt idx="38">
                  <c:v>7.400000000000001E-2</c:v>
                </c:pt>
                <c:pt idx="39">
                  <c:v>1.3999999999999999E-2</c:v>
                </c:pt>
                <c:pt idx="40">
                  <c:v>3.7000000000000005E-2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2396586080832E-2"/>
          <c:y val="1.994913144759404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0"/>
            <c:invertIfNegative val="0"/>
            <c:bubble3D val="0"/>
            <c:extLst>
              <c:ext xmlns:c16="http://schemas.microsoft.com/office/drawing/2014/chart" uri="{C3380CC4-5D6E-409C-BE32-E72D297353CC}">
                <c16:uniqueId val="{00000000-7B81-450C-BD86-42C2F643CF37}"/>
              </c:ext>
            </c:extLst>
          </c:dPt>
          <c:dPt>
            <c:idx val="1"/>
            <c:invertIfNegative val="0"/>
            <c:bubble3D val="0"/>
            <c:extLst>
              <c:ext xmlns:c16="http://schemas.microsoft.com/office/drawing/2014/chart" uri="{C3380CC4-5D6E-409C-BE32-E72D297353CC}">
                <c16:uniqueId val="{00000001-7B81-450C-BD86-42C2F643CF37}"/>
              </c:ext>
            </c:extLst>
          </c:dPt>
          <c:dPt>
            <c:idx val="2"/>
            <c:invertIfNegative val="0"/>
            <c:bubble3D val="0"/>
            <c:extLst>
              <c:ext xmlns:c16="http://schemas.microsoft.com/office/drawing/2014/chart" uri="{C3380CC4-5D6E-409C-BE32-E72D297353CC}">
                <c16:uniqueId val="{00000002-7B81-450C-BD86-42C2F643CF37}"/>
              </c:ext>
            </c:extLst>
          </c:dPt>
          <c:dPt>
            <c:idx val="3"/>
            <c:invertIfNegative val="0"/>
            <c:bubble3D val="0"/>
            <c:extLst>
              <c:ext xmlns:c16="http://schemas.microsoft.com/office/drawing/2014/chart" uri="{C3380CC4-5D6E-409C-BE32-E72D297353CC}">
                <c16:uniqueId val="{00000003-05FA-4F66-A386-6BF56F086B69}"/>
              </c:ext>
            </c:extLst>
          </c:dPt>
          <c:dPt>
            <c:idx val="10"/>
            <c:invertIfNegative val="0"/>
            <c:bubble3D val="0"/>
            <c:extLst>
              <c:ext xmlns:c16="http://schemas.microsoft.com/office/drawing/2014/chart" uri="{C3380CC4-5D6E-409C-BE32-E72D297353CC}">
                <c16:uniqueId val="{00000004-7B81-450C-BD86-42C2F643CF37}"/>
              </c:ext>
            </c:extLst>
          </c:dPt>
          <c:dPt>
            <c:idx val="11"/>
            <c:invertIfNegative val="0"/>
            <c:bubble3D val="0"/>
            <c:extLst>
              <c:ext xmlns:c16="http://schemas.microsoft.com/office/drawing/2014/chart" uri="{C3380CC4-5D6E-409C-BE32-E72D297353CC}">
                <c16:uniqueId val="{00000005-7B81-450C-BD86-42C2F643CF37}"/>
              </c:ext>
            </c:extLst>
          </c:dPt>
          <c:dPt>
            <c:idx val="12"/>
            <c:invertIfNegative val="0"/>
            <c:bubble3D val="0"/>
            <c:extLst>
              <c:ext xmlns:c16="http://schemas.microsoft.com/office/drawing/2014/chart" uri="{C3380CC4-5D6E-409C-BE32-E72D297353CC}">
                <c16:uniqueId val="{00000007-7B81-450C-BD86-42C2F643CF37}"/>
              </c:ext>
            </c:extLst>
          </c:dPt>
          <c:dPt>
            <c:idx val="13"/>
            <c:invertIfNegative val="0"/>
            <c:bubble3D val="0"/>
            <c:extLst>
              <c:ext xmlns:c16="http://schemas.microsoft.com/office/drawing/2014/chart" uri="{C3380CC4-5D6E-409C-BE32-E72D297353CC}">
                <c16:uniqueId val="{00000009-7B81-450C-BD86-42C2F643CF37}"/>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extLst>
              <c:ext xmlns:c16="http://schemas.microsoft.com/office/drawing/2014/chart" uri="{C3380CC4-5D6E-409C-BE32-E72D297353CC}">
                <c16:uniqueId val="{00000009-DBDB-4D94-8CC8-E1465AD50D28}"/>
              </c:ext>
            </c:extLst>
          </c:dPt>
          <c:dPt>
            <c:idx val="17"/>
            <c:invertIfNegative val="0"/>
            <c:bubble3D val="0"/>
            <c:spPr>
              <a:solidFill>
                <a:srgbClr val="EF6F00"/>
              </a:solidFill>
              <a:ln>
                <a:noFill/>
              </a:ln>
            </c:spPr>
            <c:extLst>
              <c:ext xmlns:c16="http://schemas.microsoft.com/office/drawing/2014/chart" uri="{C3380CC4-5D6E-409C-BE32-E72D297353CC}">
                <c16:uniqueId val="{0000000E-F136-4F96-8B3D-C12359160F69}"/>
              </c:ext>
            </c:extLst>
          </c:dPt>
          <c:dPt>
            <c:idx val="18"/>
            <c:invertIfNegative val="0"/>
            <c:bubble3D val="0"/>
            <c:spPr>
              <a:solidFill>
                <a:srgbClr val="EF6F00"/>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3"/>
              <c:tx>
                <c:rich>
                  <a:bodyPr/>
                  <a:lstStyle/>
                  <a:p>
                    <a:fld id="{06560442-8598-41E3-8765-6AA32001A470}"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FA-4F66-A386-6BF56F086B69}"/>
                </c:ext>
              </c:extLst>
            </c:dLbl>
            <c:dLbl>
              <c:idx val="16"/>
              <c:delete val="1"/>
              <c:extLst>
                <c:ext xmlns:c15="http://schemas.microsoft.com/office/drawing/2012/chart" uri="{CE6537A1-D6FC-4f65-9D91-7224C49458BB}"/>
                <c:ext xmlns:c16="http://schemas.microsoft.com/office/drawing/2014/chart" uri="{C3380CC4-5D6E-409C-BE32-E72D297353CC}">
                  <c16:uniqueId val="{00000009-DBDB-4D94-8CC8-E1465AD50D28}"/>
                </c:ext>
              </c:extLst>
            </c:dLbl>
            <c:dLbl>
              <c:idx val="17"/>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F136-4F96-8B3D-C12359160F69}"/>
                </c:ext>
              </c:extLst>
            </c:dLbl>
            <c:dLbl>
              <c:idx val="18"/>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Sheet1!$A$20:$A$40</c:f>
              <c:strCache>
                <c:ptCount val="21"/>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pt idx="17">
                  <c:v>2024.Q1</c:v>
                </c:pt>
                <c:pt idx="18">
                  <c:v>2024.Q2</c:v>
                </c:pt>
                <c:pt idx="19">
                  <c:v>2024.Q3</c:v>
                </c:pt>
                <c:pt idx="20">
                  <c:v>2024.Q4</c:v>
                </c:pt>
              </c:strCache>
            </c:strRef>
          </c:cat>
          <c:val>
            <c:numRef>
              <c:f>Sheet1!$B$20:$B$40</c:f>
              <c:numCache>
                <c:formatCode>0.00%</c:formatCode>
                <c:ptCount val="21"/>
                <c:pt idx="0">
                  <c:v>-2.7669964900447486E-2</c:v>
                </c:pt>
                <c:pt idx="1">
                  <c:v>-0.1183120353112348</c:v>
                </c:pt>
                <c:pt idx="2">
                  <c:v>-0.28067052323499164</c:v>
                </c:pt>
                <c:pt idx="3">
                  <c:v>0.34994381324099505</c:v>
                </c:pt>
                <c:pt idx="4">
                  <c:v>0.15410851696061267</c:v>
                </c:pt>
                <c:pt idx="5">
                  <c:v>8.9583647696518623E-2</c:v>
                </c:pt>
                <c:pt idx="6">
                  <c:v>0.11881061364415135</c:v>
                </c:pt>
                <c:pt idx="7">
                  <c:v>-2.9664304918931683E-2</c:v>
                </c:pt>
                <c:pt idx="8">
                  <c:v>4.2312626760830696E-2</c:v>
                </c:pt>
                <c:pt idx="9">
                  <c:v>0.18789549876629999</c:v>
                </c:pt>
                <c:pt idx="10">
                  <c:v>6.439499743327981E-2</c:v>
                </c:pt>
                <c:pt idx="11">
                  <c:v>7.9761292391265393E-2</c:v>
                </c:pt>
                <c:pt idx="12">
                  <c:v>1.3044484351842245E-2</c:v>
                </c:pt>
                <c:pt idx="13" formatCode="0.0%">
                  <c:v>-2.4927086421587807E-3</c:v>
                </c:pt>
                <c:pt idx="14" formatCode="0.0%">
                  <c:v>7.0081864651327264E-2</c:v>
                </c:pt>
                <c:pt idx="15" formatCode="0.0%">
                  <c:v>-2.7095607719286319E-3</c:v>
                </c:pt>
                <c:pt idx="16" formatCode="0.0%">
                  <c:v>3.2493623105004366E-2</c:v>
                </c:pt>
                <c:pt idx="17" formatCode="0.0%">
                  <c:v>7.0000000000000001E-3</c:v>
                </c:pt>
                <c:pt idx="18" formatCode="0.0%">
                  <c:v>2.1000000000000001E-2</c:v>
                </c:pt>
                <c:pt idx="19" formatCode="0.0%">
                  <c:v>2.9000000000000001E-2</c:v>
                </c:pt>
                <c:pt idx="20" formatCode="0.0%">
                  <c:v>3.6999999999999998E-2</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noFill/>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1"/>
            <c:invertIfNegative val="0"/>
            <c:bubble3D val="0"/>
            <c:extLst>
              <c:ext xmlns:c16="http://schemas.microsoft.com/office/drawing/2014/chart" uri="{C3380CC4-5D6E-409C-BE32-E72D297353CC}">
                <c16:uniqueId val="{00000000-0CB4-4E19-9D6E-CB90B4659D74}"/>
              </c:ext>
            </c:extLst>
          </c:dPt>
          <c:dPt>
            <c:idx val="2"/>
            <c:invertIfNegative val="0"/>
            <c:bubble3D val="0"/>
            <c:extLst>
              <c:ext xmlns:c16="http://schemas.microsoft.com/office/drawing/2014/chart" uri="{C3380CC4-5D6E-409C-BE32-E72D297353CC}">
                <c16:uniqueId val="{00000000-3B66-4F83-92D0-6CEA9886E507}"/>
              </c:ext>
            </c:extLst>
          </c:dPt>
          <c:dPt>
            <c:idx val="3"/>
            <c:invertIfNegative val="0"/>
            <c:bubble3D val="0"/>
            <c:spPr>
              <a:solidFill>
                <a:srgbClr val="102A7E"/>
              </a:solidFill>
              <a:ln>
                <a:noFill/>
              </a:ln>
            </c:spPr>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8"/>
            <c:invertIfNegative val="0"/>
            <c:bubble3D val="0"/>
            <c:spPr>
              <a:solidFill>
                <a:srgbClr val="102A7E"/>
              </a:solidFill>
              <a:ln>
                <a:noFill/>
              </a:ln>
            </c:spPr>
            <c:extLst>
              <c:ext xmlns:c16="http://schemas.microsoft.com/office/drawing/2014/chart" uri="{C3380CC4-5D6E-409C-BE32-E72D297353CC}">
                <c16:uniqueId val="{00000009-0CB4-4E19-9D6E-CB90B4659D74}"/>
              </c:ext>
            </c:extLst>
          </c:dPt>
          <c:dPt>
            <c:idx val="10"/>
            <c:invertIfNegative val="0"/>
            <c:bubble3D val="0"/>
            <c:spPr>
              <a:solidFill>
                <a:srgbClr val="102A7E"/>
              </a:solidFill>
              <a:ln>
                <a:noFill/>
              </a:ln>
            </c:spPr>
            <c:extLst>
              <c:ext xmlns:c16="http://schemas.microsoft.com/office/drawing/2014/chart" uri="{C3380CC4-5D6E-409C-BE32-E72D297353CC}">
                <c16:uniqueId val="{0000000B-0CB4-4E19-9D6E-CB90B4659D74}"/>
              </c:ext>
            </c:extLst>
          </c:dPt>
          <c:dPt>
            <c:idx val="12"/>
            <c:invertIfNegative val="0"/>
            <c:bubble3D val="0"/>
            <c:spPr>
              <a:solidFill>
                <a:srgbClr val="102A7E"/>
              </a:solidFill>
              <a:ln>
                <a:noFill/>
              </a:ln>
            </c:spPr>
            <c:extLst>
              <c:ext xmlns:c16="http://schemas.microsoft.com/office/drawing/2014/chart" uri="{C3380CC4-5D6E-409C-BE32-E72D297353CC}">
                <c16:uniqueId val="{0000000D-0CB4-4E19-9D6E-CB90B4659D74}"/>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Sheet1!$A$7:$A$20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Sheet1!$B$7:$B$20</c:f>
              <c:numCache>
                <c:formatCode>0.00</c:formatCode>
                <c:ptCount val="14"/>
                <c:pt idx="0">
                  <c:v>74.000000000000014</c:v>
                </c:pt>
                <c:pt idx="1">
                  <c:v>84.600000000000009</c:v>
                </c:pt>
                <c:pt idx="2">
                  <c:v>89</c:v>
                </c:pt>
                <c:pt idx="3">
                  <c:v>96.7</c:v>
                </c:pt>
                <c:pt idx="4">
                  <c:v>97.4</c:v>
                </c:pt>
                <c:pt idx="5">
                  <c:v>95.100000000000009</c:v>
                </c:pt>
                <c:pt idx="6">
                  <c:v>99.5</c:v>
                </c:pt>
                <c:pt idx="7">
                  <c:v>103.60000000000002</c:v>
                </c:pt>
                <c:pt idx="8">
                  <c:v>108.5</c:v>
                </c:pt>
                <c:pt idx="9">
                  <c:v>102.1</c:v>
                </c:pt>
                <c:pt idx="10">
                  <c:v>109.60000000000001</c:v>
                </c:pt>
                <c:pt idx="11">
                  <c:v>111.80000000000001</c:v>
                </c:pt>
                <c:pt idx="12">
                  <c:v>116.1</c:v>
                </c:pt>
                <c:pt idx="13">
                  <c:v>121.76341463414637</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max val="130"/>
          <c:min val="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majorUnit val="10"/>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1"/>
            <c:invertIfNegative val="0"/>
            <c:bubble3D val="0"/>
            <c:extLst>
              <c:ext xmlns:c16="http://schemas.microsoft.com/office/drawing/2014/chart" uri="{C3380CC4-5D6E-409C-BE32-E72D297353CC}">
                <c16:uniqueId val="{00000000-7856-444A-9D90-8BE50D06A406}"/>
              </c:ext>
            </c:extLst>
          </c:dPt>
          <c:dPt>
            <c:idx val="4"/>
            <c:invertIfNegative val="0"/>
            <c:bubble3D val="0"/>
            <c:extLst>
              <c:ext xmlns:c16="http://schemas.microsoft.com/office/drawing/2014/chart" uri="{C3380CC4-5D6E-409C-BE32-E72D297353CC}">
                <c16:uniqueId val="{00000001-7856-444A-9D90-8BE50D06A406}"/>
              </c:ext>
            </c:extLst>
          </c:dPt>
          <c:dPt>
            <c:idx val="7"/>
            <c:invertIfNegative val="0"/>
            <c:bubble3D val="0"/>
            <c:extLst>
              <c:ext xmlns:c16="http://schemas.microsoft.com/office/drawing/2014/chart" uri="{C3380CC4-5D6E-409C-BE32-E72D297353CC}">
                <c16:uniqueId val="{00000002-7856-444A-9D90-8BE50D06A406}"/>
              </c:ext>
            </c:extLst>
          </c:dPt>
          <c:dPt>
            <c:idx val="9"/>
            <c:invertIfNegative val="0"/>
            <c:bubble3D val="0"/>
            <c:extLst>
              <c:ext xmlns:c16="http://schemas.microsoft.com/office/drawing/2014/chart" uri="{C3380CC4-5D6E-409C-BE32-E72D297353CC}">
                <c16:uniqueId val="{00000003-3DFB-473A-B932-30ECCA7AA13D}"/>
              </c:ext>
            </c:extLst>
          </c:dPt>
          <c:dPt>
            <c:idx val="13"/>
            <c:invertIfNegative val="0"/>
            <c:bubble3D val="0"/>
            <c:extLst>
              <c:ext xmlns:c16="http://schemas.microsoft.com/office/drawing/2014/chart" uri="{C3380CC4-5D6E-409C-BE32-E72D297353CC}">
                <c16:uniqueId val="{00000004-7856-444A-9D90-8BE50D06A406}"/>
              </c:ext>
            </c:extLst>
          </c:dPt>
          <c:dPt>
            <c:idx val="19"/>
            <c:invertIfNegative val="0"/>
            <c:bubble3D val="0"/>
            <c:extLst>
              <c:ext xmlns:c16="http://schemas.microsoft.com/office/drawing/2014/chart" uri="{C3380CC4-5D6E-409C-BE32-E72D297353CC}">
                <c16:uniqueId val="{00000005-7856-444A-9D90-8BE50D06A406}"/>
              </c:ext>
            </c:extLst>
          </c:dPt>
          <c:dPt>
            <c:idx val="21"/>
            <c:invertIfNegative val="0"/>
            <c:bubble3D val="0"/>
            <c:extLst>
              <c:ext xmlns:c16="http://schemas.microsoft.com/office/drawing/2014/chart" uri="{C3380CC4-5D6E-409C-BE32-E72D297353CC}">
                <c16:uniqueId val="{00000006-304D-43A6-82BD-67ED437AB14E}"/>
              </c:ext>
            </c:extLst>
          </c:dPt>
          <c:dPt>
            <c:idx val="25"/>
            <c:invertIfNegative val="0"/>
            <c:bubble3D val="0"/>
            <c:extLst>
              <c:ext xmlns:c16="http://schemas.microsoft.com/office/drawing/2014/chart" uri="{C3380CC4-5D6E-409C-BE32-E72D297353CC}">
                <c16:uniqueId val="{00000007-7856-444A-9D90-8BE50D06A406}"/>
              </c:ext>
            </c:extLst>
          </c:dPt>
          <c:dPt>
            <c:idx val="28"/>
            <c:invertIfNegative val="0"/>
            <c:bubble3D val="0"/>
            <c:extLst>
              <c:ext xmlns:c16="http://schemas.microsoft.com/office/drawing/2014/chart" uri="{C3380CC4-5D6E-409C-BE32-E72D297353CC}">
                <c16:uniqueId val="{00000008-7856-444A-9D90-8BE50D06A406}"/>
              </c:ext>
            </c:extLst>
          </c:dPt>
          <c:dPt>
            <c:idx val="31"/>
            <c:invertIfNegative val="0"/>
            <c:bubble3D val="0"/>
            <c:extLst>
              <c:ext xmlns:c16="http://schemas.microsoft.com/office/drawing/2014/chart" uri="{C3380CC4-5D6E-409C-BE32-E72D297353CC}">
                <c16:uniqueId val="{00000009-7856-444A-9D90-8BE50D06A406}"/>
              </c:ext>
            </c:extLst>
          </c:dPt>
          <c:dPt>
            <c:idx val="33"/>
            <c:invertIfNegative val="0"/>
            <c:bubble3D val="0"/>
            <c:extLst>
              <c:ext xmlns:c16="http://schemas.microsoft.com/office/drawing/2014/chart" uri="{C3380CC4-5D6E-409C-BE32-E72D297353CC}">
                <c16:uniqueId val="{0000000A-3DFB-473A-B932-30ECCA7AA13D}"/>
              </c:ext>
            </c:extLst>
          </c:dPt>
          <c:dPt>
            <c:idx val="49"/>
            <c:invertIfNegative val="0"/>
            <c:bubble3D val="0"/>
            <c:extLst>
              <c:ext xmlns:c16="http://schemas.microsoft.com/office/drawing/2014/chart" uri="{C3380CC4-5D6E-409C-BE32-E72D297353CC}">
                <c16:uniqueId val="{0000000B-7856-444A-9D90-8BE50D06A406}"/>
              </c:ext>
            </c:extLst>
          </c:dPt>
          <c:dPt>
            <c:idx val="52"/>
            <c:invertIfNegative val="0"/>
            <c:bubble3D val="0"/>
            <c:extLst>
              <c:ext xmlns:c16="http://schemas.microsoft.com/office/drawing/2014/chart" uri="{C3380CC4-5D6E-409C-BE32-E72D297353CC}">
                <c16:uniqueId val="{0000000C-7856-444A-9D90-8BE50D06A406}"/>
              </c:ext>
            </c:extLst>
          </c:dPt>
          <c:dPt>
            <c:idx val="64"/>
            <c:invertIfNegative val="0"/>
            <c:bubble3D val="0"/>
            <c:extLst>
              <c:ext xmlns:c16="http://schemas.microsoft.com/office/drawing/2014/chart" uri="{C3380CC4-5D6E-409C-BE32-E72D297353CC}">
                <c16:uniqueId val="{0000000D-7856-444A-9D90-8BE50D06A406}"/>
              </c:ext>
            </c:extLst>
          </c:dPt>
          <c:dPt>
            <c:idx val="67"/>
            <c:invertIfNegative val="0"/>
            <c:bubble3D val="0"/>
            <c:extLst>
              <c:ext xmlns:c16="http://schemas.microsoft.com/office/drawing/2014/chart" uri="{C3380CC4-5D6E-409C-BE32-E72D297353CC}">
                <c16:uniqueId val="{0000000E-7856-444A-9D90-8BE50D06A406}"/>
              </c:ext>
            </c:extLst>
          </c:dPt>
          <c:dPt>
            <c:idx val="73"/>
            <c:invertIfNegative val="0"/>
            <c:bubble3D val="0"/>
            <c:spPr>
              <a:solidFill>
                <a:srgbClr val="102A7E"/>
              </a:solidFill>
              <a:ln>
                <a:noFill/>
              </a:ln>
            </c:spPr>
            <c:extLst>
              <c:ext xmlns:c16="http://schemas.microsoft.com/office/drawing/2014/chart" uri="{C3380CC4-5D6E-409C-BE32-E72D297353CC}">
                <c16:uniqueId val="{00000010-7856-444A-9D90-8BE50D06A406}"/>
              </c:ext>
            </c:extLst>
          </c:dPt>
          <c:dPt>
            <c:idx val="76"/>
            <c:invertIfNegative val="0"/>
            <c:bubble3D val="0"/>
            <c:spPr>
              <a:solidFill>
                <a:srgbClr val="102A7E"/>
              </a:solidFill>
              <a:ln>
                <a:noFill/>
              </a:ln>
            </c:spPr>
            <c:extLst>
              <c:ext xmlns:c16="http://schemas.microsoft.com/office/drawing/2014/chart" uri="{C3380CC4-5D6E-409C-BE32-E72D297353CC}">
                <c16:uniqueId val="{00000012-7856-444A-9D90-8BE50D06A406}"/>
              </c:ext>
            </c:extLst>
          </c:dPt>
          <c:dPt>
            <c:idx val="79"/>
            <c:invertIfNegative val="0"/>
            <c:bubble3D val="0"/>
            <c:spPr>
              <a:solidFill>
                <a:srgbClr val="102A7E"/>
              </a:solidFill>
              <a:ln>
                <a:noFill/>
              </a:ln>
            </c:spPr>
            <c:extLst>
              <c:ext xmlns:c16="http://schemas.microsoft.com/office/drawing/2014/chart" uri="{C3380CC4-5D6E-409C-BE32-E72D297353CC}">
                <c16:uniqueId val="{00000014-7856-444A-9D90-8BE50D06A406}"/>
              </c:ext>
            </c:extLst>
          </c:dPt>
          <c:dPt>
            <c:idx val="81"/>
            <c:invertIfNegative val="0"/>
            <c:bubble3D val="0"/>
            <c:spPr>
              <a:solidFill>
                <a:srgbClr val="102A7E"/>
              </a:solidFill>
              <a:ln>
                <a:noFill/>
              </a:ln>
            </c:spPr>
            <c:extLst>
              <c:ext xmlns:c16="http://schemas.microsoft.com/office/drawing/2014/chart" uri="{C3380CC4-5D6E-409C-BE32-E72D297353CC}">
                <c16:uniqueId val="{00000014-A864-409F-9A6C-8FAD283494FA}"/>
              </c:ext>
            </c:extLst>
          </c:dPt>
          <c:dPt>
            <c:idx val="85"/>
            <c:invertIfNegative val="0"/>
            <c:bubble3D val="0"/>
            <c:spPr>
              <a:solidFill>
                <a:srgbClr val="D2CD00"/>
              </a:solidFill>
              <a:ln>
                <a:noFill/>
              </a:ln>
            </c:spPr>
            <c:extLst>
              <c:ext xmlns:c16="http://schemas.microsoft.com/office/drawing/2014/chart" uri="{C3380CC4-5D6E-409C-BE32-E72D297353CC}">
                <c16:uniqueId val="{00000017-53EB-4F44-80DC-5AE4E17B1CD3}"/>
              </c:ext>
            </c:extLst>
          </c:dPt>
          <c:cat>
            <c:numRef>
              <c:f>Sheet1!$A$146:$A$231</c:f>
              <c:numCache>
                <c:formatCode>m/d/yyyy</c:formatCode>
                <c:ptCount val="8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numCache>
            </c:numRef>
          </c:cat>
          <c:val>
            <c:numRef>
              <c:f>Sheet1!$B$146:$B$231</c:f>
              <c:numCache>
                <c:formatCode>0.0%</c:formatCode>
                <c:ptCount val="86"/>
                <c:pt idx="0">
                  <c:v>3.3333333333333437E-2</c:v>
                </c:pt>
                <c:pt idx="1">
                  <c:v>-3.2786885245901565E-2</c:v>
                </c:pt>
                <c:pt idx="2">
                  <c:v>9.8765432098765427E-2</c:v>
                </c:pt>
                <c:pt idx="3">
                  <c:v>8.2191780821917915E-2</c:v>
                </c:pt>
                <c:pt idx="4">
                  <c:v>0.13235294117647056</c:v>
                </c:pt>
                <c:pt idx="5">
                  <c:v>-1.9999999999999907E-2</c:v>
                </c:pt>
                <c:pt idx="6">
                  <c:v>0.12857142857142856</c:v>
                </c:pt>
                <c:pt idx="7">
                  <c:v>1.298701298701288E-2</c:v>
                </c:pt>
                <c:pt idx="8">
                  <c:v>-7.4468085106383142E-2</c:v>
                </c:pt>
                <c:pt idx="9">
                  <c:v>2.4390243902439046E-2</c:v>
                </c:pt>
                <c:pt idx="10">
                  <c:v>0.171875</c:v>
                </c:pt>
                <c:pt idx="11">
                  <c:v>5.7851239669421517E-2</c:v>
                </c:pt>
                <c:pt idx="12">
                  <c:v>0.11290322580645173</c:v>
                </c:pt>
                <c:pt idx="13">
                  <c:v>0.30508474576271172</c:v>
                </c:pt>
                <c:pt idx="14">
                  <c:v>2.2471910112359383E-2</c:v>
                </c:pt>
                <c:pt idx="15">
                  <c:v>0</c:v>
                </c:pt>
                <c:pt idx="16">
                  <c:v>0</c:v>
                </c:pt>
                <c:pt idx="17">
                  <c:v>-7.1428571428571508E-2</c:v>
                </c:pt>
                <c:pt idx="18">
                  <c:v>3.7974683544303556E-2</c:v>
                </c:pt>
                <c:pt idx="19">
                  <c:v>0.14102564102564119</c:v>
                </c:pt>
                <c:pt idx="20">
                  <c:v>-2.2988505747126409E-2</c:v>
                </c:pt>
                <c:pt idx="21">
                  <c:v>5.9523809523809534E-2</c:v>
                </c:pt>
                <c:pt idx="22">
                  <c:v>6.6666666666666652E-2</c:v>
                </c:pt>
                <c:pt idx="23">
                  <c:v>-7.812500000000111E-3</c:v>
                </c:pt>
                <c:pt idx="24">
                  <c:v>4.3478260869565188E-2</c:v>
                </c:pt>
                <c:pt idx="25">
                  <c:v>-0.23376623376623373</c:v>
                </c:pt>
                <c:pt idx="26">
                  <c:v>-9.8901098901098994E-2</c:v>
                </c:pt>
                <c:pt idx="27">
                  <c:v>0.11392405063291133</c:v>
                </c:pt>
                <c:pt idx="28">
                  <c:v>0.18181818181818166</c:v>
                </c:pt>
                <c:pt idx="29">
                  <c:v>8.7912087912088044E-2</c:v>
                </c:pt>
                <c:pt idx="30">
                  <c:v>0.14634146341463428</c:v>
                </c:pt>
                <c:pt idx="31">
                  <c:v>3.3707865168539186E-2</c:v>
                </c:pt>
                <c:pt idx="32">
                  <c:v>0.17647058823529416</c:v>
                </c:pt>
                <c:pt idx="33">
                  <c:v>0.13483146067415719</c:v>
                </c:pt>
                <c:pt idx="34">
                  <c:v>-2.5000000000000022E-2</c:v>
                </c:pt>
                <c:pt idx="35">
                  <c:v>1.5748031496063186E-2</c:v>
                </c:pt>
                <c:pt idx="36">
                  <c:v>0.27777777777777768</c:v>
                </c:pt>
                <c:pt idx="37">
                  <c:v>0.15254237288135575</c:v>
                </c:pt>
                <c:pt idx="38">
                  <c:v>8.5365853658536661E-2</c:v>
                </c:pt>
                <c:pt idx="39">
                  <c:v>-6.8181818181818343E-2</c:v>
                </c:pt>
                <c:pt idx="40">
                  <c:v>-0.26373626373626369</c:v>
                </c:pt>
                <c:pt idx="41">
                  <c:v>-0.10101010101010099</c:v>
                </c:pt>
                <c:pt idx="42">
                  <c:v>-3.1914893617021378E-2</c:v>
                </c:pt>
                <c:pt idx="43">
                  <c:v>-0.23913043478260865</c:v>
                </c:pt>
                <c:pt idx="44">
                  <c:v>-0.13000000000000012</c:v>
                </c:pt>
                <c:pt idx="45">
                  <c:v>-8.9108910891089188E-2</c:v>
                </c:pt>
                <c:pt idx="46">
                  <c:v>-6.4102564102564097E-2</c:v>
                </c:pt>
                <c:pt idx="47">
                  <c:v>-6.2015503875968991E-2</c:v>
                </c:pt>
                <c:pt idx="48">
                  <c:v>-0.11956521739130432</c:v>
                </c:pt>
                <c:pt idx="49">
                  <c:v>8.8235294117647189E-2</c:v>
                </c:pt>
                <c:pt idx="50">
                  <c:v>4.4943820224719211E-2</c:v>
                </c:pt>
                <c:pt idx="51">
                  <c:v>0.19512195121951237</c:v>
                </c:pt>
                <c:pt idx="52">
                  <c:v>0.20895522388059695</c:v>
                </c:pt>
                <c:pt idx="53">
                  <c:v>0.1685393258426966</c:v>
                </c:pt>
                <c:pt idx="54">
                  <c:v>8.7912087912088044E-2</c:v>
                </c:pt>
                <c:pt idx="55">
                  <c:v>0.21428571428571419</c:v>
                </c:pt>
                <c:pt idx="56">
                  <c:v>5.7471264367816133E-2</c:v>
                </c:pt>
                <c:pt idx="57">
                  <c:v>9.7826086956521729E-2</c:v>
                </c:pt>
                <c:pt idx="58">
                  <c:v>1.3698630136986356E-2</c:v>
                </c:pt>
                <c:pt idx="59">
                  <c:v>-5.7851239669421406E-2</c:v>
                </c:pt>
                <c:pt idx="60">
                  <c:v>-6.1728395061728447E-2</c:v>
                </c:pt>
                <c:pt idx="61">
                  <c:v>-8.1081081081081141E-2</c:v>
                </c:pt>
                <c:pt idx="62">
                  <c:v>7.5268817204301008E-2</c:v>
                </c:pt>
                <c:pt idx="63">
                  <c:v>5.1020408163265252E-2</c:v>
                </c:pt>
                <c:pt idx="64">
                  <c:v>6.1728395061728447E-2</c:v>
                </c:pt>
                <c:pt idx="65">
                  <c:v>-4.8076923076923128E-2</c:v>
                </c:pt>
                <c:pt idx="66">
                  <c:v>-4.0404040404040442E-2</c:v>
                </c:pt>
                <c:pt idx="67">
                  <c:v>2.3529411764705799E-2</c:v>
                </c:pt>
                <c:pt idx="68">
                  <c:v>-2.1739130434782483E-2</c:v>
                </c:pt>
                <c:pt idx="69">
                  <c:v>7.9207920792079278E-2</c:v>
                </c:pt>
                <c:pt idx="70">
                  <c:v>0.12162162162162171</c:v>
                </c:pt>
                <c:pt idx="71">
                  <c:v>7.0175438596491224E-2</c:v>
                </c:pt>
                <c:pt idx="72">
                  <c:v>0.15789473684210531</c:v>
                </c:pt>
                <c:pt idx="73">
                  <c:v>0.11764705882352944</c:v>
                </c:pt>
                <c:pt idx="74">
                  <c:v>0</c:v>
                </c:pt>
                <c:pt idx="75">
                  <c:v>-8.7378640776699101E-2</c:v>
                </c:pt>
                <c:pt idx="76">
                  <c:v>6.9767441860465018E-2</c:v>
                </c:pt>
                <c:pt idx="77">
                  <c:v>5.0505050505050608E-2</c:v>
                </c:pt>
                <c:pt idx="78">
                  <c:v>3.1578947368421151E-2</c:v>
                </c:pt>
                <c:pt idx="79">
                  <c:v>0.1724137931034484</c:v>
                </c:pt>
                <c:pt idx="80">
                  <c:v>6.6666666666666652E-2</c:v>
                </c:pt>
                <c:pt idx="81">
                  <c:v>-5.5045871559633031E-2</c:v>
                </c:pt>
                <c:pt idx="82">
                  <c:v>0</c:v>
                </c:pt>
                <c:pt idx="83">
                  <c:v>2.4590163934426368E-2</c:v>
                </c:pt>
                <c:pt idx="84">
                  <c:v>5.6818181818181879E-2</c:v>
                </c:pt>
                <c:pt idx="85">
                  <c:v>3.9473684210526327E-2</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ax val="45323"/>
          <c:min val="43862"/>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78"/>
            <c:bubble3D val="0"/>
            <c:extLst>
              <c:ext xmlns:c16="http://schemas.microsoft.com/office/drawing/2014/chart" uri="{C3380CC4-5D6E-409C-BE32-E72D297353CC}">
                <c16:uniqueId val="{00000000-7922-45AA-AA13-48A5108AB0B0}"/>
              </c:ext>
            </c:extLst>
          </c:dPt>
          <c:dPt>
            <c:idx val="81"/>
            <c:bubble3D val="0"/>
            <c:extLst>
              <c:ext xmlns:c16="http://schemas.microsoft.com/office/drawing/2014/chart" uri="{C3380CC4-5D6E-409C-BE32-E72D297353CC}">
                <c16:uniqueId val="{00000001-7922-45AA-AA13-48A5108AB0B0}"/>
              </c:ext>
            </c:extLst>
          </c:dPt>
          <c:dPt>
            <c:idx val="84"/>
            <c:bubble3D val="0"/>
            <c:extLst>
              <c:ext xmlns:c16="http://schemas.microsoft.com/office/drawing/2014/chart" uri="{C3380CC4-5D6E-409C-BE32-E72D297353CC}">
                <c16:uniqueId val="{00000002-7922-45AA-AA13-48A5108AB0B0}"/>
              </c:ext>
            </c:extLst>
          </c:dPt>
          <c:dPt>
            <c:idx val="87"/>
            <c:bubble3D val="0"/>
            <c:extLst>
              <c:ext xmlns:c16="http://schemas.microsoft.com/office/drawing/2014/chart" uri="{C3380CC4-5D6E-409C-BE32-E72D297353CC}">
                <c16:uniqueId val="{00000003-7922-45AA-AA13-48A5108AB0B0}"/>
              </c:ext>
            </c:extLst>
          </c:dPt>
          <c:dPt>
            <c:idx val="90"/>
            <c:bubble3D val="0"/>
            <c:extLst>
              <c:ext xmlns:c16="http://schemas.microsoft.com/office/drawing/2014/chart" uri="{C3380CC4-5D6E-409C-BE32-E72D297353CC}">
                <c16:uniqueId val="{00000004-7922-45AA-AA13-48A5108AB0B0}"/>
              </c:ext>
            </c:extLst>
          </c:dPt>
          <c:dPt>
            <c:idx val="92"/>
            <c:bubble3D val="0"/>
            <c:extLst>
              <c:ext xmlns:c16="http://schemas.microsoft.com/office/drawing/2014/chart" uri="{C3380CC4-5D6E-409C-BE32-E72D297353CC}">
                <c16:uniqueId val="{00000005-7922-45AA-AA13-48A5108AB0B0}"/>
              </c:ext>
            </c:extLst>
          </c:dPt>
          <c:dPt>
            <c:idx val="96"/>
            <c:bubble3D val="0"/>
            <c:extLst>
              <c:ext xmlns:c16="http://schemas.microsoft.com/office/drawing/2014/chart" uri="{C3380CC4-5D6E-409C-BE32-E72D297353CC}">
                <c16:uniqueId val="{00000004-348E-4756-94FD-3388DDAA6064}"/>
              </c:ext>
            </c:extLst>
          </c:dPt>
          <c:dPt>
            <c:idx val="99"/>
            <c:bubble3D val="0"/>
            <c:extLst>
              <c:ext xmlns:c16="http://schemas.microsoft.com/office/drawing/2014/chart" uri="{C3380CC4-5D6E-409C-BE32-E72D297353CC}">
                <c16:uniqueId val="{00000007-7922-45AA-AA13-48A5108AB0B0}"/>
              </c:ext>
            </c:extLst>
          </c:dPt>
          <c:dPt>
            <c:idx val="102"/>
            <c:bubble3D val="0"/>
            <c:extLst>
              <c:ext xmlns:c16="http://schemas.microsoft.com/office/drawing/2014/chart" uri="{C3380CC4-5D6E-409C-BE32-E72D297353CC}">
                <c16:uniqueId val="{00000008-7922-45AA-AA13-48A5108AB0B0}"/>
              </c:ext>
            </c:extLst>
          </c:dPt>
          <c:dPt>
            <c:idx val="104"/>
            <c:bubble3D val="0"/>
            <c:extLst>
              <c:ext xmlns:c16="http://schemas.microsoft.com/office/drawing/2014/chart" uri="{C3380CC4-5D6E-409C-BE32-E72D297353CC}">
                <c16:uniqueId val="{00000009-7922-45AA-AA13-48A5108AB0B0}"/>
              </c:ext>
            </c:extLst>
          </c:dPt>
          <c:dPt>
            <c:idx val="108"/>
            <c:bubble3D val="0"/>
            <c:extLst>
              <c:ext xmlns:c16="http://schemas.microsoft.com/office/drawing/2014/chart" uri="{C3380CC4-5D6E-409C-BE32-E72D297353CC}">
                <c16:uniqueId val="{00000008-348E-4756-94FD-3388DDAA6064}"/>
              </c:ext>
            </c:extLst>
          </c:dPt>
          <c:dPt>
            <c:idx val="111"/>
            <c:bubble3D val="0"/>
            <c:extLst>
              <c:ext xmlns:c16="http://schemas.microsoft.com/office/drawing/2014/chart" uri="{C3380CC4-5D6E-409C-BE32-E72D297353CC}">
                <c16:uniqueId val="{0000000B-7922-45AA-AA13-48A5108AB0B0}"/>
              </c:ext>
            </c:extLst>
          </c:dPt>
          <c:dPt>
            <c:idx val="112"/>
            <c:bubble3D val="0"/>
            <c:extLst>
              <c:ext xmlns:c16="http://schemas.microsoft.com/office/drawing/2014/chart" uri="{C3380CC4-5D6E-409C-BE32-E72D297353CC}">
                <c16:uniqueId val="{0000000A-6FD6-4300-8AFD-1F12761D816B}"/>
              </c:ext>
            </c:extLst>
          </c:dPt>
          <c:dPt>
            <c:idx val="114"/>
            <c:bubble3D val="0"/>
            <c:extLst>
              <c:ext xmlns:c16="http://schemas.microsoft.com/office/drawing/2014/chart" uri="{C3380CC4-5D6E-409C-BE32-E72D297353CC}">
                <c16:uniqueId val="{0000000D-7922-45AA-AA13-48A5108AB0B0}"/>
              </c:ext>
            </c:extLst>
          </c:dPt>
          <c:dPt>
            <c:idx val="115"/>
            <c:bubble3D val="0"/>
            <c:extLst>
              <c:ext xmlns:c16="http://schemas.microsoft.com/office/drawing/2014/chart" uri="{C3380CC4-5D6E-409C-BE32-E72D297353CC}">
                <c16:uniqueId val="{0000000B-6FD6-4300-8AFD-1F12761D816B}"/>
              </c:ext>
            </c:extLst>
          </c:dPt>
          <c:dPt>
            <c:idx val="116"/>
            <c:bubble3D val="0"/>
            <c:extLst>
              <c:ext xmlns:c16="http://schemas.microsoft.com/office/drawing/2014/chart" uri="{C3380CC4-5D6E-409C-BE32-E72D297353CC}">
                <c16:uniqueId val="{0000000C-6FD6-4300-8AFD-1F12761D816B}"/>
              </c:ext>
            </c:extLst>
          </c:dPt>
          <c:dPt>
            <c:idx val="118"/>
            <c:bubble3D val="0"/>
            <c:extLst>
              <c:ext xmlns:c16="http://schemas.microsoft.com/office/drawing/2014/chart" uri="{C3380CC4-5D6E-409C-BE32-E72D297353CC}">
                <c16:uniqueId val="{0000000A-FC1B-4AF0-908E-6B889E1C1BA9}"/>
              </c:ext>
            </c:extLst>
          </c:dPt>
          <c:dPt>
            <c:idx val="120"/>
            <c:bubble3D val="0"/>
            <c:extLst>
              <c:ext xmlns:c16="http://schemas.microsoft.com/office/drawing/2014/chart" uri="{C3380CC4-5D6E-409C-BE32-E72D297353CC}">
                <c16:uniqueId val="{0000000D-348E-4756-94FD-3388DDAA6064}"/>
              </c:ext>
            </c:extLst>
          </c:dPt>
          <c:dPt>
            <c:idx val="121"/>
            <c:bubble3D val="0"/>
            <c:extLst>
              <c:ext xmlns:c16="http://schemas.microsoft.com/office/drawing/2014/chart" uri="{C3380CC4-5D6E-409C-BE32-E72D297353CC}">
                <c16:uniqueId val="{00000012-7922-45AA-AA13-48A5108AB0B0}"/>
              </c:ext>
            </c:extLst>
          </c:dPt>
          <c:dPt>
            <c:idx val="125"/>
            <c:bubble3D val="0"/>
            <c:extLst>
              <c:ext xmlns:c16="http://schemas.microsoft.com/office/drawing/2014/chart" uri="{C3380CC4-5D6E-409C-BE32-E72D297353CC}">
                <c16:uniqueId val="{00000012-6FD6-4300-8AFD-1F12761D816B}"/>
              </c:ext>
            </c:extLst>
          </c:dPt>
          <c:dPt>
            <c:idx val="128"/>
            <c:bubble3D val="0"/>
            <c:extLst>
              <c:ext xmlns:c16="http://schemas.microsoft.com/office/drawing/2014/chart" uri="{C3380CC4-5D6E-409C-BE32-E72D297353CC}">
                <c16:uniqueId val="{00000014-7922-45AA-AA13-48A5108AB0B0}"/>
              </c:ext>
            </c:extLst>
          </c:dPt>
          <c:dPt>
            <c:idx val="135"/>
            <c:bubble3D val="0"/>
            <c:extLst>
              <c:ext xmlns:c16="http://schemas.microsoft.com/office/drawing/2014/chart" uri="{C3380CC4-5D6E-409C-BE32-E72D297353CC}">
                <c16:uniqueId val="{00000015-7922-45AA-AA13-48A5108AB0B0}"/>
              </c:ext>
            </c:extLst>
          </c:dPt>
          <c:dPt>
            <c:idx val="138"/>
            <c:bubble3D val="0"/>
            <c:extLst>
              <c:ext xmlns:c16="http://schemas.microsoft.com/office/drawing/2014/chart" uri="{C3380CC4-5D6E-409C-BE32-E72D297353CC}">
                <c16:uniqueId val="{00000016-7922-45AA-AA13-48A5108AB0B0}"/>
              </c:ext>
            </c:extLst>
          </c:dPt>
          <c:dPt>
            <c:idx val="147"/>
            <c:bubble3D val="0"/>
            <c:extLst>
              <c:ext xmlns:c16="http://schemas.microsoft.com/office/drawing/2014/chart" uri="{C3380CC4-5D6E-409C-BE32-E72D297353CC}">
                <c16:uniqueId val="{00000017-7922-45AA-AA13-48A5108AB0B0}"/>
              </c:ext>
            </c:extLst>
          </c:dPt>
          <c:dPt>
            <c:idx val="151"/>
            <c:bubble3D val="0"/>
            <c:extLst>
              <c:ext xmlns:c16="http://schemas.microsoft.com/office/drawing/2014/chart" uri="{C3380CC4-5D6E-409C-BE32-E72D297353CC}">
                <c16:uniqueId val="{00000017-6FD6-4300-8AFD-1F12761D816B}"/>
              </c:ext>
            </c:extLst>
          </c:dPt>
          <c:dPt>
            <c:idx val="152"/>
            <c:bubble3D val="0"/>
            <c:extLst>
              <c:ext xmlns:c16="http://schemas.microsoft.com/office/drawing/2014/chart" uri="{C3380CC4-5D6E-409C-BE32-E72D297353CC}">
                <c16:uniqueId val="{00000019-7922-45AA-AA13-48A5108AB0B0}"/>
              </c:ext>
            </c:extLst>
          </c:dPt>
          <c:dPt>
            <c:idx val="156"/>
            <c:bubble3D val="0"/>
            <c:extLst>
              <c:ext xmlns:c16="http://schemas.microsoft.com/office/drawing/2014/chart" uri="{C3380CC4-5D6E-409C-BE32-E72D297353CC}">
                <c16:uniqueId val="{00000019-6FD6-4300-8AFD-1F12761D816B}"/>
              </c:ext>
            </c:extLst>
          </c:dPt>
          <c:dPt>
            <c:idx val="159"/>
            <c:bubble3D val="0"/>
            <c:extLst>
              <c:ext xmlns:c16="http://schemas.microsoft.com/office/drawing/2014/chart" uri="{C3380CC4-5D6E-409C-BE32-E72D297353CC}">
                <c16:uniqueId val="{0000001B-7922-45AA-AA13-48A5108AB0B0}"/>
              </c:ext>
            </c:extLst>
          </c:dPt>
          <c:dPt>
            <c:idx val="163"/>
            <c:bubble3D val="0"/>
            <c:extLst>
              <c:ext xmlns:c16="http://schemas.microsoft.com/office/drawing/2014/chart" uri="{C3380CC4-5D6E-409C-BE32-E72D297353CC}">
                <c16:uniqueId val="{0000001B-6FD6-4300-8AFD-1F12761D816B}"/>
              </c:ext>
            </c:extLst>
          </c:dPt>
          <c:dPt>
            <c:idx val="165"/>
            <c:bubble3D val="0"/>
            <c:extLst>
              <c:ext xmlns:c16="http://schemas.microsoft.com/office/drawing/2014/chart" uri="{C3380CC4-5D6E-409C-BE32-E72D297353CC}">
                <c16:uniqueId val="{0000001D-7922-45AA-AA13-48A5108AB0B0}"/>
              </c:ext>
            </c:extLst>
          </c:dPt>
          <c:cat>
            <c:numRef>
              <c:f>Sheet1!$A$12:$A$181</c:f>
              <c:numCache>
                <c:formatCode>m/d/yyyy</c:formatCode>
                <c:ptCount val="170"/>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pt idx="157">
                  <c:v>45017</c:v>
                </c:pt>
                <c:pt idx="158">
                  <c:v>45047</c:v>
                </c:pt>
                <c:pt idx="159">
                  <c:v>45078</c:v>
                </c:pt>
                <c:pt idx="160">
                  <c:v>45108</c:v>
                </c:pt>
                <c:pt idx="161">
                  <c:v>45139</c:v>
                </c:pt>
                <c:pt idx="162">
                  <c:v>45170</c:v>
                </c:pt>
                <c:pt idx="163">
                  <c:v>45200</c:v>
                </c:pt>
                <c:pt idx="164">
                  <c:v>45231</c:v>
                </c:pt>
                <c:pt idx="165">
                  <c:v>45261</c:v>
                </c:pt>
                <c:pt idx="166">
                  <c:v>45292</c:v>
                </c:pt>
                <c:pt idx="167">
                  <c:v>45323</c:v>
                </c:pt>
                <c:pt idx="168">
                  <c:v>45352</c:v>
                </c:pt>
                <c:pt idx="169">
                  <c:v>45383</c:v>
                </c:pt>
              </c:numCache>
            </c:numRef>
          </c:cat>
          <c:val>
            <c:numRef>
              <c:f>Sheet1!$B$12:$B$181</c:f>
              <c:numCache>
                <c:formatCode>0.0</c:formatCode>
                <c:ptCount val="170"/>
                <c:pt idx="0">
                  <c:v>60.2</c:v>
                </c:pt>
                <c:pt idx="1">
                  <c:v>65.400000000000006</c:v>
                </c:pt>
                <c:pt idx="2">
                  <c:v>67.400000000000006</c:v>
                </c:pt>
                <c:pt idx="3">
                  <c:v>65.2</c:v>
                </c:pt>
                <c:pt idx="4">
                  <c:v>57.6</c:v>
                </c:pt>
                <c:pt idx="5">
                  <c:v>58.2</c:v>
                </c:pt>
                <c:pt idx="6">
                  <c:v>56.9</c:v>
                </c:pt>
                <c:pt idx="7">
                  <c:v>58.8</c:v>
                </c:pt>
                <c:pt idx="8">
                  <c:v>65.5</c:v>
                </c:pt>
                <c:pt idx="9">
                  <c:v>64.8</c:v>
                </c:pt>
                <c:pt idx="10">
                  <c:v>69.7</c:v>
                </c:pt>
                <c:pt idx="11">
                  <c:v>71.599999999999994</c:v>
                </c:pt>
                <c:pt idx="12">
                  <c:v>72.400000000000006</c:v>
                </c:pt>
                <c:pt idx="13">
                  <c:v>70.3</c:v>
                </c:pt>
                <c:pt idx="14">
                  <c:v>63.2</c:v>
                </c:pt>
                <c:pt idx="15">
                  <c:v>52.6</c:v>
                </c:pt>
                <c:pt idx="16">
                  <c:v>56.2</c:v>
                </c:pt>
                <c:pt idx="17">
                  <c:v>50</c:v>
                </c:pt>
                <c:pt idx="18">
                  <c:v>47.6</c:v>
                </c:pt>
                <c:pt idx="19">
                  <c:v>50.7</c:v>
                </c:pt>
                <c:pt idx="20">
                  <c:v>57.4</c:v>
                </c:pt>
                <c:pt idx="21">
                  <c:v>57.2</c:v>
                </c:pt>
                <c:pt idx="22">
                  <c:v>59</c:v>
                </c:pt>
                <c:pt idx="23">
                  <c:v>59.6</c:v>
                </c:pt>
                <c:pt idx="24">
                  <c:v>61.7</c:v>
                </c:pt>
                <c:pt idx="25">
                  <c:v>62.1</c:v>
                </c:pt>
                <c:pt idx="26">
                  <c:v>59.2</c:v>
                </c:pt>
                <c:pt idx="27">
                  <c:v>48.5</c:v>
                </c:pt>
                <c:pt idx="28">
                  <c:v>51.5</c:v>
                </c:pt>
                <c:pt idx="29">
                  <c:v>50.2</c:v>
                </c:pt>
                <c:pt idx="30">
                  <c:v>53</c:v>
                </c:pt>
                <c:pt idx="31">
                  <c:v>53.3</c:v>
                </c:pt>
                <c:pt idx="32">
                  <c:v>49.9</c:v>
                </c:pt>
                <c:pt idx="33">
                  <c:v>48.5</c:v>
                </c:pt>
                <c:pt idx="34">
                  <c:v>54.2</c:v>
                </c:pt>
                <c:pt idx="35">
                  <c:v>58.7</c:v>
                </c:pt>
                <c:pt idx="36">
                  <c:v>58</c:v>
                </c:pt>
                <c:pt idx="37">
                  <c:v>54</c:v>
                </c:pt>
                <c:pt idx="38">
                  <c:v>56.7</c:v>
                </c:pt>
                <c:pt idx="39">
                  <c:v>57.3</c:v>
                </c:pt>
                <c:pt idx="40">
                  <c:v>59.4</c:v>
                </c:pt>
                <c:pt idx="41">
                  <c:v>61</c:v>
                </c:pt>
                <c:pt idx="42">
                  <c:v>61.3</c:v>
                </c:pt>
                <c:pt idx="43">
                  <c:v>54</c:v>
                </c:pt>
                <c:pt idx="44">
                  <c:v>56.9</c:v>
                </c:pt>
                <c:pt idx="45">
                  <c:v>55.8</c:v>
                </c:pt>
                <c:pt idx="46">
                  <c:v>64.900000000000006</c:v>
                </c:pt>
                <c:pt idx="47">
                  <c:v>63.3</c:v>
                </c:pt>
                <c:pt idx="48">
                  <c:v>65.099999999999994</c:v>
                </c:pt>
                <c:pt idx="49">
                  <c:v>65.099999999999994</c:v>
                </c:pt>
                <c:pt idx="50">
                  <c:v>65.400000000000006</c:v>
                </c:pt>
                <c:pt idx="51">
                  <c:v>61.4</c:v>
                </c:pt>
                <c:pt idx="52">
                  <c:v>61.4</c:v>
                </c:pt>
                <c:pt idx="53">
                  <c:v>58.9</c:v>
                </c:pt>
                <c:pt idx="54">
                  <c:v>60.2</c:v>
                </c:pt>
                <c:pt idx="55">
                  <c:v>60.4</c:v>
                </c:pt>
                <c:pt idx="56">
                  <c:v>64.2</c:v>
                </c:pt>
                <c:pt idx="57">
                  <c:v>63.4</c:v>
                </c:pt>
                <c:pt idx="58">
                  <c:v>66.099999999999994</c:v>
                </c:pt>
                <c:pt idx="59">
                  <c:v>66.3</c:v>
                </c:pt>
                <c:pt idx="60">
                  <c:v>72.099999999999994</c:v>
                </c:pt>
                <c:pt idx="61">
                  <c:v>70.7</c:v>
                </c:pt>
                <c:pt idx="62">
                  <c:v>67.5</c:v>
                </c:pt>
                <c:pt idx="63">
                  <c:v>63</c:v>
                </c:pt>
                <c:pt idx="64">
                  <c:v>62.6</c:v>
                </c:pt>
                <c:pt idx="65">
                  <c:v>67.400000000000006</c:v>
                </c:pt>
                <c:pt idx="66">
                  <c:v>61.1</c:v>
                </c:pt>
                <c:pt idx="67">
                  <c:v>58.7</c:v>
                </c:pt>
                <c:pt idx="68">
                  <c:v>60.2</c:v>
                </c:pt>
                <c:pt idx="69">
                  <c:v>60.2</c:v>
                </c:pt>
                <c:pt idx="70">
                  <c:v>54</c:v>
                </c:pt>
                <c:pt idx="71">
                  <c:v>48.3</c:v>
                </c:pt>
                <c:pt idx="72">
                  <c:v>51.6</c:v>
                </c:pt>
                <c:pt idx="73">
                  <c:v>59.1</c:v>
                </c:pt>
                <c:pt idx="74">
                  <c:v>55.1</c:v>
                </c:pt>
                <c:pt idx="75">
                  <c:v>52.3</c:v>
                </c:pt>
                <c:pt idx="76">
                  <c:v>52.5</c:v>
                </c:pt>
                <c:pt idx="77">
                  <c:v>54.8</c:v>
                </c:pt>
                <c:pt idx="78">
                  <c:v>53.8</c:v>
                </c:pt>
                <c:pt idx="79">
                  <c:v>56</c:v>
                </c:pt>
                <c:pt idx="80">
                  <c:v>54.6</c:v>
                </c:pt>
                <c:pt idx="81">
                  <c:v>67.5</c:v>
                </c:pt>
                <c:pt idx="82">
                  <c:v>73.400000000000006</c:v>
                </c:pt>
                <c:pt idx="83">
                  <c:v>72.2</c:v>
                </c:pt>
                <c:pt idx="84">
                  <c:v>71.099999999999994</c:v>
                </c:pt>
                <c:pt idx="85">
                  <c:v>65.8</c:v>
                </c:pt>
                <c:pt idx="86">
                  <c:v>63.2</c:v>
                </c:pt>
                <c:pt idx="87">
                  <c:v>63.5</c:v>
                </c:pt>
                <c:pt idx="88">
                  <c:v>63.5</c:v>
                </c:pt>
                <c:pt idx="89">
                  <c:v>64.400000000000006</c:v>
                </c:pt>
                <c:pt idx="90">
                  <c:v>63.7</c:v>
                </c:pt>
                <c:pt idx="91">
                  <c:v>63.7</c:v>
                </c:pt>
                <c:pt idx="92">
                  <c:v>67</c:v>
                </c:pt>
                <c:pt idx="93">
                  <c:v>69.400000000000006</c:v>
                </c:pt>
                <c:pt idx="94">
                  <c:v>75.3</c:v>
                </c:pt>
                <c:pt idx="95">
                  <c:v>73.2</c:v>
                </c:pt>
                <c:pt idx="96">
                  <c:v>72.2</c:v>
                </c:pt>
                <c:pt idx="97">
                  <c:v>68.3</c:v>
                </c:pt>
                <c:pt idx="98">
                  <c:v>64.599999999999994</c:v>
                </c:pt>
                <c:pt idx="99">
                  <c:v>66.2</c:v>
                </c:pt>
                <c:pt idx="100">
                  <c:v>62.8</c:v>
                </c:pt>
                <c:pt idx="101">
                  <c:v>60.7</c:v>
                </c:pt>
                <c:pt idx="102">
                  <c:v>65.5</c:v>
                </c:pt>
                <c:pt idx="103">
                  <c:v>63.2</c:v>
                </c:pt>
                <c:pt idx="104">
                  <c:v>58.5</c:v>
                </c:pt>
                <c:pt idx="105">
                  <c:v>55.5</c:v>
                </c:pt>
                <c:pt idx="106">
                  <c:v>53.4</c:v>
                </c:pt>
                <c:pt idx="107">
                  <c:v>56.7</c:v>
                </c:pt>
                <c:pt idx="108">
                  <c:v>60.4</c:v>
                </c:pt>
                <c:pt idx="109">
                  <c:v>58.3</c:v>
                </c:pt>
                <c:pt idx="110">
                  <c:v>59.2</c:v>
                </c:pt>
                <c:pt idx="111">
                  <c:v>52.8</c:v>
                </c:pt>
                <c:pt idx="112">
                  <c:v>57.9</c:v>
                </c:pt>
                <c:pt idx="113">
                  <c:v>58.9</c:v>
                </c:pt>
                <c:pt idx="114">
                  <c:v>54.7</c:v>
                </c:pt>
                <c:pt idx="115">
                  <c:v>51.4</c:v>
                </c:pt>
                <c:pt idx="116">
                  <c:v>54.9</c:v>
                </c:pt>
                <c:pt idx="117">
                  <c:v>56.2</c:v>
                </c:pt>
                <c:pt idx="118">
                  <c:v>59.9</c:v>
                </c:pt>
                <c:pt idx="119">
                  <c:v>58.7</c:v>
                </c:pt>
                <c:pt idx="120">
                  <c:v>46</c:v>
                </c:pt>
                <c:pt idx="121">
                  <c:v>22.3</c:v>
                </c:pt>
                <c:pt idx="122">
                  <c:v>25.8</c:v>
                </c:pt>
                <c:pt idx="123">
                  <c:v>45.8</c:v>
                </c:pt>
                <c:pt idx="124">
                  <c:v>45.3</c:v>
                </c:pt>
                <c:pt idx="125">
                  <c:v>48.4</c:v>
                </c:pt>
                <c:pt idx="126">
                  <c:v>56.6</c:v>
                </c:pt>
                <c:pt idx="127">
                  <c:v>55</c:v>
                </c:pt>
                <c:pt idx="128">
                  <c:v>56.1</c:v>
                </c:pt>
                <c:pt idx="129">
                  <c:v>59.7</c:v>
                </c:pt>
                <c:pt idx="130">
                  <c:v>59.6</c:v>
                </c:pt>
                <c:pt idx="131">
                  <c:v>64.400000000000006</c:v>
                </c:pt>
                <c:pt idx="132">
                  <c:v>67.7</c:v>
                </c:pt>
                <c:pt idx="133">
                  <c:v>76.099999999999994</c:v>
                </c:pt>
                <c:pt idx="134">
                  <c:v>72.099999999999994</c:v>
                </c:pt>
                <c:pt idx="135">
                  <c:v>71.3</c:v>
                </c:pt>
                <c:pt idx="136">
                  <c:v>72.900000000000006</c:v>
                </c:pt>
                <c:pt idx="137">
                  <c:v>66.599999999999994</c:v>
                </c:pt>
                <c:pt idx="138">
                  <c:v>60.5</c:v>
                </c:pt>
                <c:pt idx="139">
                  <c:v>61.1</c:v>
                </c:pt>
                <c:pt idx="140">
                  <c:v>64.599999999999994</c:v>
                </c:pt>
                <c:pt idx="141">
                  <c:v>63.9</c:v>
                </c:pt>
                <c:pt idx="142">
                  <c:v>63.9</c:v>
                </c:pt>
                <c:pt idx="143">
                  <c:v>61.8</c:v>
                </c:pt>
                <c:pt idx="144">
                  <c:v>58.2</c:v>
                </c:pt>
                <c:pt idx="145">
                  <c:v>56.1</c:v>
                </c:pt>
                <c:pt idx="146">
                  <c:v>49.6</c:v>
                </c:pt>
                <c:pt idx="147">
                  <c:v>50.9</c:v>
                </c:pt>
                <c:pt idx="148">
                  <c:v>46.1</c:v>
                </c:pt>
                <c:pt idx="149">
                  <c:v>50</c:v>
                </c:pt>
                <c:pt idx="150">
                  <c:v>48.7</c:v>
                </c:pt>
                <c:pt idx="151">
                  <c:v>44.9</c:v>
                </c:pt>
                <c:pt idx="152">
                  <c:v>43.7</c:v>
                </c:pt>
                <c:pt idx="153">
                  <c:v>45.9</c:v>
                </c:pt>
                <c:pt idx="154">
                  <c:v>48.5</c:v>
                </c:pt>
                <c:pt idx="155">
                  <c:v>51.8</c:v>
                </c:pt>
                <c:pt idx="156">
                  <c:v>50.3</c:v>
                </c:pt>
                <c:pt idx="157">
                  <c:v>47</c:v>
                </c:pt>
                <c:pt idx="158">
                  <c:v>40.6</c:v>
                </c:pt>
                <c:pt idx="159">
                  <c:v>44.1</c:v>
                </c:pt>
                <c:pt idx="160">
                  <c:v>46.4</c:v>
                </c:pt>
                <c:pt idx="161">
                  <c:v>50.4</c:v>
                </c:pt>
                <c:pt idx="162">
                  <c:v>50.3</c:v>
                </c:pt>
                <c:pt idx="163">
                  <c:v>40.799999999999997</c:v>
                </c:pt>
                <c:pt idx="164">
                  <c:v>42.8</c:v>
                </c:pt>
                <c:pt idx="165">
                  <c:v>42.5</c:v>
                </c:pt>
                <c:pt idx="166">
                  <c:v>48.6</c:v>
                </c:pt>
                <c:pt idx="167">
                  <c:v>51.7</c:v>
                </c:pt>
                <c:pt idx="168">
                  <c:v>55.2</c:v>
                </c:pt>
                <c:pt idx="169">
                  <c:v>52.9</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ax val="45383"/>
          <c:min val="42095"/>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6912"/>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3" y="1"/>
            <a:ext cx="3041967" cy="466912"/>
          </a:xfrm>
          <a:prstGeom prst="rect">
            <a:avLst/>
          </a:prstGeom>
        </p:spPr>
        <p:txBody>
          <a:bodyPr vert="horz" lIns="93287" tIns="46643" rIns="93287" bIns="46643" rtlCol="0"/>
          <a:lstStyle>
            <a:lvl1pPr algn="r">
              <a:defRPr sz="1200"/>
            </a:lvl1pPr>
          </a:lstStyle>
          <a:p>
            <a:fld id="{693D7075-4BF1-43BF-A94A-2F4F88831037}" type="datetimeFigureOut">
              <a:rPr lang="en-US" smtClean="0"/>
              <a:t>4/21/2024</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7" cy="466911"/>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87" tIns="46643" rIns="93287" bIns="46643"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68">
              <a:defRPr/>
            </a:pPr>
            <a:fld id="{55586B31-EAB4-4999-9785-5C09EB323F6E}" type="slidenum">
              <a:rPr lang="en-US" sz="1800" kern="0">
                <a:solidFill>
                  <a:prstClr val="black"/>
                </a:solidFill>
              </a:rPr>
              <a:pPr defTabSz="932868">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Equipment and Software investment expanded 3.2% in Q4 (annualized) a slight contraction (-0.3%) in Q3.</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267" indent="-173267" defTabSz="924088">
              <a:buFont typeface="Arial" panose="020B0604020202020204" pitchFamily="34" charset="0"/>
              <a:buChar char="•"/>
              <a:defRPr/>
            </a:pPr>
            <a:r>
              <a:rPr lang="en-US" sz="800" dirty="0"/>
              <a:t>Computers </a:t>
            </a:r>
          </a:p>
          <a:p>
            <a:pPr marL="173267" indent="-173267" defTabSz="924088">
              <a:buFont typeface="Arial" panose="020B0604020202020204" pitchFamily="34" charset="0"/>
              <a:buChar char="•"/>
              <a:defRPr/>
            </a:pPr>
            <a:r>
              <a:rPr lang="en-US" sz="800" dirty="0"/>
              <a:t>Medical</a:t>
            </a:r>
          </a:p>
          <a:p>
            <a:pPr marL="173267" indent="-173267" defTabSz="924088">
              <a:buFont typeface="Arial" panose="020B0604020202020204" pitchFamily="34" charset="0"/>
              <a:buChar char="•"/>
              <a:defRPr/>
            </a:pPr>
            <a:endParaRPr lang="en-US" sz="800" dirty="0"/>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Based on the latest data, investment growth in the following equipment verticals appears set to shrink in the coming ~6 months:</a:t>
            </a:r>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3267" indent="-173267" defTabSz="924088">
              <a:buFont typeface="Arial" panose="020B0604020202020204" pitchFamily="34" charset="0"/>
              <a:buChar char="•"/>
              <a:defRPr/>
            </a:pPr>
            <a:r>
              <a:rPr lang="en-US" sz="800" dirty="0"/>
              <a:t>Other Industrial </a:t>
            </a:r>
          </a:p>
          <a:p>
            <a:pPr marL="173267" indent="-173267" defTabSz="924088">
              <a:buFont typeface="Arial" panose="020B0604020202020204" pitchFamily="34" charset="0"/>
              <a:buChar char="•"/>
              <a:defRPr/>
            </a:pPr>
            <a:r>
              <a:rPr lang="en-US" sz="800" dirty="0"/>
              <a:t>Mining &amp; Oilfield</a:t>
            </a:r>
          </a:p>
          <a:p>
            <a:pPr algn="just" defTabSz="92408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08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267" indent="-173267"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defTabSz="924088">
              <a:defRPr/>
            </a:pPr>
            <a:endParaRPr lang="en-US" dirty="0"/>
          </a:p>
          <a:p>
            <a:pPr marL="171381" indent="-171381" defTabSz="92408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r>
              <a:rPr lang="en-US" dirty="0">
                <a:solidFill>
                  <a:srgbClr val="000000"/>
                </a:solidFill>
                <a:latin typeface="Lucida Sans" panose="020B0602030504020204" pitchFamily="34" charset="0"/>
              </a:rPr>
              <a:t>E&amp;S investment accelerated in Q4, rising 3.2% (annualized) after shrinking 0.3% in Q3. Elevated interest rates will continue to drag on investment in 2024, and the climate for near-term investment is still relatively weak. </a:t>
            </a:r>
            <a:endParaRPr lang="en-US" dirty="0">
              <a:latin typeface="CIDFont+F1"/>
            </a:endParaRPr>
          </a:p>
          <a:p>
            <a:endParaRPr lang="en-US" dirty="0"/>
          </a:p>
          <a:p>
            <a:r>
              <a:rPr lang="en-US" dirty="0"/>
              <a:t>The Foundation expects real </a:t>
            </a:r>
            <a:r>
              <a:rPr lang="en-US" baseline="0" dirty="0"/>
              <a:t>equipment and software investment to grow at a 2.2% annualized pace in 2024.</a:t>
            </a:r>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up 4.9% year-to-date (nominal) in February. In 2023, new business volume grew 3.2%, roughly in line with inflation. </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 2023 value is projected cumulative annual volume assuming May’s YTD growth rate.</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According to ELFA’s Monthly Leasing</a:t>
            </a:r>
            <a:r>
              <a:rPr lang="en-US" baseline="0" dirty="0"/>
              <a:t> and Finance Index, new business volume was up 3.9% year-over-year in February, laying the foundation for moderate, positive growth at the start of 2024.</a:t>
            </a:r>
          </a:p>
          <a:p>
            <a:endParaRPr lang="en-US" baseline="0" dirty="0"/>
          </a:p>
          <a:p>
            <a:pPr marL="171381" indent="-171381">
              <a:buFont typeface="Arial" panose="020B0604020202020204" pitchFamily="34" charset="0"/>
              <a:buChar char="•"/>
            </a:pPr>
            <a:r>
              <a:rPr lang="en-US" baseline="0" dirty="0"/>
              <a:t>Portfolio performance improved modestly in February:</a:t>
            </a:r>
          </a:p>
          <a:p>
            <a:pPr marL="628399" lvl="1" indent="-171381">
              <a:buFont typeface="Arial" panose="020B0604020202020204" pitchFamily="34" charset="0"/>
              <a:buChar char="•"/>
            </a:pPr>
            <a:r>
              <a:rPr lang="en-US" baseline="0" dirty="0"/>
              <a:t>Charge-offs fell 0.5% from the previous month to 0.4% (up 0.3% Y/Y)</a:t>
            </a:r>
          </a:p>
          <a:p>
            <a:pPr marL="628399" lvl="1" indent="-171381">
              <a:buFont typeface="Arial" panose="020B0604020202020204" pitchFamily="34" charset="0"/>
              <a:buChar char="•"/>
            </a:pPr>
            <a:r>
              <a:rPr lang="en-US" baseline="0" dirty="0"/>
              <a:t>30+ day receivable were 2.2%, down from 2.3% the previous month but up from 1.8% from a year prior.</a:t>
            </a:r>
          </a:p>
          <a:p>
            <a:pPr marL="628399" lvl="1" indent="-171381">
              <a:buFont typeface="Arial" panose="020B0604020202020204" pitchFamily="34" charset="0"/>
              <a:buChar char="•"/>
            </a:pPr>
            <a:endParaRPr lang="en-US" baseline="0" dirty="0"/>
          </a:p>
          <a:p>
            <a:pPr marL="171381" indent="-171381">
              <a:buFont typeface="Arial" panose="020B0604020202020204" pitchFamily="34" charset="0"/>
              <a:buChar char="•"/>
            </a:pPr>
            <a:r>
              <a:rPr lang="en-US" baseline="0" dirty="0"/>
              <a:t>Meanwhile, credit approvals were unchanged from January, up 1.8% year over year. </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13</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among equipment industry executives fell 4.2% Y/Y in April after growing in Q1.</a:t>
            </a:r>
          </a:p>
          <a:p>
            <a:endParaRPr lang="en-US" baseline="0" dirty="0"/>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11% of respondents expect business conditions to improve in the next four months, while 86% expect conditions to remain the same.</a:t>
            </a:r>
          </a:p>
          <a:p>
            <a:pPr marL="173667" indent="-171381" algn="just">
              <a:lnSpc>
                <a:spcPct val="105000"/>
              </a:lnSpc>
              <a:spcAft>
                <a:spcPts val="600"/>
              </a:spcAft>
              <a:buFont typeface="Arial" panose="020B0604020202020204" pitchFamily="34" charset="0"/>
              <a:buChar char="•"/>
              <a:defRPr/>
            </a:pPr>
            <a:endParaRPr lang="en-US" dirty="0">
              <a:latin typeface="Lucida Sans" panose="020B0602030504020204" pitchFamily="34" charset="0"/>
            </a:endParaRPr>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Most respondents (93%) expect demand for leases and loans to fund capex to remain the same.</a:t>
            </a:r>
          </a:p>
          <a:p>
            <a:pPr marL="173667" indent="-171381" algn="just">
              <a:lnSpc>
                <a:spcPct val="105000"/>
              </a:lnSpc>
              <a:spcAft>
                <a:spcPts val="600"/>
              </a:spcAft>
              <a:buFont typeface="Arial" panose="020B0604020202020204" pitchFamily="34" charset="0"/>
              <a:buChar char="•"/>
              <a:defRPr/>
            </a:pPr>
            <a:endParaRPr lang="en-US" dirty="0">
              <a:latin typeface="Lucida Sans" panose="020B0602030504020204" pitchFamily="34" charset="0"/>
            </a:endParaRPr>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Roughly one fourth of respondents expect hire more employees, while 71% expect no change in hiring over the next four months.</a:t>
            </a:r>
          </a:p>
          <a:p>
            <a:pPr marL="173667" indent="-171381" algn="just">
              <a:lnSpc>
                <a:spcPct val="105000"/>
              </a:lnSpc>
              <a:spcAft>
                <a:spcPts val="600"/>
              </a:spcAft>
              <a:buFont typeface="Arial" panose="020B0604020202020204" pitchFamily="34" charset="0"/>
              <a:buChar char="•"/>
              <a:defRPr/>
            </a:pPr>
            <a:endParaRPr lang="en-US" dirty="0">
              <a:latin typeface="Lucida Sans" panose="020B0602030504020204" pitchFamily="34" charset="0"/>
            </a:endParaRPr>
          </a:p>
          <a:p>
            <a:pPr marL="173667" indent="-171381" algn="just">
              <a:lnSpc>
                <a:spcPct val="105000"/>
              </a:lnSpc>
              <a:spcAft>
                <a:spcPts val="600"/>
              </a:spcAft>
              <a:buFont typeface="Arial" panose="020B0604020202020204" pitchFamily="34" charset="0"/>
              <a:buChar char="•"/>
              <a:defRPr/>
            </a:pPr>
            <a:r>
              <a:rPr lang="en-US" dirty="0">
                <a:latin typeface="Lucida Sans" panose="020B0602030504020204" pitchFamily="34" charset="0"/>
              </a:rPr>
              <a:t>While most respondents (93%) rate the economy as “fair,” 7.1% assess it as “poor,” up from 6.5% in March.</a:t>
            </a:r>
          </a:p>
          <a:p>
            <a:pPr defTabSz="92408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82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17</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36" indent="-285636">
              <a:buFont typeface="Arial" panose="020B0604020202020204" pitchFamily="34" charset="0"/>
              <a:buChar char="•"/>
            </a:pPr>
            <a:r>
              <a:rPr lang="en-US" sz="2000" dirty="0"/>
              <a:t>The U.S. economy had another strong quarter of growth in Q4, with consumer and government spending boosting growth and investment while the labor market remained strong.</a:t>
            </a:r>
          </a:p>
          <a:p>
            <a:pPr marL="285636" indent="-285636">
              <a:buFont typeface="Arial" panose="020B0604020202020204" pitchFamily="34" charset="0"/>
              <a:buChar char="•"/>
            </a:pPr>
            <a:endParaRPr lang="en-US" sz="2000" dirty="0"/>
          </a:p>
          <a:p>
            <a:pPr marL="285636" indent="-285636">
              <a:buFont typeface="Arial" panose="020B0604020202020204" pitchFamily="34" charset="0"/>
              <a:buChar char="•"/>
            </a:pPr>
            <a:r>
              <a:rPr lang="en-US" sz="2000" dirty="0">
                <a:solidFill>
                  <a:srgbClr val="000000"/>
                </a:solidFill>
                <a:latin typeface="Lucida Sans" panose="020B0602030504020204" pitchFamily="34" charset="0"/>
                <a:cs typeface="Arial" panose="020B0604020202020204" pitchFamily="34" charset="0"/>
              </a:rPr>
              <a:t>Consumer spending </a:t>
            </a:r>
            <a:r>
              <a:rPr lang="en-US" sz="1200" dirty="0">
                <a:solidFill>
                  <a:srgbClr val="000000"/>
                </a:solidFill>
                <a:latin typeface="Lucida Sans" panose="020B0602030504020204" pitchFamily="34" charset="0"/>
                <a:cs typeface="Arial" panose="020B0604020202020204" pitchFamily="34" charset="0"/>
              </a:rPr>
              <a:t>was the largest driver of economic growth in Q4. Looking ahead, the recent uptick in inflation and slowdown in real disposable income growth may translate into weaker real consumer spending later this year, particularly given rising debt levels.</a:t>
            </a:r>
          </a:p>
          <a:p>
            <a:pPr marL="285636" indent="-285636">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a:p>
            <a:pPr marL="285636" indent="-285636">
              <a:buFont typeface="Arial" panose="020B0604020202020204" pitchFamily="34" charset="0"/>
              <a:buChar char="•"/>
            </a:pPr>
            <a:r>
              <a:rPr lang="en-US" sz="1200" dirty="0">
                <a:solidFill>
                  <a:srgbClr val="000000"/>
                </a:solidFill>
                <a:latin typeface="Lucida Sans" panose="020B0602030504020204" pitchFamily="34" charset="0"/>
                <a:cs typeface="Arial" panose="020B0604020202020204" pitchFamily="34" charset="0"/>
              </a:rPr>
              <a:t>Our view is that both job growth and consumer spending will slow in 2024 but remain healthy while inflation will inch toward the Fed’s 2% target over the course of the year.</a:t>
            </a:r>
          </a:p>
          <a:p>
            <a:pPr marL="285636" indent="-285636">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drivers of Q4’s expansion were consumer spending, government spending, business investment, net exports, and residential investment.</a:t>
            </a:r>
            <a:r>
              <a:rPr lang="en-US" dirty="0"/>
              <a:t> Private inventories contributed negatively to GDP growth.</a:t>
            </a:r>
          </a:p>
          <a:p>
            <a:endParaRPr lang="en-US" dirty="0"/>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Consumer spending </a:t>
            </a:r>
            <a:r>
              <a:rPr lang="en-US" sz="1200" dirty="0">
                <a:latin typeface="Lucida Sans" panose="020B0602030504020204" pitchFamily="34" charset="0"/>
              </a:rPr>
              <a:t>expanded 3.3% (annualized) in Q4 after similar 3.1% growth in Q3. Growth was similar for durable goods (3.2% annualized) and nondurable goods (2.9% annualized), while services (3.4% annualized) had its best growth since mid-2021.</a:t>
            </a:r>
          </a:p>
          <a:p>
            <a:pPr marL="171450" indent="-171450" algn="just" defTabSz="933241">
              <a:lnSpc>
                <a:spcPct val="105000"/>
              </a:lnSpc>
              <a:spcAft>
                <a:spcPts val="500"/>
              </a:spcAft>
              <a:buFont typeface="Arial" panose="020B0604020202020204" pitchFamily="34" charset="0"/>
              <a:buChar char="•"/>
            </a:pPr>
            <a:endParaRPr lang="en-US" sz="1200" dirty="0">
              <a:latin typeface="Lucida Sans" panose="020B0602030504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Government spending</a:t>
            </a:r>
            <a:r>
              <a:rPr lang="en-US" sz="1200" b="1" dirty="0">
                <a:solidFill>
                  <a:srgbClr val="00539B"/>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grew solidly in Q4 (4.6% annualized). Spending was driven by a 6.0% annualized increase in state and local government spending and a 4.8% annualized increase in nondefense spending.</a:t>
            </a:r>
          </a:p>
          <a:p>
            <a:pPr marL="171450" indent="-171450" algn="just" defTabSz="933241">
              <a:lnSpc>
                <a:spcPct val="105000"/>
              </a:lnSpc>
              <a:spcAft>
                <a:spcPts val="500"/>
              </a:spcAft>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Exports </a:t>
            </a:r>
            <a:r>
              <a:rPr lang="en-US" sz="1200" dirty="0">
                <a:solidFill>
                  <a:srgbClr val="000000"/>
                </a:solidFill>
                <a:latin typeface="Lucida Sans" panose="020B0602030504020204" pitchFamily="34" charset="0"/>
                <a:cs typeface="Arial" panose="020B0604020202020204" pitchFamily="34" charset="0"/>
              </a:rPr>
              <a:t>grew 5.1% annualized in Q4, led by goods. Imports expanded 2.2% annualized, driven by services.</a:t>
            </a:r>
          </a:p>
          <a:p>
            <a:pPr marL="171450" indent="-171450" algn="just" defTabSz="933241">
              <a:lnSpc>
                <a:spcPct val="105000"/>
              </a:lnSpc>
              <a:spcAft>
                <a:spcPts val="500"/>
              </a:spcAft>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Equipment investment</a:t>
            </a:r>
            <a:r>
              <a:rPr lang="en-US" sz="1200" b="1" dirty="0">
                <a:solidFill>
                  <a:srgbClr val="000000"/>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fell 1.1% annualized, the fourth contraction in the last five quarters (and second in a row). Transportation equipment was notably weak, while information processing equipment was positive for the first time since mid-2022. Software investment, by contract, expanded 4.3% annualized.</a:t>
            </a:r>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Headwinds</a:t>
            </a:r>
          </a:p>
          <a:p>
            <a:endParaRPr lang="en-US" b="1" dirty="0"/>
          </a:p>
          <a:p>
            <a:r>
              <a:rPr lang="en-US" b="0" u="sng" dirty="0"/>
              <a:t>Vehicle Sales</a:t>
            </a:r>
          </a:p>
          <a:p>
            <a:pPr marL="17145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The auto industry has been subject to turbulence over the last four years. As of January, the average price for a new vehicle is still 25% above pre-pandemic levels. Until recently, sales have held up relatively strong in spite of high prices. </a:t>
            </a:r>
          </a:p>
          <a:p>
            <a:pPr marL="17145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Consumers are proving to be more cautious thus far this year. Vehicle inventories were elevated in February, and, while higher production levels are partially responsible for the backlog, demand is likely slowing. </a:t>
            </a:r>
          </a:p>
          <a:p>
            <a:pPr marL="17145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With the average monthly payment for a new vehicle approaching $800 and auto insurance premiums 21% above year-ago levels, many consumers are likely delaying a new vehicle purchase until prices and interest rates are more affordable.</a:t>
            </a:r>
          </a:p>
          <a:p>
            <a:pPr marL="17145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On the bright side, reduced demand may lead to lower prices</a:t>
            </a:r>
            <a:r>
              <a:rPr lang="en-US" dirty="0"/>
              <a:t>. This </a:t>
            </a:r>
            <a:r>
              <a:rPr lang="en-US" sz="1200" dirty="0">
                <a:latin typeface="Lucida Sans" panose="020B0602030504020204" pitchFamily="34" charset="0"/>
                <a:cs typeface="Arial" panose="020B0604020202020204" pitchFamily="34" charset="0"/>
              </a:rPr>
              <a:t>should put downward pressure on inflation, as automobile prices were a significant contributor to the inflation spike in 2021 and 2022.</a:t>
            </a:r>
          </a:p>
          <a:p>
            <a:pPr marL="17145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Still, falling demand for new vehicles is another sign that consumer spending appears likely to slow this year.</a:t>
            </a:r>
          </a:p>
          <a:p>
            <a:pPr algn="just" defTabSz="457172">
              <a:lnSpc>
                <a:spcPct val="105000"/>
              </a:lnSpc>
              <a:spcAft>
                <a:spcPts val="600"/>
              </a:spcAft>
              <a:defRPr/>
            </a:pPr>
            <a:endParaRPr lang="en-US" sz="1200" dirty="0">
              <a:latin typeface="Lucida Sans" panose="020B0602030504020204" pitchFamily="34" charset="0"/>
              <a:cs typeface="Arial" panose="020B0604020202020204" pitchFamily="34" charset="0"/>
            </a:endParaRPr>
          </a:p>
          <a:p>
            <a:pPr algn="just" defTabSz="457172">
              <a:lnSpc>
                <a:spcPct val="105000"/>
              </a:lnSpc>
              <a:spcAft>
                <a:spcPts val="600"/>
              </a:spcAft>
              <a:defRPr/>
            </a:pPr>
            <a:r>
              <a:rPr lang="en-US" sz="1200" b="0" u="sng" dirty="0">
                <a:latin typeface="Lucida Sans" panose="020B0602030504020204" pitchFamily="34" charset="0"/>
                <a:cs typeface="Arial" panose="020B0604020202020204" pitchFamily="34" charset="0"/>
              </a:rPr>
              <a:t>Weak Global Economy</a:t>
            </a:r>
          </a:p>
          <a:p>
            <a:pPr marL="171450" indent="-171450" algn="just" defTabSz="443749">
              <a:lnSpc>
                <a:spcPct val="105000"/>
              </a:lnSpc>
              <a:spcAft>
                <a:spcPts val="800"/>
              </a:spcAft>
              <a:buFont typeface="Arial" panose="020B0604020202020204" pitchFamily="34" charset="0"/>
              <a:buChar char="•"/>
              <a:defRPr/>
            </a:pPr>
            <a:r>
              <a:rPr lang="en-US" sz="1200" dirty="0">
                <a:latin typeface="Lucida Sans" panose="020B0602030504020204" pitchFamily="34" charset="0"/>
              </a:rPr>
              <a:t>The IMF’s global growth forecast for 2024 is 3.1%, which is slightly slower than 2023 and well below the historical average. Challenges are particularly acute in the Eurozone and China:</a:t>
            </a:r>
          </a:p>
          <a:p>
            <a:pPr marL="171450" indent="-171450" algn="just" defTabSz="443749">
              <a:lnSpc>
                <a:spcPct val="105000"/>
              </a:lnSpc>
              <a:spcAft>
                <a:spcPts val="800"/>
              </a:spcAft>
              <a:buFont typeface="Arial" panose="020B0604020202020204" pitchFamily="34" charset="0"/>
              <a:buChar char="•"/>
              <a:defRPr/>
            </a:pPr>
            <a:r>
              <a:rPr lang="en-US" sz="1200" b="1" dirty="0">
                <a:latin typeface="Lucida Sans" panose="020B0602030504020204" pitchFamily="34" charset="0"/>
              </a:rPr>
              <a:t>Eurozone</a:t>
            </a:r>
            <a:r>
              <a:rPr lang="en-US" sz="1200" dirty="0">
                <a:latin typeface="Lucida Sans" panose="020B0602030504020204" pitchFamily="34" charset="0"/>
              </a:rPr>
              <a:t> growth was negative in Q3 and flat in Q4. The region’s largest economy (Germany) contracted last year and is expected to expand just 0.2% this year, making it the world’s worst performing major economy. Labor productivity has fallen consistently across the region even as wages rise, complicating efforts to tame inflation.</a:t>
            </a:r>
          </a:p>
          <a:p>
            <a:pPr marL="171450" indent="-171450" algn="just" defTabSz="443749">
              <a:lnSpc>
                <a:spcPct val="105000"/>
              </a:lnSpc>
              <a:spcAft>
                <a:spcPts val="800"/>
              </a:spcAft>
              <a:buFont typeface="Arial" panose="020B0604020202020204" pitchFamily="34" charset="0"/>
              <a:buChar char="•"/>
              <a:defRPr/>
            </a:pPr>
            <a:r>
              <a:rPr lang="en-US" sz="1200" dirty="0">
                <a:latin typeface="Lucida Sans" panose="020B0602030504020204" pitchFamily="34" charset="0"/>
              </a:rPr>
              <a:t>In </a:t>
            </a:r>
            <a:r>
              <a:rPr lang="en-US" sz="1200" b="1" dirty="0">
                <a:latin typeface="Lucida Sans" panose="020B0602030504020204" pitchFamily="34" charset="0"/>
              </a:rPr>
              <a:t>China</a:t>
            </a:r>
            <a:r>
              <a:rPr lang="en-US" sz="1200" dirty="0">
                <a:latin typeface="Lucida Sans" panose="020B0602030504020204" pitchFamily="34" charset="0"/>
              </a:rPr>
              <a:t>, growth was officially clocked at 5.2% in 2023 (though some independent estimates question this figure), and economists predict a further slowing to 4.6% in 2024 due to the ongoing property crisis and weakening consumption as the population ages. </a:t>
            </a:r>
          </a:p>
          <a:p>
            <a:pPr marL="171450" indent="-171450" algn="just" defTabSz="443749">
              <a:lnSpc>
                <a:spcPct val="105000"/>
              </a:lnSpc>
              <a:spcAft>
                <a:spcPts val="800"/>
              </a:spcAft>
              <a:buFont typeface="Arial" panose="020B0604020202020204" pitchFamily="34" charset="0"/>
              <a:buChar char="•"/>
              <a:defRPr/>
            </a:pPr>
            <a:r>
              <a:rPr lang="en-US" sz="1200" b="1" dirty="0">
                <a:latin typeface="Lucida Sans" panose="020B0602030504020204" pitchFamily="34" charset="0"/>
              </a:rPr>
              <a:t>Geopolitical</a:t>
            </a:r>
            <a:r>
              <a:rPr lang="en-US" sz="1200" dirty="0">
                <a:latin typeface="Lucida Sans" panose="020B0602030504020204" pitchFamily="34" charset="0"/>
              </a:rPr>
              <a:t> </a:t>
            </a:r>
            <a:r>
              <a:rPr lang="en-US" sz="1200" b="1" dirty="0">
                <a:latin typeface="Lucida Sans" panose="020B0602030504020204" pitchFamily="34" charset="0"/>
              </a:rPr>
              <a:t>conflict</a:t>
            </a:r>
            <a:r>
              <a:rPr lang="en-US" sz="1200" dirty="0">
                <a:latin typeface="Lucida Sans" panose="020B0602030504020204" pitchFamily="34" charset="0"/>
              </a:rPr>
              <a:t> remains a risk. The Russia-Ukraine and Israel-Palestine wars continue, and the prospect of a broader regional conflict in the Middle East or an escalation of tensions between China and surrounding areas could have significant implications for energy markets and global supply chains. </a:t>
            </a:r>
          </a:p>
          <a:p>
            <a:pPr algn="just" defTabSz="457172">
              <a:lnSpc>
                <a:spcPct val="105000"/>
              </a:lnSpc>
              <a:spcAft>
                <a:spcPts val="600"/>
              </a:spcAft>
              <a:defRPr/>
            </a:pPr>
            <a:endParaRPr lang="en-US" sz="1200" b="1" dirty="0">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0250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Tailwinds: </a:t>
            </a:r>
          </a:p>
          <a:p>
            <a:endParaRPr lang="en-US" dirty="0"/>
          </a:p>
          <a:p>
            <a:pPr defTabSz="924088">
              <a:defRPr/>
            </a:pPr>
            <a:r>
              <a:rPr lang="en-US" b="0" u="sng" dirty="0"/>
              <a:t>Energy Prices</a:t>
            </a:r>
            <a:endParaRPr lang="en-US" b="0" u="none" dirty="0"/>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In 2021 and 2022, high energy prices were a significant driver of inflation.</a:t>
            </a:r>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However, over the last year, energy prices have put </a:t>
            </a:r>
            <a:r>
              <a:rPr lang="en-US" sz="1200" i="1" dirty="0">
                <a:latin typeface="Lucida Sans" panose="020B0602030504020204" pitchFamily="34" charset="0"/>
                <a:cs typeface="Arial" panose="020B0604020202020204" pitchFamily="34" charset="0"/>
              </a:rPr>
              <a:t>downward </a:t>
            </a:r>
            <a:r>
              <a:rPr lang="en-US" sz="1200" dirty="0">
                <a:latin typeface="Lucida Sans" panose="020B0602030504020204" pitchFamily="34" charset="0"/>
                <a:cs typeface="Arial" panose="020B0604020202020204" pitchFamily="34" charset="0"/>
              </a:rPr>
              <a:t>pressure on inflation due to a combination of:</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record-high U.S. production levels for both oil and natural gas</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and global anxiety over a potential China economic slowdown.</a:t>
            </a:r>
          </a:p>
          <a:p>
            <a:pPr marL="171450" lvl="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Natural gas averaged a record low price in February after adjusting for inflation. As a result, consumers’ utility bills </a:t>
            </a:r>
            <a:r>
              <a:rPr lang="en-US" sz="800" dirty="0">
                <a:latin typeface="Lucida Sans" panose="020B0602030504020204" pitchFamily="34" charset="0"/>
                <a:cs typeface="Arial" panose="020B0604020202020204" pitchFamily="34" charset="0"/>
              </a:rPr>
              <a:t>were down 9% Y/Y in February and 3.2% Y/Y in March.</a:t>
            </a:r>
          </a:p>
          <a:p>
            <a:pPr marL="171450" lvl="0" indent="-171450" algn="just" defTabSz="457172">
              <a:lnSpc>
                <a:spcPct val="105000"/>
              </a:lnSpc>
              <a:spcAft>
                <a:spcPts val="500"/>
              </a:spcAft>
              <a:buFont typeface="Arial" panose="020B0604020202020204" pitchFamily="34" charset="0"/>
              <a:buChar char="•"/>
              <a:defRPr/>
            </a:pPr>
            <a:r>
              <a:rPr lang="en-US" sz="800" dirty="0">
                <a:latin typeface="Lucida Sans" panose="020B0602030504020204" pitchFamily="34" charset="0"/>
                <a:cs typeface="Arial" panose="020B0604020202020204" pitchFamily="34" charset="0"/>
              </a:rPr>
              <a:t>Crude oil prices </a:t>
            </a:r>
            <a:r>
              <a:rPr lang="en-US" dirty="0"/>
              <a:t>dipped below $70 per barrel in late 2023, giving consumers a significant reprieve, and while they have since rebounded to around $90 per barrel in early April, prices may soon fall given softening global demand projections</a:t>
            </a:r>
            <a:r>
              <a:rPr lang="en-US" sz="800" dirty="0">
                <a:latin typeface="Lucida Sans" panose="020B0602030504020204" pitchFamily="34" charset="0"/>
                <a:cs typeface="Arial" panose="020B0604020202020204" pitchFamily="34" charset="0"/>
              </a:rPr>
              <a:t>. </a:t>
            </a:r>
            <a:r>
              <a:rPr lang="en-US" dirty="0"/>
              <a:t>L</a:t>
            </a:r>
            <a:r>
              <a:rPr lang="en-US" sz="800" dirty="0">
                <a:latin typeface="Lucida Sans" panose="020B0602030504020204" pitchFamily="34" charset="0"/>
                <a:cs typeface="Arial" panose="020B0604020202020204" pitchFamily="34" charset="0"/>
              </a:rPr>
              <a:t>ower oil prices </a:t>
            </a:r>
            <a:r>
              <a:rPr lang="en-US" dirty="0"/>
              <a:t>allow U.S. </a:t>
            </a:r>
            <a:r>
              <a:rPr lang="en-US" sz="800" dirty="0">
                <a:latin typeface="Lucida Sans" panose="020B0602030504020204" pitchFamily="34" charset="0"/>
                <a:cs typeface="Arial" panose="020B0604020202020204" pitchFamily="34" charset="0"/>
              </a:rPr>
              <a:t>consumers to redirect spending to </a:t>
            </a:r>
            <a:r>
              <a:rPr lang="en-US" dirty="0"/>
              <a:t>other areas of the economy, helping to drive growth.</a:t>
            </a:r>
          </a:p>
          <a:p>
            <a:pPr marL="457017" lvl="1" algn="just" defTabSz="456989">
              <a:lnSpc>
                <a:spcPct val="105000"/>
              </a:lnSpc>
              <a:spcAft>
                <a:spcPts val="400"/>
              </a:spcAft>
              <a:defRPr/>
            </a:pPr>
            <a:endParaRPr lang="en-US" b="0" u="sng" dirty="0"/>
          </a:p>
          <a:p>
            <a:pPr defTabSz="924088">
              <a:defRPr/>
            </a:pPr>
            <a:r>
              <a:rPr lang="en-US" b="0" u="sng" dirty="0"/>
              <a:t>Job Growth</a:t>
            </a:r>
          </a:p>
          <a:p>
            <a:pPr marL="171450" indent="-171450" algn="just" defTabSz="443749">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 labor market remains the U.S. economy’s strongest tailwind, with robust job growth continuing in Q1 and wage growth continuing to outpace inflation.</a:t>
            </a:r>
          </a:p>
          <a:p>
            <a:pPr marL="171450" indent="-171450" algn="just" defTabSz="443749">
              <a:lnSpc>
                <a:spcPct val="105000"/>
              </a:lnSpc>
              <a:spcAft>
                <a:spcPts val="600"/>
              </a:spcAft>
              <a:buFont typeface="Arial" panose="020B0604020202020204" pitchFamily="34" charset="0"/>
              <a:buChar char="•"/>
              <a:defRPr/>
            </a:pPr>
            <a:r>
              <a:rPr lang="en-US" sz="1200" dirty="0">
                <a:latin typeface="Lucida Sans" panose="020B0602030504020204" pitchFamily="34" charset="0"/>
              </a:rPr>
              <a:t>At the same time, the labor market appears to be at lower risk of overheating, which is a positive sign for containing inflation. For example, in addition to slower wage growth:</a:t>
            </a:r>
          </a:p>
          <a:p>
            <a:pPr marL="628650" lvl="1" indent="-171450" algn="just" defTabSz="443749">
              <a:lnSpc>
                <a:spcPct val="105000"/>
              </a:lnSpc>
              <a:spcAft>
                <a:spcPts val="600"/>
              </a:spcAft>
              <a:buFont typeface="Arial" panose="020B0604020202020204" pitchFamily="34" charset="0"/>
              <a:buChar char="•"/>
              <a:defRPr/>
            </a:pPr>
            <a:r>
              <a:rPr lang="en-US" sz="1200" b="1" dirty="0">
                <a:latin typeface="Lucida Sans" panose="020B0602030504020204" pitchFamily="34" charset="0"/>
              </a:rPr>
              <a:t>Job openings</a:t>
            </a:r>
            <a:r>
              <a:rPr lang="en-US" sz="1200" dirty="0">
                <a:latin typeface="Lucida Sans" panose="020B0602030504020204" pitchFamily="34" charset="0"/>
              </a:rPr>
              <a:t>, while still elevated, have come down significantly since peaking in early 2022.</a:t>
            </a:r>
          </a:p>
          <a:p>
            <a:pPr marL="628650" lvl="1" indent="-171450" algn="just" defTabSz="443749">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 </a:t>
            </a:r>
            <a:r>
              <a:rPr lang="en-US" sz="1200" b="1" dirty="0">
                <a:latin typeface="Lucida Sans" panose="020B0602030504020204" pitchFamily="34" charset="0"/>
              </a:rPr>
              <a:t>quit rate </a:t>
            </a:r>
            <a:r>
              <a:rPr lang="en-US" sz="1200" dirty="0">
                <a:latin typeface="Lucida Sans" panose="020B0602030504020204" pitchFamily="34" charset="0"/>
              </a:rPr>
              <a:t>fell to its lowest reading since 2020, indicating that employees are less inclined to seek greener pastures (and higher wages). </a:t>
            </a:r>
          </a:p>
          <a:p>
            <a:pPr marL="628650" lvl="1" indent="-171450" algn="just" defTabSz="443749">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 </a:t>
            </a:r>
            <a:r>
              <a:rPr lang="en-US" sz="1200" b="1" dirty="0">
                <a:latin typeface="Lucida Sans" panose="020B0602030504020204" pitchFamily="34" charset="0"/>
              </a:rPr>
              <a:t>leisure and hospitality </a:t>
            </a:r>
            <a:r>
              <a:rPr lang="en-US" sz="1200" dirty="0">
                <a:latin typeface="Lucida Sans" panose="020B0602030504020204" pitchFamily="34" charset="0"/>
              </a:rPr>
              <a:t>sector has normalized after a period of rapid growth.</a:t>
            </a:r>
          </a:p>
          <a:p>
            <a:pPr marL="0" indent="0" algn="just" defTabSz="443749">
              <a:lnSpc>
                <a:spcPct val="105000"/>
              </a:lnSpc>
              <a:spcAft>
                <a:spcPts val="600"/>
              </a:spcAft>
              <a:buFont typeface="Arial" panose="020B0604020202020204" pitchFamily="34" charset="0"/>
              <a:buNone/>
              <a:defRPr/>
            </a:pPr>
            <a:r>
              <a:rPr lang="en-US" sz="1200" dirty="0">
                <a:latin typeface="Lucida Sans" panose="020B0602030504020204" pitchFamily="34" charset="0"/>
              </a:rPr>
              <a:t>Looking ahead, we expect the labor market to cool gradually but remain healthy over the course of the year. On balance, slower job growth would be preferable for the economy than the 275K/month average experienced thus far in 2024 to reduce the risk of a resurgence of inflation.</a:t>
            </a:r>
          </a:p>
          <a:p>
            <a:pPr marL="0" indent="0" algn="just" defTabSz="443749">
              <a:lnSpc>
                <a:spcPct val="105000"/>
              </a:lnSpc>
              <a:spcAft>
                <a:spcPts val="600"/>
              </a:spcAft>
              <a:buFont typeface="Arial" panose="020B0604020202020204" pitchFamily="34" charset="0"/>
              <a:buNone/>
              <a:defRPr/>
            </a:pPr>
            <a:endParaRPr lang="en-US" sz="1200" dirty="0">
              <a:latin typeface="Lucida Sans" panose="020B0602030504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95015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dirty="0">
                <a:solidFill>
                  <a:srgbClr val="000000"/>
                </a:solidFill>
                <a:latin typeface="Lucida Sans" panose="020B0602030504020204" pitchFamily="34" charset="0"/>
                <a:cs typeface="Arial" panose="020B0604020202020204" pitchFamily="34" charset="0"/>
              </a:rPr>
              <a:t>Factor to Watch</a:t>
            </a:r>
          </a:p>
          <a:p>
            <a:pPr algn="just" defTabSz="456989">
              <a:lnSpc>
                <a:spcPct val="105000"/>
              </a:lnSpc>
              <a:spcAft>
                <a:spcPts val="500"/>
              </a:spcAft>
              <a:defRPr/>
            </a:pPr>
            <a:endParaRPr lang="en-US" b="1" dirty="0">
              <a:solidFill>
                <a:srgbClr val="000000"/>
              </a:solidFill>
              <a:latin typeface="Lucida Sans" panose="020B0602030504020204" pitchFamily="34" charset="0"/>
              <a:cs typeface="Arial" panose="020B0604020202020204" pitchFamily="34" charset="0"/>
            </a:endParaRPr>
          </a:p>
          <a:p>
            <a:pPr algn="just" defTabSz="456989">
              <a:lnSpc>
                <a:spcPct val="105000"/>
              </a:lnSpc>
              <a:spcAft>
                <a:spcPts val="500"/>
              </a:spcAft>
              <a:defRPr/>
            </a:pPr>
            <a:r>
              <a:rPr lang="en-US" b="0" u="sng" dirty="0">
                <a:solidFill>
                  <a:srgbClr val="000000"/>
                </a:solidFill>
                <a:latin typeface="Lucida Sans" panose="020B0602030504020204" pitchFamily="34" charset="0"/>
                <a:cs typeface="Arial" panose="020B0604020202020204" pitchFamily="34" charset="0"/>
              </a:rPr>
              <a:t>Consumer Spending Slowdown?</a:t>
            </a:r>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Consumer demand has powered U.S. the economic recovery forward since 2020.</a:t>
            </a:r>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But, with consumer debt levels (particularly credit card and auto loan debt) above pre-recession levels and rising quickly, can consumers maintain current spending levels? </a:t>
            </a:r>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Warning signs:</a:t>
            </a:r>
          </a:p>
          <a:p>
            <a:pPr marL="628650" lvl="1" indent="-171450" algn="just" defTabSz="457172">
              <a:lnSpc>
                <a:spcPct val="105000"/>
              </a:lnSpc>
              <a:spcAft>
                <a:spcPts val="500"/>
              </a:spcAft>
              <a:buFont typeface="Arial" panose="020B0604020202020204" pitchFamily="34" charset="0"/>
              <a:buChar char="•"/>
              <a:defRPr/>
            </a:pPr>
            <a:r>
              <a:rPr lang="en-US" sz="1200" b="1" dirty="0">
                <a:latin typeface="Lucida Sans" panose="020B0602030504020204" pitchFamily="34" charset="0"/>
                <a:cs typeface="Arial" panose="020B0604020202020204" pitchFamily="34" charset="0"/>
              </a:rPr>
              <a:t>Spending Growth vs. Income Growth: </a:t>
            </a:r>
            <a:r>
              <a:rPr lang="en-US" sz="1200" dirty="0">
                <a:latin typeface="Lucida Sans" panose="020B0602030504020204" pitchFamily="34" charset="0"/>
                <a:cs typeface="Arial" panose="020B0604020202020204" pitchFamily="34" charset="0"/>
              </a:rPr>
              <a:t>Real personal consumption expenditures have outpaced real disposable income growth for six out of the last nine months. While real disposable income is still greater than expenditures, the gap between the two is shrinking, resulting in the personal savings rate falling to 3.6% as of February, roughly half the long-term average of 7%.  </a:t>
            </a:r>
          </a:p>
          <a:p>
            <a:pPr marL="628650" lvl="1" indent="-171450" algn="just" defTabSz="457172">
              <a:lnSpc>
                <a:spcPct val="105000"/>
              </a:lnSpc>
              <a:spcAft>
                <a:spcPts val="500"/>
              </a:spcAft>
              <a:buFont typeface="Arial" panose="020B0604020202020204" pitchFamily="34" charset="0"/>
              <a:buChar char="•"/>
              <a:defRPr/>
            </a:pPr>
            <a:r>
              <a:rPr lang="en-US" sz="1200" b="1" dirty="0">
                <a:latin typeface="Lucida Sans" panose="020B0602030504020204" pitchFamily="34" charset="0"/>
                <a:cs typeface="Arial" panose="020B0604020202020204" pitchFamily="34" charset="0"/>
              </a:rPr>
              <a:t>Revolving Debt: </a:t>
            </a:r>
            <a:r>
              <a:rPr lang="en-US" sz="1200" dirty="0">
                <a:latin typeface="Lucida Sans" panose="020B0602030504020204" pitchFamily="34" charset="0"/>
                <a:cs typeface="Arial" panose="020B0604020202020204" pitchFamily="34" charset="0"/>
              </a:rPr>
              <a:t>Credit card balances rose $50 billion in Q4 2023 and ended the year at $1.13 trillion. While higher interest rates make credit card borrowing more expensive, this hasn’t slowed down consumers: outstanding revolving credit expanded 8.8% in 2023 and has risen at a similar rate thus far in 2024.</a:t>
            </a:r>
          </a:p>
          <a:p>
            <a:pPr marL="628650" lvl="1" indent="-171450" algn="just" defTabSz="457172">
              <a:lnSpc>
                <a:spcPct val="105000"/>
              </a:lnSpc>
              <a:spcAft>
                <a:spcPts val="500"/>
              </a:spcAft>
              <a:buFont typeface="Arial" panose="020B0604020202020204" pitchFamily="34" charset="0"/>
              <a:buChar char="•"/>
              <a:defRPr/>
            </a:pPr>
            <a:r>
              <a:rPr lang="en-US" sz="1200" b="1" dirty="0">
                <a:latin typeface="Lucida Sans" panose="020B0602030504020204" pitchFamily="34" charset="0"/>
                <a:cs typeface="Arial" panose="020B0604020202020204" pitchFamily="34" charset="0"/>
              </a:rPr>
              <a:t>Student Loans</a:t>
            </a:r>
            <a:r>
              <a:rPr lang="en-US" sz="1200" dirty="0">
                <a:latin typeface="Lucida Sans" panose="020B0602030504020204" pitchFamily="34" charset="0"/>
                <a:cs typeface="Arial" panose="020B0604020202020204" pitchFamily="34" charset="0"/>
              </a:rPr>
              <a:t>: Roughly 40% of borrowers missed their first payment last fall, and while this figure is likely lower today, it suggests that the repayment “on-ramp” may be delaying the full impact of repayment on other forms of spending. </a:t>
            </a:r>
          </a:p>
          <a:p>
            <a:pPr marL="628650" lvl="1" indent="-171450" algn="just" defTabSz="457172">
              <a:lnSpc>
                <a:spcPct val="105000"/>
              </a:lnSpc>
              <a:spcAft>
                <a:spcPts val="500"/>
              </a:spcAft>
              <a:buFont typeface="Arial" panose="020B0604020202020204" pitchFamily="34" charset="0"/>
              <a:buChar char="•"/>
              <a:defRPr/>
            </a:pPr>
            <a:r>
              <a:rPr lang="en-US" sz="1200" b="1" dirty="0">
                <a:latin typeface="Lucida Sans" panose="020B0602030504020204" pitchFamily="34" charset="0"/>
                <a:cs typeface="Arial" panose="020B0604020202020204" pitchFamily="34" charset="0"/>
              </a:rPr>
              <a:t>Financial Stress: </a:t>
            </a:r>
            <a:r>
              <a:rPr lang="en-US" sz="1200" dirty="0">
                <a:latin typeface="Lucida Sans" panose="020B0602030504020204" pitchFamily="34" charset="0"/>
                <a:cs typeface="Arial" panose="020B0604020202020204" pitchFamily="34" charset="0"/>
              </a:rPr>
              <a:t>Delinquency rates continue to rise for both credit card and auto loans, and both rates are now above pre-pandemic levels.</a:t>
            </a:r>
          </a:p>
          <a:p>
            <a:pPr marL="171450" lvl="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cs typeface="Arial" panose="020B0604020202020204" pitchFamily="34" charset="0"/>
              </a:rPr>
              <a:t>Looking ahead, an eventual slowdown in spending appears inevitable given historical trends. At the same time, strong job and wage growth in Q1 may well result in a gradual decline.</a:t>
            </a:r>
          </a:p>
          <a:p>
            <a:pPr algn="just" defTabSz="456989">
              <a:lnSpc>
                <a:spcPct val="105000"/>
              </a:lnSpc>
              <a:spcAft>
                <a:spcPts val="500"/>
              </a:spcAft>
              <a:defRPr/>
            </a:pPr>
            <a:endParaRPr lang="en-US" u="sng"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53621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2.3% in 2024, a relatively healthy year of economic growth.</a:t>
            </a:r>
          </a:p>
          <a:p>
            <a:endParaRPr lang="en-US" baseline="0" dirty="0"/>
          </a:p>
          <a:p>
            <a:r>
              <a:rPr lang="en-US" b="1" baseline="0" dirty="0"/>
              <a:t>Investment: </a:t>
            </a:r>
            <a:r>
              <a:rPr lang="en-US" b="0" baseline="0" dirty="0"/>
              <a:t>We expect E&amp;S investment to be weaker in 2024 than 2023, as elevated interest rates grate on investment activity. </a:t>
            </a:r>
          </a:p>
          <a:p>
            <a:endParaRPr lang="en-US" baseline="0" dirty="0"/>
          </a:p>
          <a:p>
            <a:r>
              <a:rPr lang="en-US" b="1" dirty="0"/>
              <a:t>Inflation: </a:t>
            </a:r>
            <a:r>
              <a:rPr lang="en-US" b="0" dirty="0"/>
              <a:t>We expect inflation to continue to decline over the course of 2024, with CPI inflation falling below 3% in the second half of the year.</a:t>
            </a:r>
            <a:endParaRPr lang="en-US" b="1" dirty="0"/>
          </a:p>
          <a:p>
            <a:endParaRPr lang="en-US" dirty="0"/>
          </a:p>
          <a:p>
            <a:r>
              <a:rPr lang="en-US" b="1" dirty="0"/>
              <a:t>Interest Rates: </a:t>
            </a:r>
            <a:r>
              <a:rPr lang="en-US" b="0" dirty="0"/>
              <a:t>We expect the Federal Reserve to respond to delay rate cuts while economic growth remains strong until the second half of the year. We expect the Fed to respond to easing inflation with two rate cuts during 2024.</a:t>
            </a:r>
          </a:p>
          <a:p>
            <a:endParaRPr lang="en-US" b="0" baseline="0" dirty="0"/>
          </a:p>
          <a:p>
            <a:r>
              <a:rPr lang="en-US" b="1" baseline="0" dirty="0"/>
              <a:t>Job Growth: </a:t>
            </a:r>
            <a:r>
              <a:rPr lang="en-US" b="0" baseline="0" dirty="0"/>
              <a:t>The labor market continues to impress, maintaining its strength through Q4. We expect job growth to perform well in 2024, adding 2.4 million jobs.</a:t>
            </a:r>
            <a:endParaRPr lang="en-US" baseline="0" dirty="0"/>
          </a:p>
          <a:p>
            <a:pPr marL="174913" indent="-1749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68"/>
            <a:r>
              <a:rPr lang="en-US" dirty="0">
                <a:solidFill>
                  <a:srgbClr val="4D4D4D"/>
                </a:solidFill>
                <a:latin typeface="Calibri" panose="020F0502020204030204" pitchFamily="34" charset="0"/>
              </a:rPr>
              <a:t>Business investment grew in Q4, rising 3.7% (annualized). Growth accelerated from a weak 1.4% in the previous quarter.</a:t>
            </a:r>
          </a:p>
          <a:p>
            <a:pPr defTabSz="932868"/>
            <a:endParaRPr lang="en-US" dirty="0">
              <a:solidFill>
                <a:srgbClr val="4D4D4D"/>
              </a:solidFill>
              <a:latin typeface="Calibri" panose="020F0502020204030204" pitchFamily="34" charset="0"/>
            </a:endParaRPr>
          </a:p>
          <a:p>
            <a:pPr defTabSz="932868"/>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2868"/>
            <a:endParaRPr lang="en-US" dirty="0">
              <a:solidFill>
                <a:srgbClr val="4D4D4D"/>
              </a:solidFill>
              <a:latin typeface="Calibri" panose="020F0502020204030204" pitchFamily="34" charset="0"/>
            </a:endParaRPr>
          </a:p>
          <a:p>
            <a:pPr marL="174913" indent="-174913" defTabSz="932868">
              <a:buFont typeface="Arial" panose="020B0604020202020204" pitchFamily="34" charset="0"/>
              <a:buChar char="•"/>
              <a:defRPr/>
            </a:pPr>
            <a:r>
              <a:rPr lang="en-US" dirty="0">
                <a:solidFill>
                  <a:srgbClr val="4D4D4D"/>
                </a:solidFill>
                <a:latin typeface="Calibri" panose="020F0502020204030204" pitchFamily="34" charset="0"/>
              </a:rPr>
              <a:t>Equipment:	 		-1.1% (annualized) (up from -4.4% in Q3)</a:t>
            </a:r>
          </a:p>
          <a:p>
            <a:pPr marL="174913" indent="-174913" defTabSz="932868">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+10.9% </a:t>
            </a:r>
            <a:r>
              <a:rPr lang="en-US" dirty="0">
                <a:solidFill>
                  <a:srgbClr val="4D4D4D"/>
                </a:solidFill>
                <a:latin typeface="Calibri" panose="020F0502020204030204" pitchFamily="34" charset="0"/>
              </a:rPr>
              <a:t>(annualized) (down from +11.2% in Q3)</a:t>
            </a:r>
          </a:p>
          <a:p>
            <a:pPr marL="171381" indent="-171381" defTabSz="932868">
              <a:buFont typeface="Arial" panose="020B0604020202020204" pitchFamily="34" charset="0"/>
              <a:buChar char="•"/>
              <a:defRPr/>
            </a:pPr>
            <a:r>
              <a:rPr lang="en-US" dirty="0">
                <a:solidFill>
                  <a:srgbClr val="4D4D4D"/>
                </a:solidFill>
                <a:latin typeface="Calibri" panose="020F0502020204030204" pitchFamily="34" charset="0"/>
              </a:rPr>
              <a:t>Software and R&amp;D:		+4.3% (annualized) (up from +1.8% in Q3)</a:t>
            </a:r>
          </a:p>
          <a:p>
            <a:pPr defTabSz="932868"/>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4/21/2024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17.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17.jp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hyperlink" Target="https://www.monitordaily.com/news-posts/elff-forecasts-2-2-expansion-in-equipment-software-investment-in-2024/"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store.leasefoundation.org/cvweb/Portals/ELFA-LEASE/Documents/Products/AppliedHandbook.pdf" TargetMode="External"/><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www.leasefoundation.org/industry-resources/journal-of-equipment-lease-financing/" TargetMode="External"/><Relationship Id="rId5" Type="http://schemas.openxmlformats.org/officeDocument/2006/relationships/hyperlink" Target="https://www.store.leasefoundation.org/cvweb/cgi-bin/msascartdll.dll/ProductInfo?productcd=Inflation2018" TargetMode="External"/><Relationship Id="rId10" Type="http://schemas.openxmlformats.org/officeDocument/2006/relationships/image" Target="../media/image4.jpeg"/><Relationship Id="rId4" Type="http://schemas.openxmlformats.org/officeDocument/2006/relationships/hyperlink" Target="https://www.store.leasefoundation.org/cvweb/cgi-bin/msascartdll.dll/ProductInfo?productcd=AppEco2018"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April 2024</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graph and chart with arrows&#10;&#10;Description automatically generated with medium confidence">
            <a:extLst>
              <a:ext uri="{FF2B5EF4-FFF2-40B4-BE49-F238E27FC236}">
                <a16:creationId xmlns:a16="http://schemas.microsoft.com/office/drawing/2014/main" id="{59DC845A-9E3B-36D1-879B-D8B56D8DD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652"/>
            <a:ext cx="9144000" cy="6931304"/>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Five of 12 verticals have readings significantly above their historical average, while several are at or below their historical average.</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a:t>
            </a:r>
            <a:r>
              <a:rPr lang="en-US" altLang="en-US" sz="700" dirty="0">
                <a:solidFill>
                  <a:srgbClr val="7F7F7F"/>
                </a:solidFill>
              </a:rPr>
              <a:t>2024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pic>
        <p:nvPicPr>
          <p:cNvPr id="4" name="Picture 3">
            <a:extLst>
              <a:ext uri="{FF2B5EF4-FFF2-40B4-BE49-F238E27FC236}">
                <a16:creationId xmlns:a16="http://schemas.microsoft.com/office/drawing/2014/main" id="{C44AA5FB-34E3-A9F4-ECE0-260A0B9A879B}"/>
              </a:ext>
            </a:extLst>
          </p:cNvPr>
          <p:cNvPicPr>
            <a:picLocks noChangeAspect="1"/>
          </p:cNvPicPr>
          <p:nvPr/>
        </p:nvPicPr>
        <p:blipFill>
          <a:blip r:embed="rId4"/>
          <a:stretch>
            <a:fillRect/>
          </a:stretch>
        </p:blipFill>
        <p:spPr>
          <a:xfrm>
            <a:off x="2079478" y="2135353"/>
            <a:ext cx="4409435" cy="4473807"/>
          </a:xfrm>
          <a:prstGeom prst="rect">
            <a:avLst/>
          </a:prstGeom>
        </p:spPr>
      </p:pic>
    </p:spTree>
    <p:extLst>
      <p:ext uri="{BB962C8B-B14F-4D97-AF65-F5344CB8AC3E}">
        <p14:creationId xmlns:p14="http://schemas.microsoft.com/office/powerpoint/2010/main" val="38480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7147452" y="2299626"/>
            <a:ext cx="1485309"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381439140"/>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200122" y="2292353"/>
            <a:ext cx="1361530" cy="307777"/>
          </a:xfrm>
          <a:prstGeom prst="rect">
            <a:avLst/>
          </a:prstGeom>
          <a:noFill/>
        </p:spPr>
        <p:txBody>
          <a:bodyPr wrap="square" rtlCol="0">
            <a:spAutoFit/>
          </a:bodyPr>
          <a:lstStyle/>
          <a:p>
            <a:pPr algn="ctr"/>
            <a:r>
              <a:rPr lang="en-US" sz="1400" i="1" dirty="0"/>
              <a:t>Forecast</a:t>
            </a:r>
          </a:p>
        </p:txBody>
      </p:sp>
      <p:sp>
        <p:nvSpPr>
          <p:cNvPr id="2" name="Title 1"/>
          <p:cNvSpPr>
            <a:spLocks noGrp="1"/>
          </p:cNvSpPr>
          <p:nvPr>
            <p:ph type="title"/>
          </p:nvPr>
        </p:nvSpPr>
        <p:spPr>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E&amp;S investment growth is forecasted to strengthen somewhat over the course of the year, but the annual forecast of 2.2% is modest.</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1623239"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1974649" y="2299627"/>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1803765" y="2993733"/>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1409252" y="4897946"/>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1245156"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1028482" y="4897947"/>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6537079" y="3484419"/>
            <a:ext cx="796163" cy="466581"/>
            <a:chOff x="5468426" y="749731"/>
            <a:chExt cx="624125" cy="373265"/>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868690">
              <a:off x="5592124" y="757161"/>
              <a:ext cx="373265" cy="358406"/>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entury Gothic"/>
                  <a:ea typeface="+mn-ea"/>
                  <a:cs typeface="+mn-cs"/>
                </a:rPr>
                <a:t>3.2%</a:t>
              </a:r>
            </a:p>
          </p:txBody>
        </p:sp>
      </p:grpSp>
    </p:spTree>
    <p:extLst>
      <p:ext uri="{BB962C8B-B14F-4D97-AF65-F5344CB8AC3E}">
        <p14:creationId xmlns:p14="http://schemas.microsoft.com/office/powerpoint/2010/main" val="42562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296790764"/>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New business volume was up 4.9% year-to-date in February, currently outpacing of the rate of inflation.</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On a nominal basis, year-over-year growth in new business volume was positive in January and February.</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1137328432"/>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rot="10800000">
            <a:off x="8107392" y="3119836"/>
            <a:ext cx="681038" cy="484341"/>
            <a:chOff x="7940801" y="2315715"/>
            <a:chExt cx="681038" cy="484341"/>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18745261">
              <a:off x="8039149" y="2318494"/>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rot="10800000">
              <a:off x="7940801" y="2417921"/>
              <a:ext cx="681038" cy="276999"/>
            </a:xfrm>
            <a:prstGeom prst="rect">
              <a:avLst/>
            </a:prstGeom>
            <a:noFill/>
          </p:spPr>
          <p:txBody>
            <a:bodyPr wrap="square" rtlCol="0">
              <a:spAutoFit/>
            </a:bodyPr>
            <a:lstStyle/>
            <a:p>
              <a:pPr algn="ctr"/>
              <a:r>
                <a:rPr lang="en-US" sz="1200" b="1" dirty="0"/>
                <a:t>3.9%</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6457698" y="2394236"/>
            <a:ext cx="2152901"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4.9%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eaLnBrk="0" fontAlgn="base" hangingPunct="0">
              <a:lnSpc>
                <a:spcPct val="114000"/>
              </a:lnSpc>
              <a:spcBef>
                <a:spcPct val="0"/>
              </a:spcBef>
              <a:spcAft>
                <a:spcPct val="0"/>
              </a:spcAft>
              <a:defRPr b="1" baseline="0">
                <a:solidFill>
                  <a:srgbClr val="102A7E"/>
                </a:solidFill>
                <a:ea typeface="+mj-ea"/>
                <a:cs typeface="+mj-cs"/>
              </a:defRPr>
            </a:lvl1pPr>
            <a:lvl2pPr eaLnBrk="0" fontAlgn="base" hangingPunct="0">
              <a:spcBef>
                <a:spcPct val="0"/>
              </a:spcBef>
              <a:spcAft>
                <a:spcPct val="0"/>
              </a:spcAft>
              <a:defRPr sz="2400">
                <a:solidFill>
                  <a:srgbClr val="0B1E59"/>
                </a:solidFill>
                <a:latin typeface="Century Schoolbook" pitchFamily="18" charset="0"/>
              </a:defRPr>
            </a:lvl2pPr>
            <a:lvl3pPr eaLnBrk="0" fontAlgn="base" hangingPunct="0">
              <a:spcBef>
                <a:spcPct val="0"/>
              </a:spcBef>
              <a:spcAft>
                <a:spcPct val="0"/>
              </a:spcAft>
              <a:defRPr sz="2400">
                <a:solidFill>
                  <a:srgbClr val="0B1E59"/>
                </a:solidFill>
                <a:latin typeface="Century Schoolbook" pitchFamily="18" charset="0"/>
              </a:defRPr>
            </a:lvl3pPr>
            <a:lvl4pPr eaLnBrk="0" fontAlgn="base" hangingPunct="0">
              <a:spcBef>
                <a:spcPct val="0"/>
              </a:spcBef>
              <a:spcAft>
                <a:spcPct val="0"/>
              </a:spcAft>
              <a:defRPr sz="2400">
                <a:solidFill>
                  <a:srgbClr val="0B1E59"/>
                </a:solidFill>
                <a:latin typeface="Century Schoolbook" pitchFamily="18" charset="0"/>
              </a:defRPr>
            </a:lvl4pPr>
            <a:lvl5pPr eaLnBrk="0" fontAlgn="base" hangingPunct="0">
              <a:spcBef>
                <a:spcPct val="0"/>
              </a:spcBef>
              <a:spcAft>
                <a:spcPct val="0"/>
              </a:spcAft>
              <a:defRPr sz="2400">
                <a:solidFill>
                  <a:srgbClr val="0B1E59"/>
                </a:solidFill>
                <a:latin typeface="Century Schoolbook" pitchFamily="18" charset="0"/>
              </a:defRPr>
            </a:lvl5pPr>
            <a:lvl6pPr marL="457189" fontAlgn="base">
              <a:spcBef>
                <a:spcPct val="0"/>
              </a:spcBef>
              <a:spcAft>
                <a:spcPct val="0"/>
              </a:spcAft>
              <a:defRPr sz="2400">
                <a:solidFill>
                  <a:srgbClr val="0B1E59"/>
                </a:solidFill>
                <a:latin typeface="Century Schoolbook" pitchFamily="18" charset="0"/>
              </a:defRPr>
            </a:lvl6pPr>
            <a:lvl7pPr marL="914377" fontAlgn="base">
              <a:spcBef>
                <a:spcPct val="0"/>
              </a:spcBef>
              <a:spcAft>
                <a:spcPct val="0"/>
              </a:spcAft>
              <a:defRPr sz="2400">
                <a:solidFill>
                  <a:srgbClr val="0B1E59"/>
                </a:solidFill>
                <a:latin typeface="Century Schoolbook" pitchFamily="18" charset="0"/>
              </a:defRPr>
            </a:lvl7pPr>
            <a:lvl8pPr marL="1371566" fontAlgn="base">
              <a:spcBef>
                <a:spcPct val="0"/>
              </a:spcBef>
              <a:spcAft>
                <a:spcPct val="0"/>
              </a:spcAft>
              <a:defRPr sz="2400">
                <a:solidFill>
                  <a:srgbClr val="0B1E59"/>
                </a:solidFill>
                <a:latin typeface="Century Schoolbook" pitchFamily="18" charset="0"/>
              </a:defRPr>
            </a:lvl8pPr>
            <a:lvl9pPr marL="1828754" fontAlgn="base">
              <a:spcBef>
                <a:spcPct val="0"/>
              </a:spcBef>
              <a:spcAft>
                <a:spcPct val="0"/>
              </a:spcAft>
              <a:defRPr sz="2400">
                <a:solidFill>
                  <a:srgbClr val="0B1E59"/>
                </a:solidFill>
                <a:latin typeface="Century Schoolbook" pitchFamily="18" charset="0"/>
              </a:defRPr>
            </a:lvl9pPr>
          </a:lstStyle>
          <a:p>
            <a:r>
              <a:rPr lang="en-US" dirty="0"/>
              <a:t>Equipment finance industry confidence improved over the first few months of 2024. It fell modestly in April but remains above 2023 readings.</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4115105359"/>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a:extLst>
              <a:ext uri="{FF2B5EF4-FFF2-40B4-BE49-F238E27FC236}">
                <a16:creationId xmlns:a16="http://schemas.microsoft.com/office/drawing/2014/main" id="{88EF0E55-DAB6-8670-6702-A0A350368B79}"/>
              </a:ext>
            </a:extLst>
          </p:cNvPr>
          <p:cNvGrpSpPr/>
          <p:nvPr/>
        </p:nvGrpSpPr>
        <p:grpSpPr>
          <a:xfrm rot="10800000">
            <a:off x="8273054" y="4343413"/>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rot="10800000">
              <a:off x="8048655" y="2442290"/>
              <a:ext cx="581892" cy="276999"/>
            </a:xfrm>
            <a:prstGeom prst="rect">
              <a:avLst/>
            </a:prstGeom>
            <a:noFill/>
          </p:spPr>
          <p:txBody>
            <a:bodyPr wrap="square" rtlCol="0">
              <a:spAutoFit/>
            </a:bodyPr>
            <a:lstStyle/>
            <a:p>
              <a:pPr algn="ctr"/>
              <a:r>
                <a:rPr lang="en-US" sz="1200" b="1" dirty="0"/>
                <a:t>52.9</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Tree>
    <p:extLst>
      <p:ext uri="{BB962C8B-B14F-4D97-AF65-F5344CB8AC3E}">
        <p14:creationId xmlns:p14="http://schemas.microsoft.com/office/powerpoint/2010/main" val="36600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4"/>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pic>
        <p:nvPicPr>
          <p:cNvPr id="1026" name="Picture 2">
            <a:extLst>
              <a:ext uri="{FF2B5EF4-FFF2-40B4-BE49-F238E27FC236}">
                <a16:creationId xmlns:a16="http://schemas.microsoft.com/office/drawing/2014/main" id="{D2213F68-97F8-CCC8-4480-A516E3608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251" y="1202966"/>
            <a:ext cx="3303271" cy="4271471"/>
          </a:xfrm>
          <a:prstGeom prst="rect">
            <a:avLst/>
          </a:prstGeom>
          <a:noFill/>
          <a:ln>
            <a:solidFill>
              <a:srgbClr val="102A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0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3"/>
              </a:rPr>
              <a:t>Applied Economics </a:t>
            </a:r>
            <a:r>
              <a:rPr lang="en-US" sz="1200" b="1" dirty="0">
                <a:solidFill>
                  <a:srgbClr val="102A7E"/>
                </a:solidFill>
                <a:latin typeface="Century Gothic" panose="020B0502020202020204" pitchFamily="34" charset="0"/>
                <a:cs typeface="Calibri" pitchFamily="34" charset="0"/>
                <a:hlinkClick r:id="rId4"/>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5"/>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6"/>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7"/>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8"/>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9"/>
          <a:srcRect l="1645" t="734" b="993"/>
          <a:stretch/>
        </p:blipFill>
        <p:spPr>
          <a:xfrm>
            <a:off x="3335248" y="1716578"/>
            <a:ext cx="2387094" cy="3078919"/>
          </a:xfrm>
          <a:prstGeom prst="rect">
            <a:avLst/>
          </a:prstGeom>
          <a:ln w="6350">
            <a:solidFill>
              <a:schemeClr val="bg1">
                <a:lumMod val="85000"/>
              </a:schemeClr>
            </a:solidFill>
          </a:ln>
        </p:spPr>
      </p:pic>
      <p:pic>
        <p:nvPicPr>
          <p:cNvPr id="2" name="Picture 5" descr="C:\Users\Public\Documents\ELFF\ELFF logo.jpg">
            <a:extLst>
              <a:ext uri="{FF2B5EF4-FFF2-40B4-BE49-F238E27FC236}">
                <a16:creationId xmlns:a16="http://schemas.microsoft.com/office/drawing/2014/main" id="{97074556-68DF-C859-C42B-3A3E8524B0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3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9</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12</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7179515" y="2317825"/>
            <a:ext cx="1507822"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803369" y="3686456"/>
            <a:ext cx="7853818"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A701EE4-8A16-E2CE-7AEF-96489825D8DD}"/>
              </a:ext>
            </a:extLst>
          </p:cNvPr>
          <p:cNvSpPr txBox="1"/>
          <p:nvPr/>
        </p:nvSpPr>
        <p:spPr>
          <a:xfrm>
            <a:off x="7256495" y="2330805"/>
            <a:ext cx="1361530" cy="307777"/>
          </a:xfrm>
          <a:prstGeom prst="rect">
            <a:avLst/>
          </a:prstGeom>
          <a:noFill/>
        </p:spPr>
        <p:txBody>
          <a:bodyPr wrap="square" rtlCol="0">
            <a:spAutoFit/>
          </a:bodyPr>
          <a:lstStyle/>
          <a:p>
            <a:pPr algn="ctr"/>
            <a:r>
              <a:rPr lang="en-US" sz="14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3"/>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Boosted by consumer spending, the economy expanded in Q4 2023 at a strong rate of 3.4% (SAAR). </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4349652" y="2664899"/>
            <a:ext cx="1570595" cy="449335"/>
          </a:xfrm>
          <a:prstGeom prst="wedgeRectCallout">
            <a:avLst>
              <a:gd name="adj1" fmla="val -34064"/>
              <a:gd name="adj2" fmla="val 164261"/>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5" name="Arrow: Down 4">
            <a:extLst>
              <a:ext uri="{FF2B5EF4-FFF2-40B4-BE49-F238E27FC236}">
                <a16:creationId xmlns:a16="http://schemas.microsoft.com/office/drawing/2014/main" id="{EBDB0E0A-BA40-C4E6-52E0-8889B41B4751}"/>
              </a:ext>
            </a:extLst>
          </p:cNvPr>
          <p:cNvSpPr/>
          <p:nvPr/>
        </p:nvSpPr>
        <p:spPr>
          <a:xfrm rot="10800000">
            <a:off x="3486245" y="233510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7C7B67-1FCF-3C60-EA54-178C77D636E1}"/>
              </a:ext>
            </a:extLst>
          </p:cNvPr>
          <p:cNvSpPr txBox="1"/>
          <p:nvPr/>
        </p:nvSpPr>
        <p:spPr>
          <a:xfrm rot="16200000">
            <a:off x="3304411" y="3029215"/>
            <a:ext cx="561672" cy="246221"/>
          </a:xfrm>
          <a:prstGeom prst="rect">
            <a:avLst/>
          </a:prstGeom>
          <a:noFill/>
        </p:spPr>
        <p:txBody>
          <a:bodyPr wrap="square" rtlCol="0">
            <a:spAutoFit/>
          </a:bodyPr>
          <a:lstStyle/>
          <a:p>
            <a:pPr algn="r"/>
            <a:r>
              <a:rPr lang="en-US" sz="1000" b="1" dirty="0">
                <a:solidFill>
                  <a:schemeClr val="bg1"/>
                </a:solidFill>
              </a:rPr>
              <a:t>35.3%</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sp>
        <p:nvSpPr>
          <p:cNvPr id="3" name="Arrow: Down 2">
            <a:extLst>
              <a:ext uri="{FF2B5EF4-FFF2-40B4-BE49-F238E27FC236}">
                <a16:creationId xmlns:a16="http://schemas.microsoft.com/office/drawing/2014/main" id="{F2705188-D7BC-1DFC-055F-A01258F77739}"/>
              </a:ext>
            </a:extLst>
          </p:cNvPr>
          <p:cNvSpPr/>
          <p:nvPr/>
        </p:nvSpPr>
        <p:spPr>
          <a:xfrm rot="10800000">
            <a:off x="2026117" y="2530616"/>
            <a:ext cx="110201"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4255976046"/>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5"/>
          </a:graphicData>
        </a:graphic>
      </p:graphicFrame>
      <p:sp>
        <p:nvSpPr>
          <p:cNvPr id="4" name="Arrow: Down 3">
            <a:extLst>
              <a:ext uri="{FF2B5EF4-FFF2-40B4-BE49-F238E27FC236}">
                <a16:creationId xmlns:a16="http://schemas.microsoft.com/office/drawing/2014/main" id="{1D8206C8-D212-E138-54FE-AF4FFEB41146}"/>
              </a:ext>
            </a:extLst>
          </p:cNvPr>
          <p:cNvSpPr/>
          <p:nvPr/>
        </p:nvSpPr>
        <p:spPr>
          <a:xfrm>
            <a:off x="1643619" y="4850494"/>
            <a:ext cx="110201"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2" name="Group 1">
            <a:extLst>
              <a:ext uri="{FF2B5EF4-FFF2-40B4-BE49-F238E27FC236}">
                <a16:creationId xmlns:a16="http://schemas.microsoft.com/office/drawing/2014/main" id="{5897BD8B-6763-C666-5029-7883D07812EB}"/>
              </a:ext>
            </a:extLst>
          </p:cNvPr>
          <p:cNvGrpSpPr/>
          <p:nvPr/>
        </p:nvGrpSpPr>
        <p:grpSpPr>
          <a:xfrm>
            <a:off x="6699156" y="2739405"/>
            <a:ext cx="581892" cy="411480"/>
            <a:chOff x="6716090" y="2764806"/>
            <a:chExt cx="581892" cy="411480"/>
          </a:xfrm>
        </p:grpSpPr>
        <p:sp>
          <p:nvSpPr>
            <p:cNvPr id="10" name="Teardrop 9">
              <a:extLst>
                <a:ext uri="{FF2B5EF4-FFF2-40B4-BE49-F238E27FC236}">
                  <a16:creationId xmlns:a16="http://schemas.microsoft.com/office/drawing/2014/main" id="{FDF8ABF9-B9C4-1F37-7AAD-0FFF87428452}"/>
                </a:ext>
              </a:extLst>
            </p:cNvPr>
            <p:cNvSpPr/>
            <p:nvPr/>
          </p:nvSpPr>
          <p:spPr>
            <a:xfrm rot="8092968">
              <a:off x="6801296" y="2771795"/>
              <a:ext cx="411480" cy="397502"/>
            </a:xfrm>
            <a:prstGeom prst="teardrop">
              <a:avLst>
                <a:gd name="adj" fmla="val 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1" name="TextBox 10">
              <a:extLst>
                <a:ext uri="{FF2B5EF4-FFF2-40B4-BE49-F238E27FC236}">
                  <a16:creationId xmlns:a16="http://schemas.microsoft.com/office/drawing/2014/main" id="{AB1A8649-5639-45FA-48E4-A36B9174D88C}"/>
                </a:ext>
              </a:extLst>
            </p:cNvPr>
            <p:cNvSpPr txBox="1"/>
            <p:nvPr/>
          </p:nvSpPr>
          <p:spPr>
            <a:xfrm>
              <a:off x="6716090" y="2851283"/>
              <a:ext cx="581892" cy="238527"/>
            </a:xfrm>
            <a:prstGeom prst="rect">
              <a:avLst/>
            </a:prstGeom>
            <a:noFill/>
            <a:ln>
              <a:noFill/>
            </a:ln>
          </p:spPr>
          <p:txBody>
            <a:bodyPr wrap="square" rtlCol="0">
              <a:spAutoFit/>
            </a:bodyPr>
            <a:lstStyle/>
            <a:p>
              <a:pPr algn="ctr"/>
              <a:r>
                <a:rPr lang="en-US" sz="950" b="1" dirty="0">
                  <a:solidFill>
                    <a:prstClr val="white"/>
                  </a:solidFill>
                </a:rPr>
                <a:t>3.4%</a:t>
              </a:r>
            </a:p>
          </p:txBody>
        </p:sp>
      </p:grpSp>
    </p:spTree>
    <p:extLst>
      <p:ext uri="{BB962C8B-B14F-4D97-AF65-F5344CB8AC3E}">
        <p14:creationId xmlns:p14="http://schemas.microsoft.com/office/powerpoint/2010/main" val="42945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F80C90-9C74-BB92-E2DB-51201EA04919}"/>
              </a:ext>
            </a:extLst>
          </p:cNvPr>
          <p:cNvGraphicFramePr/>
          <p:nvPr>
            <p:extLst>
              <p:ext uri="{D42A27DB-BD31-4B8C-83A1-F6EECF244321}">
                <p14:modId xmlns:p14="http://schemas.microsoft.com/office/powerpoint/2010/main" val="2197418963"/>
              </p:ext>
            </p:extLst>
          </p:nvPr>
        </p:nvGraphicFramePr>
        <p:xfrm>
          <a:off x="722761" y="1427443"/>
          <a:ext cx="3541898" cy="4677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910F06-D97F-9C48-2FB2-E4D1A383DA31}"/>
              </a:ext>
            </a:extLst>
          </p:cNvPr>
          <p:cNvGraphicFramePr/>
          <p:nvPr>
            <p:extLst>
              <p:ext uri="{D42A27DB-BD31-4B8C-83A1-F6EECF244321}">
                <p14:modId xmlns:p14="http://schemas.microsoft.com/office/powerpoint/2010/main" val="1980718213"/>
              </p:ext>
            </p:extLst>
          </p:nvPr>
        </p:nvGraphicFramePr>
        <p:xfrm>
          <a:off x="4770618" y="1397009"/>
          <a:ext cx="3238229" cy="4677368"/>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latin typeface="Century Gothic"/>
              </a:rPr>
              <a:t>Q4 growth was primarily driven by consumer and government spending, and supported by a boost in business investment and net exports.</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C80000"/>
                </a:solidFill>
                <a:cs typeface="Calibri" pitchFamily="34" charset="0"/>
              </a:rPr>
              <a:t>HEADWINDS</a:t>
            </a:r>
            <a:endParaRPr kumimoji="0" lang="en-US" sz="1600" b="1" i="0" u="none" strike="noStrike" kern="1200" cap="none" spc="0" normalizeH="0" baseline="0" noProof="0" dirty="0">
              <a:ln>
                <a:noFill/>
              </a:ln>
              <a:solidFill>
                <a:srgbClr val="C80000"/>
              </a:solidFill>
              <a:effectLst/>
              <a:uLnTx/>
              <a:uFillTx/>
              <a:cs typeface="Calibri" pitchFamily="34" charset="0"/>
            </a:endParaRP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58246" y="2588174"/>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b="1" dirty="0">
                <a:solidFill>
                  <a:srgbClr val="C80000"/>
                </a:solidFill>
                <a:cs typeface="Calibri" pitchFamily="34" charset="0"/>
              </a:rPr>
              <a:t>[-0.47]</a:t>
            </a:r>
            <a:endParaRPr kumimoji="0" lang="en-US" sz="1400" b="1" i="0" u="none" strike="noStrike" kern="1200" cap="none" spc="0" normalizeH="0" baseline="0" noProof="0" dirty="0">
              <a:ln>
                <a:noFill/>
              </a:ln>
              <a:solidFill>
                <a:srgbClr val="C80000"/>
              </a:solidFill>
              <a:effectLst/>
              <a:uLnTx/>
              <a:uFillTx/>
              <a:cs typeface="Calibri" pitchFamily="34" charset="0"/>
            </a:endParaRPr>
          </a:p>
        </p:txBody>
      </p:sp>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793331" y="2611279"/>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b="1" dirty="0">
                <a:solidFill>
                  <a:srgbClr val="008000"/>
                </a:solidFill>
                <a:cs typeface="Calibri" pitchFamily="34" charset="0"/>
              </a:rPr>
              <a:t>[+3.85]</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04618" y="2293221"/>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008000"/>
                </a:solidFill>
                <a:cs typeface="Calibri" pitchFamily="34" charset="0"/>
              </a:rPr>
              <a:t>TAILWINDS</a:t>
            </a:r>
            <a:endParaRPr kumimoji="0" lang="en-US" sz="1600" b="1" i="0" u="none" strike="noStrike" kern="1200" cap="none" spc="0" normalizeH="0" baseline="0" noProof="0" dirty="0">
              <a:ln>
                <a:noFill/>
              </a:ln>
              <a:solidFill>
                <a:srgbClr val="008000"/>
              </a:solidFill>
              <a:effectLst/>
              <a:uLnTx/>
              <a:uFillTx/>
              <a:cs typeface="Calibri" pitchFamily="34" charset="0"/>
            </a:endParaRP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Arial Narrow" panose="020B0606020202030204" pitchFamily="34" charset="0"/>
            </a:endParaRPr>
          </a:p>
        </p:txBody>
      </p:sp>
      <p:sp>
        <p:nvSpPr>
          <p:cNvPr id="33" name="TextBox 32">
            <a:extLst>
              <a:ext uri="{FF2B5EF4-FFF2-40B4-BE49-F238E27FC236}">
                <a16:creationId xmlns:a16="http://schemas.microsoft.com/office/drawing/2014/main" id="{F6E7ED59-CE18-DD41-B53B-01FF1F6B9685}"/>
              </a:ext>
            </a:extLst>
          </p:cNvPr>
          <p:cNvSpPr txBox="1"/>
          <p:nvPr/>
        </p:nvSpPr>
        <p:spPr>
          <a:xfrm>
            <a:off x="2798972" y="3734010"/>
            <a:ext cx="1183484"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+0.79</a:t>
            </a:r>
          </a:p>
        </p:txBody>
      </p:sp>
      <p:sp>
        <p:nvSpPr>
          <p:cNvPr id="36" name="TextBox 35">
            <a:extLst>
              <a:ext uri="{FF2B5EF4-FFF2-40B4-BE49-F238E27FC236}">
                <a16:creationId xmlns:a16="http://schemas.microsoft.com/office/drawing/2014/main" id="{E11F7459-9AC4-0B16-EC1A-326196213F95}"/>
              </a:ext>
            </a:extLst>
          </p:cNvPr>
          <p:cNvSpPr txBox="1"/>
          <p:nvPr/>
        </p:nvSpPr>
        <p:spPr>
          <a:xfrm>
            <a:off x="2798975" y="4935583"/>
            <a:ext cx="1183479"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+2.20</a:t>
            </a: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5056392"/>
            <a:ext cx="2103120" cy="312274"/>
          </a:xfrm>
          <a:prstGeom prst="wedgeRectCallout">
            <a:avLst>
              <a:gd name="adj1" fmla="val 62366"/>
              <a:gd name="adj2" fmla="val -2394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808499" y="3233883"/>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+0.50</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57031" y="3061729"/>
            <a:ext cx="2103119" cy="315006"/>
          </a:xfrm>
          <a:prstGeom prst="wedgeRectCallout">
            <a:avLst>
              <a:gd name="adj1" fmla="val 62610"/>
              <a:gd name="adj2" fmla="val -358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Net Exports</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57030" y="3499372"/>
            <a:ext cx="2103120" cy="315006"/>
          </a:xfrm>
          <a:prstGeom prst="wedgeRectCallout">
            <a:avLst>
              <a:gd name="adj1" fmla="val 63393"/>
              <a:gd name="adj2" fmla="val -504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Business Investment</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0688" y="3331616"/>
            <a:ext cx="0" cy="2542711"/>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63839" y="4041167"/>
            <a:ext cx="1153244" cy="772006"/>
          </a:xfrm>
          <a:prstGeom prst="rect">
            <a:avLst/>
          </a:prstGeom>
          <a:solidFill>
            <a:srgbClr val="E6E6E6"/>
          </a:solidFill>
        </p:spPr>
        <p:txBody>
          <a:bodyPr wrap="square" lIns="0" rIns="0" rtlCol="0" anchor="ctr">
            <a:spAutoFit/>
          </a:bodyPr>
          <a:lstStyle/>
          <a:p>
            <a:pPr algn="ctr"/>
            <a:r>
              <a:rPr lang="en-US" sz="1200" b="1" dirty="0">
                <a:solidFill>
                  <a:srgbClr val="008000"/>
                </a:solidFill>
                <a:cs typeface="Calibri" panose="020F0502020204030204" pitchFamily="34" charset="0"/>
              </a:rPr>
              <a:t>NET CHANGE </a:t>
            </a:r>
          </a:p>
          <a:p>
            <a:pPr algn="ctr">
              <a:spcAft>
                <a:spcPts val="500"/>
              </a:spcAft>
            </a:pPr>
            <a:r>
              <a:rPr lang="en-US" sz="1200" b="1" dirty="0">
                <a:solidFill>
                  <a:srgbClr val="008000"/>
                </a:solidFill>
                <a:cs typeface="Calibri" panose="020F0502020204030204" pitchFamily="34" charset="0"/>
              </a:rPr>
              <a:t>IN GDP</a:t>
            </a:r>
          </a:p>
          <a:p>
            <a:pPr algn="ctr"/>
            <a:r>
              <a:rPr lang="en-US" sz="1600" b="1" dirty="0">
                <a:solidFill>
                  <a:srgbClr val="008000"/>
                </a:solidFill>
                <a:cs typeface="Calibri" panose="020F0502020204030204" pitchFamily="34" charset="0"/>
              </a:rPr>
              <a:t>+3.4</a:t>
            </a:r>
          </a:p>
        </p:txBody>
      </p:sp>
      <p:sp>
        <p:nvSpPr>
          <p:cNvPr id="7" name="Rectangular Callout 59">
            <a:extLst>
              <a:ext uri="{FF2B5EF4-FFF2-40B4-BE49-F238E27FC236}">
                <a16:creationId xmlns:a16="http://schemas.microsoft.com/office/drawing/2014/main" id="{2582F0F2-E2B1-66B1-19BD-03F75823139A}"/>
              </a:ext>
            </a:extLst>
          </p:cNvPr>
          <p:cNvSpPr/>
          <p:nvPr/>
        </p:nvSpPr>
        <p:spPr>
          <a:xfrm>
            <a:off x="357031" y="2420558"/>
            <a:ext cx="2103119" cy="469456"/>
          </a:xfrm>
          <a:prstGeom prst="wedgeRectCallout">
            <a:avLst>
              <a:gd name="adj1" fmla="val 62796"/>
              <a:gd name="adj2" fmla="val 59510"/>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Residential Investment</a:t>
            </a:r>
          </a:p>
          <a:p>
            <a:pPr algn="ctr"/>
            <a:r>
              <a:rPr lang="en-US" sz="1200" b="1" dirty="0">
                <a:solidFill>
                  <a:srgbClr val="333333"/>
                </a:solidFill>
                <a:cs typeface="Calibri" panose="020F0502020204030204" pitchFamily="34" charset="0"/>
              </a:rPr>
              <a:t>(+0.11)</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674298" y="2520215"/>
            <a:ext cx="1442985" cy="702915"/>
          </a:xfrm>
          <a:prstGeom prst="wedgeRectCallout">
            <a:avLst>
              <a:gd name="adj1" fmla="val -68328"/>
              <a:gd name="adj2" fmla="val 1793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Change in Private Inventories</a:t>
            </a:r>
          </a:p>
          <a:p>
            <a:pPr algn="ctr"/>
            <a:r>
              <a:rPr lang="en-US" sz="1200" b="1" dirty="0">
                <a:solidFill>
                  <a:srgbClr val="333333"/>
                </a:solidFill>
                <a:cs typeface="Calibri" panose="020F0502020204030204" pitchFamily="34" charset="0"/>
              </a:rPr>
              <a:t>(-0.47)</a:t>
            </a:r>
          </a:p>
        </p:txBody>
      </p:sp>
      <p:sp>
        <p:nvSpPr>
          <p:cNvPr id="4" name="Rectangular Callout 71">
            <a:extLst>
              <a:ext uri="{FF2B5EF4-FFF2-40B4-BE49-F238E27FC236}">
                <a16:creationId xmlns:a16="http://schemas.microsoft.com/office/drawing/2014/main" id="{7B746FD1-C5BC-8B35-DA06-8AFD1FEA51D0}"/>
              </a:ext>
            </a:extLst>
          </p:cNvPr>
          <p:cNvSpPr/>
          <p:nvPr/>
        </p:nvSpPr>
        <p:spPr>
          <a:xfrm>
            <a:off x="357030" y="4034591"/>
            <a:ext cx="2103120" cy="315006"/>
          </a:xfrm>
          <a:prstGeom prst="wedgeRectCallout">
            <a:avLst>
              <a:gd name="adj1" fmla="val 62556"/>
              <a:gd name="adj2" fmla="val -45503"/>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Government Spending</a:t>
            </a:r>
          </a:p>
        </p:txBody>
      </p:sp>
      <p:sp>
        <p:nvSpPr>
          <p:cNvPr id="8" name="Text Placeholder 4">
            <a:extLst>
              <a:ext uri="{FF2B5EF4-FFF2-40B4-BE49-F238E27FC236}">
                <a16:creationId xmlns:a16="http://schemas.microsoft.com/office/drawing/2014/main" id="{EC421C4B-97BF-616A-55FD-F4547197B3DD}"/>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
        <p:nvSpPr>
          <p:cNvPr id="9" name="TextBox 8">
            <a:extLst>
              <a:ext uri="{FF2B5EF4-FFF2-40B4-BE49-F238E27FC236}">
                <a16:creationId xmlns:a16="http://schemas.microsoft.com/office/drawing/2014/main" id="{A1793846-0CE8-624A-2DA6-518FD977287A}"/>
              </a:ext>
            </a:extLst>
          </p:cNvPr>
          <p:cNvSpPr txBox="1"/>
          <p:nvPr/>
        </p:nvSpPr>
        <p:spPr>
          <a:xfrm>
            <a:off x="2808499" y="2928816"/>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+0.25</a:t>
            </a:r>
          </a:p>
        </p:txBody>
      </p:sp>
    </p:spTree>
    <p:extLst>
      <p:ext uri="{BB962C8B-B14F-4D97-AF65-F5344CB8AC3E}">
        <p14:creationId xmlns:p14="http://schemas.microsoft.com/office/powerpoint/2010/main" val="28219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E4BEC22-4378-AB0C-45EA-6D27ECF009B0}"/>
              </a:ext>
            </a:extLst>
          </p:cNvPr>
          <p:cNvGrpSpPr/>
          <p:nvPr/>
        </p:nvGrpSpPr>
        <p:grpSpPr>
          <a:xfrm>
            <a:off x="755780" y="4248469"/>
            <a:ext cx="7531725" cy="1622744"/>
            <a:chOff x="770099" y="4162734"/>
            <a:chExt cx="7531725" cy="1569118"/>
          </a:xfrm>
        </p:grpSpPr>
        <p:sp>
          <p:nvSpPr>
            <p:cNvPr id="16" name="Rectangle 15">
              <a:extLst>
                <a:ext uri="{FF2B5EF4-FFF2-40B4-BE49-F238E27FC236}">
                  <a16:creationId xmlns:a16="http://schemas.microsoft.com/office/drawing/2014/main" id="{3EADA3F7-F329-A198-BCA3-37C4B7F1F3F2}"/>
                </a:ext>
              </a:extLst>
            </p:cNvPr>
            <p:cNvSpPr/>
            <p:nvPr/>
          </p:nvSpPr>
          <p:spPr bwMode="auto">
            <a:xfrm>
              <a:off x="1377147" y="4162738"/>
              <a:ext cx="6924677" cy="15691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global economy is positioned for weaker growth this year, reducing demand for US exports.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In the Eurozone, growth was negative in Q3 and flat in Q4. Germany, the region’s largest economy, contracted in 2023.</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Meanwhile, China struggles with a real-estate crisis and weak consumption as household savings hit record highs.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Geopolitical conflict also remains a risk, which has significant implications for energy markets and global supply chains.</a:t>
              </a:r>
            </a:p>
          </p:txBody>
        </p:sp>
        <p:sp>
          <p:nvSpPr>
            <p:cNvPr id="19" name="Pentagon 12">
              <a:extLst>
                <a:ext uri="{FF2B5EF4-FFF2-40B4-BE49-F238E27FC236}">
                  <a16:creationId xmlns:a16="http://schemas.microsoft.com/office/drawing/2014/main" id="{789E854A-080D-4014-3D4B-547FC316B5CF}"/>
                </a:ext>
              </a:extLst>
            </p:cNvPr>
            <p:cNvSpPr/>
            <p:nvPr/>
          </p:nvSpPr>
          <p:spPr bwMode="auto">
            <a:xfrm>
              <a:off x="1377147" y="4162737"/>
              <a:ext cx="2055176" cy="1537833"/>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Sluggish Global Economic Growth</a:t>
              </a:r>
            </a:p>
          </p:txBody>
        </p:sp>
        <p:sp>
          <p:nvSpPr>
            <p:cNvPr id="20" name="Oval 237">
              <a:extLst>
                <a:ext uri="{FF2B5EF4-FFF2-40B4-BE49-F238E27FC236}">
                  <a16:creationId xmlns:a16="http://schemas.microsoft.com/office/drawing/2014/main" id="{002E3A9B-09C2-6106-1AE4-0DE767467705}"/>
                </a:ext>
              </a:extLst>
            </p:cNvPr>
            <p:cNvSpPr>
              <a:spLocks noChangeArrowheads="1"/>
            </p:cNvSpPr>
            <p:nvPr/>
          </p:nvSpPr>
          <p:spPr bwMode="gray">
            <a:xfrm>
              <a:off x="770099" y="4162734"/>
              <a:ext cx="540267" cy="1537833"/>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Economic Headwinds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HEADWINDS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Text Placeholder 4">
            <a:extLst>
              <a:ext uri="{FF2B5EF4-FFF2-40B4-BE49-F238E27FC236}">
                <a16:creationId xmlns:a16="http://schemas.microsoft.com/office/drawing/2014/main" id="{26A54617-BF33-E92A-A604-79B32B15DE85}"/>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2024 Q2 Equipment Leasing &amp; Finance U.S. Economic Outlook </a:t>
            </a:r>
          </a:p>
        </p:txBody>
      </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30"/>
            <a:ext cx="7531723" cy="1591056"/>
            <a:chOff x="807768" y="2542033"/>
            <a:chExt cx="7481193" cy="1113061"/>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3"/>
              <a:ext cx="6878218" cy="11125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Strong demand for new vehicles during the pandemic led to a 25% increase in auto prices over the last four years.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However, the combination of higher prices, higher interest rates, and higher insurance premiums have resulted in a more cautious consumer.</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Reduced demand has already decreased prices and will likely continue to exert downward pressure in the near term.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Falling demand for new vehicles is another sign that consumer spending appears likely to slow this year.</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3"/>
              <a:ext cx="2039938" cy="1113061"/>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Softening New Vehicle Sales</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3"/>
              <a:ext cx="536642" cy="1113061"/>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3" name="Graphic 2" descr="Earth globe: Africa and Europe with solid fill">
            <a:extLst>
              <a:ext uri="{FF2B5EF4-FFF2-40B4-BE49-F238E27FC236}">
                <a16:creationId xmlns:a16="http://schemas.microsoft.com/office/drawing/2014/main" id="{0A3FC401-F3FD-05CE-2DDB-0514EF2309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327" y="4751862"/>
            <a:ext cx="596317" cy="596317"/>
          </a:xfrm>
          <a:prstGeom prst="rect">
            <a:avLst/>
          </a:prstGeom>
        </p:spPr>
      </p:pic>
      <p:pic>
        <p:nvPicPr>
          <p:cNvPr id="9" name="Graphic 8" descr="Taxi with solid fill">
            <a:extLst>
              <a:ext uri="{FF2B5EF4-FFF2-40B4-BE49-F238E27FC236}">
                <a16:creationId xmlns:a16="http://schemas.microsoft.com/office/drawing/2014/main" id="{9D27D28E-08A4-2C56-BD39-E0835B9905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209" y="3118093"/>
            <a:ext cx="559838" cy="559838"/>
          </a:xfrm>
          <a:prstGeom prst="rect">
            <a:avLst/>
          </a:prstGeom>
        </p:spPr>
      </p:pic>
    </p:spTree>
    <p:extLst>
      <p:ext uri="{BB962C8B-B14F-4D97-AF65-F5344CB8AC3E}">
        <p14:creationId xmlns:p14="http://schemas.microsoft.com/office/powerpoint/2010/main" val="261741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Economic Tailwinds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TAILWINDS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30"/>
            <a:ext cx="7531723" cy="1463040"/>
            <a:chOff x="807768" y="2542032"/>
            <a:chExt cx="7481193" cy="1023504"/>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2"/>
              <a:ext cx="6878218" cy="102350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Though a significant driver of inflation in 2021 and 2022, energy prices have put downward pressure on inflation over the last year due to record-high U.S. production levels for both oil and natural gas.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Natural gas averaged a record low price in February after adjusting for inflation, driving down utility bills.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Though oil prices have been more turbulent, prices may soon start on a path of gradual decline given softening global demand projections.</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2"/>
              <a:ext cx="2039938" cy="1023504"/>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Easing Energy Prices</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2"/>
              <a:ext cx="536642" cy="1023504"/>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grpSp>
        <p:nvGrpSpPr>
          <p:cNvPr id="15" name="Group 14">
            <a:extLst>
              <a:ext uri="{FF2B5EF4-FFF2-40B4-BE49-F238E27FC236}">
                <a16:creationId xmlns:a16="http://schemas.microsoft.com/office/drawing/2014/main" id="{BE4BEC22-4378-AB0C-45EA-6D27ECF009B0}"/>
              </a:ext>
            </a:extLst>
          </p:cNvPr>
          <p:cNvGrpSpPr/>
          <p:nvPr/>
        </p:nvGrpSpPr>
        <p:grpSpPr>
          <a:xfrm>
            <a:off x="755780" y="4115738"/>
            <a:ext cx="7531725" cy="1463045"/>
            <a:chOff x="770099" y="4162734"/>
            <a:chExt cx="7531725" cy="1414696"/>
          </a:xfrm>
        </p:grpSpPr>
        <p:sp>
          <p:nvSpPr>
            <p:cNvPr id="16" name="Rectangle 15">
              <a:extLst>
                <a:ext uri="{FF2B5EF4-FFF2-40B4-BE49-F238E27FC236}">
                  <a16:creationId xmlns:a16="http://schemas.microsoft.com/office/drawing/2014/main" id="{3EADA3F7-F329-A198-BCA3-37C4B7F1F3F2}"/>
                </a:ext>
              </a:extLst>
            </p:cNvPr>
            <p:cNvSpPr/>
            <p:nvPr/>
          </p:nvSpPr>
          <p:spPr bwMode="auto">
            <a:xfrm>
              <a:off x="1377147" y="4162738"/>
              <a:ext cx="6924677" cy="141469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labor market remains the U.S. economy’s strongest tailwind. Robust job growth continued in Q1, while wage growth outpaced inflation.</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At the same time, the labor market appears to be at lower risk of overheating, which is a positive sign for containing inflation.</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Job openings, while still elevated, have come down significantly since peaking in early 2022. Further, the quit rate has eased and hiring in the leisure and hospitality sector has normalized.</a:t>
              </a:r>
            </a:p>
          </p:txBody>
        </p:sp>
        <p:sp>
          <p:nvSpPr>
            <p:cNvPr id="19" name="Pentagon 12">
              <a:extLst>
                <a:ext uri="{FF2B5EF4-FFF2-40B4-BE49-F238E27FC236}">
                  <a16:creationId xmlns:a16="http://schemas.microsoft.com/office/drawing/2014/main" id="{789E854A-080D-4014-3D4B-547FC316B5CF}"/>
                </a:ext>
              </a:extLst>
            </p:cNvPr>
            <p:cNvSpPr/>
            <p:nvPr/>
          </p:nvSpPr>
          <p:spPr bwMode="auto">
            <a:xfrm>
              <a:off x="1377147" y="4162736"/>
              <a:ext cx="2039938" cy="1414690"/>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Job Growth</a:t>
              </a:r>
            </a:p>
          </p:txBody>
        </p:sp>
        <p:sp>
          <p:nvSpPr>
            <p:cNvPr id="20" name="Oval 237">
              <a:extLst>
                <a:ext uri="{FF2B5EF4-FFF2-40B4-BE49-F238E27FC236}">
                  <a16:creationId xmlns:a16="http://schemas.microsoft.com/office/drawing/2014/main" id="{002E3A9B-09C2-6106-1AE4-0DE767467705}"/>
                </a:ext>
              </a:extLst>
            </p:cNvPr>
            <p:cNvSpPr>
              <a:spLocks noChangeArrowheads="1"/>
            </p:cNvSpPr>
            <p:nvPr/>
          </p:nvSpPr>
          <p:spPr bwMode="gray">
            <a:xfrm>
              <a:off x="770099" y="4162734"/>
              <a:ext cx="540267" cy="1414690"/>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5" name="Graphic 4" descr="Home with solid fill">
            <a:extLst>
              <a:ext uri="{FF2B5EF4-FFF2-40B4-BE49-F238E27FC236}">
                <a16:creationId xmlns:a16="http://schemas.microsoft.com/office/drawing/2014/main" id="{E7EDE2CA-7A93-0147-510F-CCAF63C0E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407" y="2965749"/>
            <a:ext cx="548640" cy="612374"/>
          </a:xfrm>
          <a:prstGeom prst="rect">
            <a:avLst/>
          </a:prstGeom>
        </p:spPr>
      </p:pic>
      <p:sp>
        <p:nvSpPr>
          <p:cNvPr id="2" name="Text Placeholder 4">
            <a:extLst>
              <a:ext uri="{FF2B5EF4-FFF2-40B4-BE49-F238E27FC236}">
                <a16:creationId xmlns:a16="http://schemas.microsoft.com/office/drawing/2014/main" id="{258806CF-99AF-A122-9080-0FF3A3C1FD93}"/>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Q2 Equipment Leasing &amp; Finance U.S. Economic Outlook </a:t>
            </a:r>
            <a:endParaRPr lang="en-US" sz="700" dirty="0">
              <a:solidFill>
                <a:prstClr val="white">
                  <a:lumMod val="50000"/>
                </a:prstClr>
              </a:solidFill>
            </a:endParaRPr>
          </a:p>
        </p:txBody>
      </p:sp>
      <p:pic>
        <p:nvPicPr>
          <p:cNvPr id="7" name="Graphic 6" descr="Group of women with solid fill">
            <a:extLst>
              <a:ext uri="{FF2B5EF4-FFF2-40B4-BE49-F238E27FC236}">
                <a16:creationId xmlns:a16="http://schemas.microsoft.com/office/drawing/2014/main" id="{0D72EEEC-43E9-C1B7-F62F-AC8A35A55D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407" y="4542685"/>
            <a:ext cx="548640" cy="631938"/>
          </a:xfrm>
          <a:prstGeom prst="rect">
            <a:avLst/>
          </a:prstGeom>
        </p:spPr>
      </p:pic>
    </p:spTree>
    <p:extLst>
      <p:ext uri="{BB962C8B-B14F-4D97-AF65-F5344CB8AC3E}">
        <p14:creationId xmlns:p14="http://schemas.microsoft.com/office/powerpoint/2010/main" val="16841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Factors to Watch</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310522"/>
            <a:ext cx="7548562" cy="319088"/>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FACTOR TO WATCH</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BE1D8CF2-B78E-C401-B7CC-3E1F6B98E9C3}"/>
              </a:ext>
            </a:extLst>
          </p:cNvPr>
          <p:cNvGrpSpPr/>
          <p:nvPr/>
        </p:nvGrpSpPr>
        <p:grpSpPr>
          <a:xfrm>
            <a:off x="757238" y="2804294"/>
            <a:ext cx="7531723" cy="2452648"/>
            <a:chOff x="807768" y="2542032"/>
            <a:chExt cx="7481193" cy="1094731"/>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3"/>
              <a:ext cx="6878218" cy="108747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Consumer demand has been robust over the last four years, driving the U.S. economic recovery.</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But, with consumer debt levels (particularly credit card and auto loan debt) above pre-recession levels and rising quickly, can consumers maintain current spending levels?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Spending growth is catching up with income growth, driving the personal savings rate downward. Meanwhile, revolving debt is rising quickly, and student loan payments have now resumed.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Delinquency rates for both credit cards and auto loans are up and 36% of households report difficulty paying usual expenses.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 spending slowdown appears to be inevitable, but strong job and wage growth may result in a more gradual decline.</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2"/>
              <a:ext cx="2039938" cy="1094731"/>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Consumer Spending Slowdown?</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2"/>
              <a:ext cx="536642" cy="1094730"/>
            </a:xfrm>
            <a:prstGeom prst="rect">
              <a:avLst/>
            </a:prstGeom>
            <a:solidFill>
              <a:schemeClr val="accent6"/>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sp>
        <p:nvSpPr>
          <p:cNvPr id="2" name="Text Placeholder 4">
            <a:extLst>
              <a:ext uri="{FF2B5EF4-FFF2-40B4-BE49-F238E27FC236}">
                <a16:creationId xmlns:a16="http://schemas.microsoft.com/office/drawing/2014/main" id="{D0C0070F-5FF8-B159-C5AA-871E7C317B49}"/>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Q2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88B122DA-BAA5-2198-CA73-0C2BAB9E08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3762789"/>
            <a:ext cx="548640" cy="590997"/>
          </a:xfrm>
          <a:prstGeom prst="rect">
            <a:avLst/>
          </a:prstGeom>
        </p:spPr>
      </p:pic>
    </p:spTree>
    <p:extLst>
      <p:ext uri="{BB962C8B-B14F-4D97-AF65-F5344CB8AC3E}">
        <p14:creationId xmlns:p14="http://schemas.microsoft.com/office/powerpoint/2010/main" val="409832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2251726818"/>
              </p:ext>
            </p:extLst>
          </p:nvPr>
        </p:nvGraphicFramePr>
        <p:xfrm>
          <a:off x="741494" y="1835594"/>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2024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1.9%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2.5%</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7.9%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3.0%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(year-on-year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8.0%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4.1%</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4.50%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5.50%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5.0%</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Total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4,793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000000"/>
                          </a:solidFill>
                          <a:effectLst/>
                          <a:latin typeface="+mn-lt"/>
                          <a:ea typeface="+mn-ea"/>
                          <a:cs typeface="+mn-cs"/>
                        </a:rPr>
                        <a:t>3,013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829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600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100" b="1" kern="1200" spc="-20" dirty="0">
                          <a:solidFill>
                            <a:srgbClr val="000000"/>
                          </a:solidFill>
                          <a:effectLst/>
                          <a:latin typeface="+mn-lt"/>
                          <a:ea typeface="+mn-ea"/>
                          <a:cs typeface="+mn-cs"/>
                        </a:rPr>
                        <a:t>2,404</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 Placeholder 4">
            <a:extLst>
              <a:ext uri="{FF2B5EF4-FFF2-40B4-BE49-F238E27FC236}">
                <a16:creationId xmlns:a16="http://schemas.microsoft.com/office/drawing/2014/main" id="{1EBF5AE5-728C-35A1-440C-30F20939A360}"/>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2024 Q2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5416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2556440087"/>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Business investment expanded at a 3.7% annualized pace in Q4, driven by growth in non-residential structures investment.</a:t>
            </a:r>
            <a:endParaRPr lang="en-US" sz="1800" b="1" dirty="0">
              <a:solidFill>
                <a:srgbClr val="FF0000"/>
              </a:solidFill>
            </a:endParaRP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43248" y="3140627"/>
            <a:ext cx="581892" cy="397502"/>
            <a:chOff x="8048655" y="2350681"/>
            <a:chExt cx="581892" cy="411480"/>
          </a:xfrm>
          <a:solidFill>
            <a:srgbClr val="D2CD00"/>
          </a:solidFill>
        </p:grpSpPr>
        <p:sp>
          <p:nvSpPr>
            <p:cNvPr id="115" name="Teardrop 114"/>
            <p:cNvSpPr/>
            <p:nvPr/>
          </p:nvSpPr>
          <p:spPr>
            <a:xfrm rot="8100553">
              <a:off x="8125152" y="2350681"/>
              <a:ext cx="411480" cy="411480"/>
            </a:xfrm>
            <a:prstGeom prst="teardrop">
              <a:avLst>
                <a:gd name="adj" fmla="val 20000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3.7%</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2" name="Arrow: Down 1">
            <a:extLst>
              <a:ext uri="{FF2B5EF4-FFF2-40B4-BE49-F238E27FC236}">
                <a16:creationId xmlns:a16="http://schemas.microsoft.com/office/drawing/2014/main" id="{141D25B0-7D15-768D-D880-CE3FBF247194}"/>
              </a:ext>
            </a:extLst>
          </p:cNvPr>
          <p:cNvSpPr/>
          <p:nvPr/>
        </p:nvSpPr>
        <p:spPr>
          <a:xfrm>
            <a:off x="6719592" y="5396879"/>
            <a:ext cx="15544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
        <p:nvSpPr>
          <p:cNvPr id="5" name="Text Placeholder 4">
            <a:extLst>
              <a:ext uri="{FF2B5EF4-FFF2-40B4-BE49-F238E27FC236}">
                <a16:creationId xmlns:a16="http://schemas.microsoft.com/office/drawing/2014/main" id="{20A59426-3DEE-DE42-3188-C9DA9BB73CC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6" name="Arrow: Down 5">
            <a:extLst>
              <a:ext uri="{FF2B5EF4-FFF2-40B4-BE49-F238E27FC236}">
                <a16:creationId xmlns:a16="http://schemas.microsoft.com/office/drawing/2014/main" id="{A76DC85F-7116-B2F9-B8CF-93A0E3B6FC58}"/>
              </a:ext>
            </a:extLst>
          </p:cNvPr>
          <p:cNvSpPr/>
          <p:nvPr/>
        </p:nvSpPr>
        <p:spPr>
          <a:xfrm>
            <a:off x="5760822" y="4959693"/>
            <a:ext cx="133410"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166701237"/>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8f4f3d65270ac1bafe74a608e6b2a8e8">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a1d28e84051735d8392ba8e39d4e4a95"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79F95-5CCF-42E2-9CCB-5D2071640FEA}">
  <ds:schemaRefs>
    <ds:schemaRef ds:uri="http://schemas.microsoft.com/sharepoint/v3/contenttype/forms"/>
  </ds:schemaRefs>
</ds:datastoreItem>
</file>

<file path=customXml/itemProps2.xml><?xml version="1.0" encoding="utf-8"?>
<ds:datastoreItem xmlns:ds="http://schemas.openxmlformats.org/officeDocument/2006/customXml" ds:itemID="{2ED75980-4C60-4F32-A6A1-6B230FAD3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45867</TotalTime>
  <Words>3926</Words>
  <Application>Microsoft Office PowerPoint</Application>
  <PresentationFormat>On-screen Show (4:3)</PresentationFormat>
  <Paragraphs>344</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Meiryo UI</vt:lpstr>
      <vt:lpstr>Arial</vt:lpstr>
      <vt:lpstr>Arial Narrow</vt:lpstr>
      <vt:lpstr>Calibri</vt:lpstr>
      <vt:lpstr>Century Gothic</vt:lpstr>
      <vt:lpstr>Century Schoolbook</vt:lpstr>
      <vt:lpstr>CIDFont+F1</vt:lpstr>
      <vt:lpstr>Courier New</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investment expanded at a 3.7% annualized pace in Q4, driven by growth in non-residential structures investment.</vt:lpstr>
      <vt:lpstr>Five of 12 verticals have readings significantly above their historical average, while several are at or below their historical average.</vt:lpstr>
      <vt:lpstr>E&amp;S investment growth is forecasted to strengthen somewhat over the course of the year, but the annual forecast of 2.2% is modest.</vt:lpstr>
      <vt:lpstr>New business volume was up 4.9% year-to-date in February, currently outpacing of the rate of inflation.</vt:lpstr>
      <vt:lpstr>On a nominal basis, year-over-year growth in new business volume was positive in January and February.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6798</cp:revision>
  <cp:lastPrinted>2023-12-20T18:44:13Z</cp:lastPrinted>
  <dcterms:created xsi:type="dcterms:W3CDTF">2016-08-24T18:10:49Z</dcterms:created>
  <dcterms:modified xsi:type="dcterms:W3CDTF">2024-04-22T02:15:45Z</dcterms:modified>
</cp:coreProperties>
</file>