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1" r:id="rId4"/>
  </p:sldMasterIdLst>
  <p:notesMasterIdLst>
    <p:notesMasterId r:id="rId22"/>
  </p:notesMasterIdLst>
  <p:sldIdLst>
    <p:sldId id="257" r:id="rId5"/>
    <p:sldId id="330" r:id="rId6"/>
    <p:sldId id="377" r:id="rId7"/>
    <p:sldId id="366" r:id="rId8"/>
    <p:sldId id="381" r:id="rId9"/>
    <p:sldId id="375" r:id="rId10"/>
    <p:sldId id="379" r:id="rId11"/>
    <p:sldId id="376" r:id="rId12"/>
    <p:sldId id="331" r:id="rId13"/>
    <p:sldId id="347" r:id="rId14"/>
    <p:sldId id="380" r:id="rId15"/>
    <p:sldId id="372" r:id="rId16"/>
    <p:sldId id="371" r:id="rId17"/>
    <p:sldId id="339" r:id="rId18"/>
    <p:sldId id="367" r:id="rId19"/>
    <p:sldId id="373" r:id="rId20"/>
    <p:sldId id="341"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A7E"/>
    <a:srgbClr val="D2CD00"/>
    <a:srgbClr val="EF6F00"/>
    <a:srgbClr val="000000"/>
    <a:srgbClr val="008000"/>
    <a:srgbClr val="C030AB"/>
    <a:srgbClr val="C00000"/>
    <a:srgbClr val="E6E6E6"/>
    <a:srgbClr val="B2B2B2"/>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F05DF-28F4-4D5F-B382-1B9BBBC7B6AB}" v="1" dt="2023-12-20T20:54:46.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36" autoAdjust="0"/>
  </p:normalViewPr>
  <p:slideViewPr>
    <p:cSldViewPr snapToGrid="0">
      <p:cViewPr varScale="1">
        <p:scale>
          <a:sx n="58" d="100"/>
          <a:sy n="58" d="100"/>
        </p:scale>
        <p:origin x="1544" y="56"/>
      </p:cViewPr>
      <p:guideLst>
        <p:guide orient="horz" pos="1464"/>
        <p:guide pos="168"/>
        <p:guide orient="horz" pos="4224"/>
        <p:guide pos="5400"/>
        <p:guide pos="3144"/>
        <p:guide pos="2496"/>
        <p:guide orient="horz" pos="2064"/>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E07F05DF-28F4-4D5F-B382-1B9BBBC7B6AB}"/>
    <pc:docChg chg="modSld">
      <pc:chgData name="Stephanie Fisher" userId="4a8d9212-f9a0-4b32-979f-fab227be859c" providerId="ADAL" clId="{E07F05DF-28F4-4D5F-B382-1B9BBBC7B6AB}" dt="2024-02-26T21:58:11.809" v="19" actId="20577"/>
      <pc:docMkLst>
        <pc:docMk/>
      </pc:docMkLst>
      <pc:sldChg chg="addSp modSp mod">
        <pc:chgData name="Stephanie Fisher" userId="4a8d9212-f9a0-4b32-979f-fab227be859c" providerId="ADAL" clId="{E07F05DF-28F4-4D5F-B382-1B9BBBC7B6AB}" dt="2023-12-20T20:55:55.399" v="17" actId="1076"/>
        <pc:sldMkLst>
          <pc:docMk/>
          <pc:sldMk cId="168138480" sldId="257"/>
        </pc:sldMkLst>
        <pc:picChg chg="add mod">
          <ac:chgData name="Stephanie Fisher" userId="4a8d9212-f9a0-4b32-979f-fab227be859c" providerId="ADAL" clId="{E07F05DF-28F4-4D5F-B382-1B9BBBC7B6AB}" dt="2023-12-20T20:55:55.399" v="17" actId="1076"/>
          <ac:picMkLst>
            <pc:docMk/>
            <pc:sldMk cId="168138480" sldId="257"/>
            <ac:picMk id="3" creationId="{C4056694-3B85-30EF-C89B-358F7E187A75}"/>
          </ac:picMkLst>
        </pc:picChg>
      </pc:sldChg>
      <pc:sldChg chg="modSp mod">
        <pc:chgData name="Stephanie Fisher" userId="4a8d9212-f9a0-4b32-979f-fab227be859c" providerId="ADAL" clId="{E07F05DF-28F4-4D5F-B382-1B9BBBC7B6AB}" dt="2024-02-26T21:58:11.809" v="19" actId="20577"/>
        <pc:sldMkLst>
          <pc:docMk/>
          <pc:sldMk cId="541629199" sldId="376"/>
        </pc:sldMkLst>
        <pc:graphicFrameChg chg="modGraphic">
          <ac:chgData name="Stephanie Fisher" userId="4a8d9212-f9a0-4b32-979f-fab227be859c" providerId="ADAL" clId="{E07F05DF-28F4-4D5F-B382-1B9BBBC7B6AB}" dt="2024-02-26T21:58:11.809" v="19" actId="20577"/>
          <ac:graphicFrameMkLst>
            <pc:docMk/>
            <pc:sldMk cId="541629199" sldId="376"/>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2"/>
            <c:invertIfNegative val="0"/>
            <c:bubble3D val="0"/>
            <c:extLst>
              <c:ext xmlns:c16="http://schemas.microsoft.com/office/drawing/2014/chart" uri="{C3380CC4-5D6E-409C-BE32-E72D297353CC}">
                <c16:uniqueId val="{00000001-1DD7-4D6F-A7E5-B8DCA61354E7}"/>
              </c:ext>
            </c:extLst>
          </c:dPt>
          <c:dPt>
            <c:idx val="9"/>
            <c:invertIfNegative val="0"/>
            <c:bubble3D val="0"/>
            <c:extLst>
              <c:ext xmlns:c16="http://schemas.microsoft.com/office/drawing/2014/chart" uri="{C3380CC4-5D6E-409C-BE32-E72D297353CC}">
                <c16:uniqueId val="{00000001-36AE-43F7-819A-078C347A53FF}"/>
              </c:ext>
            </c:extLst>
          </c:dPt>
          <c:dPt>
            <c:idx val="10"/>
            <c:invertIfNegative val="0"/>
            <c:bubble3D val="0"/>
            <c:extLst>
              <c:ext xmlns:c16="http://schemas.microsoft.com/office/drawing/2014/chart" uri="{C3380CC4-5D6E-409C-BE32-E72D297353CC}">
                <c16:uniqueId val="{00000002-36AE-43F7-819A-078C347A53FF}"/>
              </c:ext>
            </c:extLst>
          </c:dPt>
          <c:dPt>
            <c:idx val="12"/>
            <c:invertIfNegative val="0"/>
            <c:bubble3D val="0"/>
            <c:extLst>
              <c:ext xmlns:c16="http://schemas.microsoft.com/office/drawing/2014/chart" uri="{C3380CC4-5D6E-409C-BE32-E72D297353CC}">
                <c16:uniqueId val="{00000004-36AE-43F7-819A-078C347A53FF}"/>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5"/>
            <c:invertIfNegative val="0"/>
            <c:bubble3D val="0"/>
            <c:extLst>
              <c:ext xmlns:c16="http://schemas.microsoft.com/office/drawing/2014/chart" uri="{C3380CC4-5D6E-409C-BE32-E72D297353CC}">
                <c16:uniqueId val="{00000011-1DD7-4D6F-A7E5-B8DCA61354E7}"/>
              </c:ext>
            </c:extLst>
          </c:dPt>
          <c:dPt>
            <c:idx val="16"/>
            <c:invertIfNegative val="0"/>
            <c:bubble3D val="0"/>
            <c:spPr>
              <a:solidFill>
                <a:srgbClr val="EF6F00"/>
              </a:solidFill>
            </c:spPr>
            <c:extLst>
              <c:ext xmlns:c16="http://schemas.microsoft.com/office/drawing/2014/chart" uri="{C3380CC4-5D6E-409C-BE32-E72D297353CC}">
                <c16:uniqueId val="{00000007-1DD7-4D6F-A7E5-B8DCA61354E7}"/>
              </c:ext>
            </c:extLst>
          </c:dPt>
          <c:dPt>
            <c:idx val="17"/>
            <c:invertIfNegative val="0"/>
            <c:bubble3D val="0"/>
            <c:spPr>
              <a:solidFill>
                <a:srgbClr val="EF6F00"/>
              </a:solidFill>
            </c:spPr>
            <c:extLst>
              <c:ext xmlns:c16="http://schemas.microsoft.com/office/drawing/2014/chart" uri="{C3380CC4-5D6E-409C-BE32-E72D297353CC}">
                <c16:uniqueId val="{00000004-0347-4A1D-9313-F17F17C1D45D}"/>
              </c:ext>
            </c:extLst>
          </c:dPt>
          <c:dPt>
            <c:idx val="18"/>
            <c:invertIfNegative val="0"/>
            <c:bubble3D val="0"/>
            <c:spPr>
              <a:solidFill>
                <a:srgbClr val="EF6F00"/>
              </a:solidFill>
            </c:spPr>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2"/>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D7-4D6F-A7E5-B8DCA61354E7}"/>
                </c:ext>
              </c:extLst>
            </c:dLbl>
            <c:dLbl>
              <c:idx val="3"/>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D-42C2-9FA0-EE9429D08EEF}"/>
                </c:ext>
              </c:extLst>
            </c:dLbl>
            <c:dLbl>
              <c:idx val="14"/>
              <c:layout>
                <c:manualLayout>
                  <c:x val="-1.5003109305802588E-3"/>
                  <c:y val="-1.59798517975697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5"/>
              <c:delete val="1"/>
              <c:extLst>
                <c:ext xmlns:c15="http://schemas.microsoft.com/office/drawing/2012/chart" uri="{CE6537A1-D6FC-4f65-9D91-7224C49458BB}"/>
                <c:ext xmlns:c16="http://schemas.microsoft.com/office/drawing/2014/chart" uri="{C3380CC4-5D6E-409C-BE32-E72D297353CC}">
                  <c16:uniqueId val="{00000011-1DD7-4D6F-A7E5-B8DCA61354E7}"/>
                </c:ext>
              </c:extLst>
            </c:dLbl>
            <c:dLbl>
              <c:idx val="16"/>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DD7-4D6F-A7E5-B8DCA61354E7}"/>
                </c:ext>
              </c:extLst>
            </c:dLbl>
            <c:dLbl>
              <c:idx val="17"/>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0347-4A1D-9313-F17F17C1D45D}"/>
                </c:ext>
              </c:extLst>
            </c:dLbl>
            <c:dLbl>
              <c:idx val="18"/>
              <c:layout>
                <c:manualLayout>
                  <c:x val="-1.1002153059777568E-16"/>
                  <c:y val="1.5979851797569753E-2"/>
                </c:manualLayout>
              </c:layout>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47-4A1D-9313-F17F17C1D45D}"/>
                </c:ext>
              </c:extLst>
            </c:dLbl>
            <c:dLbl>
              <c:idx val="19"/>
              <c:layout>
                <c:manualLayout>
                  <c:x val="1.5003109305803688E-3"/>
                  <c:y val="-3.1959703595139506E-2"/>
                </c:manualLayout>
              </c:layout>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layout>
                <c:manualLayout>
                  <c:x val="1.5003109305803688E-3"/>
                  <c:y val="-2.5567762876111663E-2"/>
                </c:manualLayout>
              </c:layout>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c:formatCode>
                <c:ptCount val="21"/>
                <c:pt idx="0">
                  <c:v>2.5900570764191055E-2</c:v>
                </c:pt>
                <c:pt idx="1">
                  <c:v>-5.3410242111710748E-2</c:v>
                </c:pt>
                <c:pt idx="2">
                  <c:v>-0.28020655912198089</c:v>
                </c:pt>
                <c:pt idx="3">
                  <c:v>0.34839710925879031</c:v>
                </c:pt>
                <c:pt idx="4">
                  <c:v>4.2056438334202584E-2</c:v>
                </c:pt>
                <c:pt idx="5">
                  <c:v>5.2420899967664747E-2</c:v>
                </c:pt>
                <c:pt idx="6">
                  <c:v>6.2189728775175368E-2</c:v>
                </c:pt>
                <c:pt idx="7">
                  <c:v>3.2974973580746525E-2</c:v>
                </c:pt>
                <c:pt idx="8">
                  <c:v>6.9617936607457187E-2</c:v>
                </c:pt>
                <c:pt idx="9">
                  <c:v>-1.9759054961903666E-2</c:v>
                </c:pt>
                <c:pt idx="10">
                  <c:v>-5.6389279964592642E-3</c:v>
                </c:pt>
                <c:pt idx="11">
                  <c:v>2.6606159592735157E-2</c:v>
                </c:pt>
                <c:pt idx="12">
                  <c:v>2.5660180826019952E-2</c:v>
                </c:pt>
                <c:pt idx="13">
                  <c:v>2.2441651690158437E-2</c:v>
                </c:pt>
                <c:pt idx="14">
                  <c:v>2.0602166214035211E-2</c:v>
                </c:pt>
                <c:pt idx="15">
                  <c:v>5.1542901007360697E-2</c:v>
                </c:pt>
                <c:pt idx="16">
                  <c:v>1.2E-2</c:v>
                </c:pt>
                <c:pt idx="17">
                  <c:v>5.0000000000000001E-3</c:v>
                </c:pt>
                <c:pt idx="18">
                  <c:v>1.4999999999999999E-2</c:v>
                </c:pt>
                <c:pt idx="19">
                  <c:v>1.7999999999999999E-2</c:v>
                </c:pt>
                <c:pt idx="20">
                  <c:v>0.02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658227848101"/>
          <c:y val="3.10705837478235E-2"/>
          <c:w val="0.487341772151899"/>
          <c:h val="0.93719222852669415"/>
        </c:manualLayout>
      </c:layout>
      <c:barChart>
        <c:barDir val="col"/>
        <c:grouping val="stacked"/>
        <c:varyColors val="0"/>
        <c:ser>
          <c:idx val="0"/>
          <c:order val="0"/>
          <c:tx>
            <c:strRef>
              <c:f>Sheet1!$A$2</c:f>
              <c:strCache>
                <c:ptCount val="1"/>
                <c:pt idx="0">
                  <c:v>Consumer Spending</c:v>
                </c:pt>
              </c:strCache>
            </c:strRef>
          </c:tx>
          <c:spPr>
            <a:solidFill>
              <a:srgbClr val="008000"/>
            </a:solidFill>
            <a:ln>
              <a:solidFill>
                <a:schemeClr val="bg1"/>
              </a:solidFill>
            </a:ln>
          </c:spPr>
          <c:invertIfNegative val="0"/>
          <c:dPt>
            <c:idx val="0"/>
            <c:invertIfNegative val="0"/>
            <c:bubble3D val="0"/>
            <c:extLst>
              <c:ext xmlns:c16="http://schemas.microsoft.com/office/drawing/2014/chart" uri="{C3380CC4-5D6E-409C-BE32-E72D297353CC}">
                <c16:uniqueId val="{00000000-8E33-4872-88DE-67170D0BE41E}"/>
              </c:ext>
            </c:extLst>
          </c:dPt>
          <c:cat>
            <c:strRef>
              <c:f>Sheet1!$B$1</c:f>
              <c:strCache>
                <c:ptCount val="1"/>
                <c:pt idx="0">
                  <c:v>Contribution:</c:v>
                </c:pt>
              </c:strCache>
            </c:strRef>
          </c:cat>
          <c:val>
            <c:numRef>
              <c:f>Sheet1!$B$2</c:f>
              <c:numCache>
                <c:formatCode>0.00</c:formatCode>
                <c:ptCount val="1"/>
                <c:pt idx="0">
                  <c:v>2.4400040925154167</c:v>
                </c:pt>
              </c:numCache>
            </c:numRef>
          </c:val>
          <c:extLst>
            <c:ext xmlns:c16="http://schemas.microsoft.com/office/drawing/2014/chart" uri="{C3380CC4-5D6E-409C-BE32-E72D297353CC}">
              <c16:uniqueId val="{00000001-8E33-4872-88DE-67170D0BE41E}"/>
            </c:ext>
          </c:extLst>
        </c:ser>
        <c:ser>
          <c:idx val="1"/>
          <c:order val="1"/>
          <c:tx>
            <c:strRef>
              <c:f>Sheet1!$A$3</c:f>
              <c:strCache>
                <c:ptCount val="1"/>
                <c:pt idx="0">
                  <c:v>Change in Inventories</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8E33-4872-88DE-67170D0BE41E}"/>
              </c:ext>
            </c:extLst>
          </c:dPt>
          <c:cat>
            <c:strRef>
              <c:f>Sheet1!$B$1</c:f>
              <c:strCache>
                <c:ptCount val="1"/>
                <c:pt idx="0">
                  <c:v>Contribution:</c:v>
                </c:pt>
              </c:strCache>
            </c:strRef>
          </c:cat>
          <c:val>
            <c:numRef>
              <c:f>Sheet1!$B$3</c:f>
              <c:numCache>
                <c:formatCode>0.00</c:formatCode>
                <c:ptCount val="1"/>
                <c:pt idx="0">
                  <c:v>1.4000040551922357</c:v>
                </c:pt>
              </c:numCache>
            </c:numRef>
          </c:val>
          <c:extLst>
            <c:ext xmlns:c16="http://schemas.microsoft.com/office/drawing/2014/chart" uri="{C3380CC4-5D6E-409C-BE32-E72D297353CC}">
              <c16:uniqueId val="{00000003-8E33-4872-88DE-67170D0BE41E}"/>
            </c:ext>
          </c:extLst>
        </c:ser>
        <c:ser>
          <c:idx val="2"/>
          <c:order val="2"/>
          <c:tx>
            <c:strRef>
              <c:f>Sheet1!$A$4</c:f>
              <c:strCache>
                <c:ptCount val="1"/>
                <c:pt idx="0">
                  <c:v>Government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8E33-4872-88DE-67170D0BE41E}"/>
              </c:ext>
            </c:extLst>
          </c:dPt>
          <c:cat>
            <c:strRef>
              <c:f>Sheet1!$B$1</c:f>
              <c:strCache>
                <c:ptCount val="1"/>
                <c:pt idx="0">
                  <c:v>Contribution:</c:v>
                </c:pt>
              </c:strCache>
            </c:strRef>
          </c:cat>
          <c:val>
            <c:numRef>
              <c:f>Sheet1!$B$4</c:f>
              <c:numCache>
                <c:formatCode>0.00</c:formatCode>
                <c:ptCount val="1"/>
                <c:pt idx="0">
                  <c:v>0.94000823208093698</c:v>
                </c:pt>
              </c:numCache>
            </c:numRef>
          </c:val>
          <c:extLst>
            <c:ext xmlns:c16="http://schemas.microsoft.com/office/drawing/2014/chart" uri="{C3380CC4-5D6E-409C-BE32-E72D297353CC}">
              <c16:uniqueId val="{00000005-8E33-4872-88DE-67170D0BE41E}"/>
            </c:ext>
          </c:extLst>
        </c:ser>
        <c:ser>
          <c:idx val="3"/>
          <c:order val="3"/>
          <c:tx>
            <c:strRef>
              <c:f>Sheet1!$A$5</c:f>
              <c:strCache>
                <c:ptCount val="1"/>
                <c:pt idx="0">
                  <c:v>Residential Investment</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0.00</c:formatCode>
                <c:ptCount val="1"/>
                <c:pt idx="0">
                  <c:v>0.24000489747194664</c:v>
                </c:pt>
              </c:numCache>
            </c:numRef>
          </c:val>
          <c:extLst>
            <c:ext xmlns:c16="http://schemas.microsoft.com/office/drawing/2014/chart" uri="{C3380CC4-5D6E-409C-BE32-E72D297353CC}">
              <c16:uniqueId val="{00000006-8E33-4872-88DE-67170D0BE41E}"/>
            </c:ext>
          </c:extLst>
        </c:ser>
        <c:ser>
          <c:idx val="4"/>
          <c:order val="4"/>
          <c:tx>
            <c:strRef>
              <c:f>Sheet1!$A$6</c:f>
              <c:strCache>
                <c:ptCount val="1"/>
                <c:pt idx="0">
                  <c:v>Business Investment</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0.17999175526025107</c:v>
                </c:pt>
              </c:numCache>
            </c:numRef>
          </c:val>
          <c:extLst>
            <c:ext xmlns:c16="http://schemas.microsoft.com/office/drawing/2014/chart" uri="{C3380CC4-5D6E-409C-BE32-E72D297353CC}">
              <c16:uniqueId val="{00000007-8E33-4872-88DE-67170D0BE41E}"/>
            </c:ext>
          </c:extLst>
        </c:ser>
        <c:ser>
          <c:idx val="5"/>
          <c:order val="5"/>
          <c:tx>
            <c:strRef>
              <c:f>Sheet1!$A$7</c:f>
              <c:strCache>
                <c:ptCount val="1"/>
                <c:pt idx="0">
                  <c:v>Net Exports</c:v>
                </c:pt>
              </c:strCache>
            </c:strRef>
          </c:tx>
          <c:spPr>
            <a:solidFill>
              <a:srgbClr val="2BA2A5"/>
            </a:solidFill>
            <a:ln w="19050">
              <a:solidFill>
                <a:schemeClr val="bg1"/>
              </a:solidFill>
            </a:ln>
          </c:spPr>
          <c:invertIfNegative val="0"/>
          <c:dPt>
            <c:idx val="0"/>
            <c:invertIfNegative val="0"/>
            <c:bubble3D val="0"/>
            <c:spPr>
              <a:solidFill>
                <a:srgbClr val="2F8A47"/>
              </a:solidFill>
              <a:ln w="19050">
                <a:solidFill>
                  <a:schemeClr val="bg1"/>
                </a:solidFill>
              </a:ln>
            </c:spPr>
            <c:extLst>
              <c:ext xmlns:c16="http://schemas.microsoft.com/office/drawing/2014/chart" uri="{C3380CC4-5D6E-409C-BE32-E72D297353CC}">
                <c16:uniqueId val="{00000009-8E33-4872-88DE-67170D0BE41E}"/>
              </c:ext>
            </c:extLst>
          </c:dPt>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A-8E33-4872-88DE-67170D0BE41E}"/>
            </c:ext>
          </c:extLst>
        </c:ser>
        <c:ser>
          <c:idx val="6"/>
          <c:order val="6"/>
          <c:tx>
            <c:strRef>
              <c:f>Sheet1!$A$8</c:f>
              <c:strCache>
                <c:ptCount val="1"/>
                <c:pt idx="0">
                  <c:v>Total</c:v>
                </c:pt>
              </c:strCache>
            </c:strRef>
          </c:tx>
          <c:spPr>
            <a:solidFill>
              <a:srgbClr val="008000"/>
            </a:solidFill>
            <a:ln w="19050"/>
          </c:spPr>
          <c:invertIfNegative val="0"/>
          <c:dPt>
            <c:idx val="0"/>
            <c:invertIfNegative val="0"/>
            <c:bubble3D val="0"/>
            <c:spPr>
              <a:solidFill>
                <a:srgbClr val="008000"/>
              </a:solidFill>
              <a:ln w="19050">
                <a:solidFill>
                  <a:schemeClr val="bg1"/>
                </a:solidFill>
              </a:ln>
            </c:spPr>
            <c:extLst>
              <c:ext xmlns:c16="http://schemas.microsoft.com/office/drawing/2014/chart" uri="{C3380CC4-5D6E-409C-BE32-E72D297353CC}">
                <c16:uniqueId val="{0000000C-8E33-4872-88DE-67170D0BE41E}"/>
              </c:ext>
            </c:extLst>
          </c:dPt>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D-8E33-4872-88DE-67170D0BE41E}"/>
            </c:ext>
          </c:extLst>
        </c:ser>
        <c:dLbls>
          <c:showLegendKey val="0"/>
          <c:showVal val="0"/>
          <c:showCatName val="0"/>
          <c:showSerName val="0"/>
          <c:showPercent val="0"/>
          <c:showBubbleSize val="0"/>
        </c:dLbls>
        <c:gapWidth val="28"/>
        <c:overlap val="100"/>
        <c:axId val="-2006028768"/>
        <c:axId val="-2006025504"/>
      </c:barChart>
      <c:catAx>
        <c:axId val="-2006028768"/>
        <c:scaling>
          <c:orientation val="minMax"/>
        </c:scaling>
        <c:delete val="1"/>
        <c:axPos val="b"/>
        <c:numFmt formatCode="General" sourceLinked="0"/>
        <c:majorTickMark val="out"/>
        <c:minorTickMark val="none"/>
        <c:tickLblPos val="nextTo"/>
        <c:crossAx val="-2006025504"/>
        <c:crosses val="autoZero"/>
        <c:auto val="1"/>
        <c:lblAlgn val="ctr"/>
        <c:lblOffset val="100"/>
        <c:noMultiLvlLbl val="0"/>
      </c:catAx>
      <c:valAx>
        <c:axId val="-2006025504"/>
        <c:scaling>
          <c:orientation val="minMax"/>
          <c:max val="5.5"/>
          <c:min val="0"/>
        </c:scaling>
        <c:delete val="1"/>
        <c:axPos val="l"/>
        <c:numFmt formatCode="0.00" sourceLinked="1"/>
        <c:majorTickMark val="out"/>
        <c:minorTickMark val="none"/>
        <c:tickLblPos val="nextTo"/>
        <c:crossAx val="-2006028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2924154989000639E-2"/>
          <c:w val="0.53492406024074202"/>
          <c:h val="0.91972895375796115"/>
        </c:manualLayout>
      </c:layout>
      <c:barChart>
        <c:barDir val="col"/>
        <c:grouping val="stacked"/>
        <c:varyColors val="0"/>
        <c:ser>
          <c:idx val="0"/>
          <c:order val="0"/>
          <c:tx>
            <c:strRef>
              <c:f>Sheet1!$A$2</c:f>
              <c:strCache>
                <c:ptCount val="1"/>
                <c:pt idx="0">
                  <c:v>Total</c:v>
                </c:pt>
              </c:strCache>
            </c:strRef>
          </c:tx>
          <c:spPr>
            <a:solidFill>
              <a:srgbClr val="E6E6E6"/>
            </a:solidFill>
            <a:ln w="19050">
              <a:solidFill>
                <a:srgbClr val="E6E6E6"/>
              </a:solidFill>
            </a:ln>
          </c:spPr>
          <c:invertIfNegative val="0"/>
          <c:cat>
            <c:strRef>
              <c:f>Sheet1!$B$1</c:f>
              <c:strCache>
                <c:ptCount val="1"/>
                <c:pt idx="0">
                  <c:v>Contribution:</c:v>
                </c:pt>
              </c:strCache>
            </c:strRef>
          </c:cat>
          <c:val>
            <c:numRef>
              <c:f>Sheet1!$B$2</c:f>
              <c:numCache>
                <c:formatCode>0.00</c:formatCode>
                <c:ptCount val="1"/>
                <c:pt idx="0">
                  <c:v>5.1600309188376796</c:v>
                </c:pt>
              </c:numCache>
            </c:numRef>
          </c:val>
          <c:extLst>
            <c:ext xmlns:c16="http://schemas.microsoft.com/office/drawing/2014/chart" uri="{C3380CC4-5D6E-409C-BE32-E72D297353CC}">
              <c16:uniqueId val="{00000000-4111-4026-8D5E-7D8A2A70450D}"/>
            </c:ext>
          </c:extLst>
        </c:ser>
        <c:ser>
          <c:idx val="1"/>
          <c:order val="1"/>
          <c:tx>
            <c:strRef>
              <c:f>Sheet1!$A$3</c:f>
              <c:strCache>
                <c:ptCount val="1"/>
                <c:pt idx="0">
                  <c:v>Net Exports</c:v>
                </c:pt>
              </c:strCache>
            </c:strRef>
          </c:tx>
          <c:spPr>
            <a:solidFill>
              <a:srgbClr val="C00000"/>
            </a:solidFill>
            <a:ln w="19050">
              <a:solidFill>
                <a:srgbClr val="C00000"/>
              </a:solidFill>
            </a:ln>
          </c:spPr>
          <c:invertIfNegative val="0"/>
          <c:cat>
            <c:strRef>
              <c:f>Sheet1!$B$1</c:f>
              <c:strCache>
                <c:ptCount val="1"/>
                <c:pt idx="0">
                  <c:v>Contribution:</c:v>
                </c:pt>
              </c:strCache>
            </c:strRef>
          </c:cat>
          <c:val>
            <c:numRef>
              <c:f>Sheet1!$B$3</c:f>
              <c:numCache>
                <c:formatCode>0.00</c:formatCode>
                <c:ptCount val="1"/>
                <c:pt idx="0">
                  <c:v>3.9990315398321021E-2</c:v>
                </c:pt>
              </c:numCache>
            </c:numRef>
          </c:val>
          <c:extLst>
            <c:ext xmlns:c16="http://schemas.microsoft.com/office/drawing/2014/chart" uri="{C3380CC4-5D6E-409C-BE32-E72D297353CC}">
              <c16:uniqueId val="{00000001-4111-4026-8D5E-7D8A2A70450D}"/>
            </c:ext>
          </c:extLst>
        </c:ser>
        <c:ser>
          <c:idx val="2"/>
          <c:order val="2"/>
          <c:tx>
            <c:strRef>
              <c:f>Sheet1!$A$4</c:f>
              <c:strCache>
                <c:ptCount val="1"/>
                <c:pt idx="0">
                  <c:v>Business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pt idx="0">
                  <c:v>0</c:v>
                </c:pt>
              </c:numCache>
            </c:numRef>
          </c:val>
          <c:extLst>
            <c:ext xmlns:c16="http://schemas.microsoft.com/office/drawing/2014/chart" uri="{C3380CC4-5D6E-409C-BE32-E72D297353CC}">
              <c16:uniqueId val="{00000002-4111-4026-8D5E-7D8A2A70450D}"/>
            </c:ext>
          </c:extLst>
        </c:ser>
        <c:ser>
          <c:idx val="3"/>
          <c:order val="3"/>
          <c:tx>
            <c:strRef>
              <c:f>Sheet1!$A$5</c:f>
              <c:strCache>
                <c:ptCount val="1"/>
                <c:pt idx="0">
                  <c:v>Residential Investment</c:v>
                </c:pt>
              </c:strCache>
            </c:strRef>
          </c:tx>
          <c:spPr>
            <a:solidFill>
              <a:schemeClr val="accent4"/>
            </a:solidFill>
            <a:ln w="19050">
              <a:solidFill>
                <a:schemeClr val="bg1"/>
              </a:solidFill>
            </a:ln>
          </c:spPr>
          <c:invertIfNegative val="0"/>
          <c:dPt>
            <c:idx val="0"/>
            <c:invertIfNegative val="0"/>
            <c:bubble3D val="0"/>
            <c:extLst>
              <c:ext xmlns:c16="http://schemas.microsoft.com/office/drawing/2014/chart" uri="{C3380CC4-5D6E-409C-BE32-E72D297353CC}">
                <c16:uniqueId val="{00000003-4111-4026-8D5E-7D8A2A70450D}"/>
              </c:ext>
            </c:extLst>
          </c:dPt>
          <c:cat>
            <c:strRef>
              <c:f>Sheet1!$B$1</c:f>
              <c:strCache>
                <c:ptCount val="1"/>
                <c:pt idx="0">
                  <c:v>Contribution:</c:v>
                </c:pt>
              </c:strCache>
            </c:strRef>
          </c:cat>
          <c:val>
            <c:numRef>
              <c:f>Sheet1!$B$5</c:f>
              <c:numCache>
                <c:formatCode>0.00</c:formatCode>
                <c:ptCount val="1"/>
                <c:pt idx="0">
                  <c:v>0</c:v>
                </c:pt>
              </c:numCache>
            </c:numRef>
          </c:val>
          <c:extLst>
            <c:ext xmlns:c16="http://schemas.microsoft.com/office/drawing/2014/chart" uri="{C3380CC4-5D6E-409C-BE32-E72D297353CC}">
              <c16:uniqueId val="{00000004-4111-4026-8D5E-7D8A2A70450D}"/>
            </c:ext>
          </c:extLst>
        </c:ser>
        <c:ser>
          <c:idx val="4"/>
          <c:order val="4"/>
          <c:tx>
            <c:strRef>
              <c:f>Sheet1!$A$6</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5-4111-4026-8D5E-7D8A2A70450D}"/>
            </c:ext>
          </c:extLst>
        </c:ser>
        <c:ser>
          <c:idx val="5"/>
          <c:order val="5"/>
          <c:tx>
            <c:strRef>
              <c:f>Sheet1!$A$7</c:f>
              <c:strCache>
                <c:ptCount val="1"/>
                <c:pt idx="0">
                  <c:v>Change in Inventories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6-4111-4026-8D5E-7D8A2A70450D}"/>
            </c:ext>
          </c:extLst>
        </c:ser>
        <c:ser>
          <c:idx val="6"/>
          <c:order val="6"/>
          <c:tx>
            <c:strRef>
              <c:f>Sheet1!$A$8</c:f>
              <c:strCache>
                <c:ptCount val="1"/>
                <c:pt idx="0">
                  <c:v>Consumer Spending</c:v>
                </c:pt>
              </c:strCache>
            </c:strRef>
          </c:tx>
          <c:invertIfNegative val="0"/>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7-4111-4026-8D5E-7D8A2A70450D}"/>
            </c:ext>
          </c:extLst>
        </c:ser>
        <c:dLbls>
          <c:showLegendKey val="0"/>
          <c:showVal val="0"/>
          <c:showCatName val="0"/>
          <c:showSerName val="0"/>
          <c:showPercent val="0"/>
          <c:showBubbleSize val="0"/>
        </c:dLbls>
        <c:gapWidth val="28"/>
        <c:overlap val="100"/>
        <c:axId val="2146102624"/>
        <c:axId val="-2041115760"/>
      </c:barChart>
      <c:catAx>
        <c:axId val="2146102624"/>
        <c:scaling>
          <c:orientation val="minMax"/>
        </c:scaling>
        <c:delete val="1"/>
        <c:axPos val="b"/>
        <c:numFmt formatCode="General" sourceLinked="0"/>
        <c:majorTickMark val="out"/>
        <c:minorTickMark val="none"/>
        <c:tickLblPos val="nextTo"/>
        <c:crossAx val="-2041115760"/>
        <c:crosses val="autoZero"/>
        <c:auto val="1"/>
        <c:lblAlgn val="ctr"/>
        <c:lblOffset val="100"/>
        <c:noMultiLvlLbl val="0"/>
      </c:catAx>
      <c:valAx>
        <c:axId val="-2041115760"/>
        <c:scaling>
          <c:orientation val="minMax"/>
          <c:max val="5.5"/>
          <c:min val="0"/>
        </c:scaling>
        <c:delete val="1"/>
        <c:axPos val="l"/>
        <c:numFmt formatCode="0.00" sourceLinked="1"/>
        <c:majorTickMark val="out"/>
        <c:minorTickMark val="none"/>
        <c:tickLblPos val="nextTo"/>
        <c:crossAx val="21461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2"/>
            <c:invertIfNegative val="0"/>
            <c:bubble3D val="0"/>
            <c:extLst>
              <c:ext xmlns:c16="http://schemas.microsoft.com/office/drawing/2014/chart" uri="{C3380CC4-5D6E-409C-BE32-E72D297353CC}">
                <c16:uniqueId val="{00000000-8EF8-4251-8698-E4336E6BFB93}"/>
              </c:ext>
            </c:extLst>
          </c:dPt>
          <c:dPt>
            <c:idx val="5"/>
            <c:invertIfNegative val="0"/>
            <c:bubble3D val="0"/>
            <c:extLst>
              <c:ext xmlns:c16="http://schemas.microsoft.com/office/drawing/2014/chart" uri="{C3380CC4-5D6E-409C-BE32-E72D297353CC}">
                <c16:uniqueId val="{00000001-8EF8-4251-8698-E4336E6BFB93}"/>
              </c:ext>
            </c:extLst>
          </c:dPt>
          <c:dPt>
            <c:idx val="9"/>
            <c:invertIfNegative val="0"/>
            <c:bubble3D val="0"/>
            <c:extLst>
              <c:ext xmlns:c16="http://schemas.microsoft.com/office/drawing/2014/chart" uri="{C3380CC4-5D6E-409C-BE32-E72D297353CC}">
                <c16:uniqueId val="{00000002-8EF8-4251-8698-E4336E6BFB93}"/>
              </c:ext>
            </c:extLst>
          </c:dPt>
          <c:dPt>
            <c:idx val="10"/>
            <c:invertIfNegative val="0"/>
            <c:bubble3D val="0"/>
            <c:extLst>
              <c:ext xmlns:c16="http://schemas.microsoft.com/office/drawing/2014/chart" uri="{C3380CC4-5D6E-409C-BE32-E72D297353CC}">
                <c16:uniqueId val="{00000002-8038-40AA-9B1B-A3F3F31648F6}"/>
              </c:ext>
            </c:extLst>
          </c:dPt>
          <c:dPt>
            <c:idx val="11"/>
            <c:invertIfNegative val="0"/>
            <c:bubble3D val="0"/>
            <c:extLst>
              <c:ext xmlns:c16="http://schemas.microsoft.com/office/drawing/2014/chart" uri="{C3380CC4-5D6E-409C-BE32-E72D297353CC}">
                <c16:uniqueId val="{00000002-6800-4932-A365-E7AB01A7DAE9}"/>
              </c:ext>
            </c:extLst>
          </c:dPt>
          <c:dPt>
            <c:idx val="12"/>
            <c:invertIfNegative val="0"/>
            <c:bubble3D val="0"/>
            <c:extLst>
              <c:ext xmlns:c16="http://schemas.microsoft.com/office/drawing/2014/chart" uri="{C3380CC4-5D6E-409C-BE32-E72D297353CC}">
                <c16:uniqueId val="{00000002-108D-4244-BE44-EB9C46A25F76}"/>
              </c:ext>
            </c:extLst>
          </c:dPt>
          <c:dPt>
            <c:idx val="13"/>
            <c:invertIfNegative val="0"/>
            <c:bubble3D val="0"/>
            <c:extLst>
              <c:ext xmlns:c16="http://schemas.microsoft.com/office/drawing/2014/chart" uri="{C3380CC4-5D6E-409C-BE32-E72D297353CC}">
                <c16:uniqueId val="{00000002-23D4-46AA-9588-54374C082C4C}"/>
              </c:ext>
            </c:extLst>
          </c:dPt>
          <c:dPt>
            <c:idx val="14"/>
            <c:invertIfNegative val="0"/>
            <c:bubble3D val="0"/>
            <c:extLst>
              <c:ext xmlns:c16="http://schemas.microsoft.com/office/drawing/2014/chart" uri="{C3380CC4-5D6E-409C-BE32-E72D297353CC}">
                <c16:uniqueId val="{00000002-77B4-455D-8041-111159230552}"/>
              </c:ext>
            </c:extLst>
          </c:dPt>
          <c:dPt>
            <c:idx val="15"/>
            <c:invertIfNegative val="0"/>
            <c:bubble3D val="0"/>
            <c:extLst>
              <c:ext xmlns:c16="http://schemas.microsoft.com/office/drawing/2014/chart" uri="{C3380CC4-5D6E-409C-BE32-E72D297353CC}">
                <c16:uniqueId val="{00000002-8C13-4818-AB55-EA7BEDBB56D9}"/>
              </c:ext>
            </c:extLst>
          </c:dPt>
          <c:dPt>
            <c:idx val="16"/>
            <c:invertIfNegative val="0"/>
            <c:bubble3D val="0"/>
            <c:extLst>
              <c:ext xmlns:c16="http://schemas.microsoft.com/office/drawing/2014/chart" uri="{C3380CC4-5D6E-409C-BE32-E72D297353CC}">
                <c16:uniqueId val="{00000002-D09B-40BF-B85F-BF5C6C2BFDB8}"/>
              </c:ext>
            </c:extLst>
          </c:dPt>
          <c:dPt>
            <c:idx val="17"/>
            <c:invertIfNegative val="0"/>
            <c:bubble3D val="0"/>
            <c:extLst>
              <c:ext xmlns:c16="http://schemas.microsoft.com/office/drawing/2014/chart" uri="{C3380CC4-5D6E-409C-BE32-E72D297353CC}">
                <c16:uniqueId val="{00000002-FF15-46D0-8102-200C8A68C515}"/>
              </c:ext>
            </c:extLst>
          </c:dPt>
          <c:dPt>
            <c:idx val="18"/>
            <c:invertIfNegative val="0"/>
            <c:bubble3D val="0"/>
            <c:extLst>
              <c:ext xmlns:c16="http://schemas.microsoft.com/office/drawing/2014/chart" uri="{C3380CC4-5D6E-409C-BE32-E72D297353CC}">
                <c16:uniqueId val="{00000002-64F4-44A0-9B79-EC24B281C602}"/>
              </c:ext>
            </c:extLst>
          </c:dPt>
          <c:dPt>
            <c:idx val="19"/>
            <c:invertIfNegative val="0"/>
            <c:bubble3D val="0"/>
            <c:extLst>
              <c:ext xmlns:c16="http://schemas.microsoft.com/office/drawing/2014/chart" uri="{C3380CC4-5D6E-409C-BE32-E72D297353CC}">
                <c16:uniqueId val="{00000003-64F4-44A0-9B79-EC24B281C602}"/>
              </c:ext>
            </c:extLst>
          </c:dPt>
          <c:dPt>
            <c:idx val="20"/>
            <c:invertIfNegative val="0"/>
            <c:bubble3D val="0"/>
            <c:extLst>
              <c:ext xmlns:c16="http://schemas.microsoft.com/office/drawing/2014/chart" uri="{C3380CC4-5D6E-409C-BE32-E72D297353CC}">
                <c16:uniqueId val="{00000002-2623-43FD-B9A1-D356D3C592CD}"/>
              </c:ext>
            </c:extLst>
          </c:dPt>
          <c:dPt>
            <c:idx val="21"/>
            <c:invertIfNegative val="0"/>
            <c:bubble3D val="0"/>
            <c:extLst>
              <c:ext xmlns:c16="http://schemas.microsoft.com/office/drawing/2014/chart" uri="{C3380CC4-5D6E-409C-BE32-E72D297353CC}">
                <c16:uniqueId val="{00000001-B97E-4A1A-B997-B6AC80374A69}"/>
              </c:ext>
            </c:extLst>
          </c:dPt>
          <c:dPt>
            <c:idx val="22"/>
            <c:invertIfNegative val="0"/>
            <c:bubble3D val="0"/>
            <c:extLst>
              <c:ext xmlns:c16="http://schemas.microsoft.com/office/drawing/2014/chart" uri="{C3380CC4-5D6E-409C-BE32-E72D297353CC}">
                <c16:uniqueId val="{00000004-2623-43FD-B9A1-D356D3C592CD}"/>
              </c:ext>
            </c:extLst>
          </c:dPt>
          <c:dPt>
            <c:idx val="27"/>
            <c:invertIfNegative val="0"/>
            <c:bubble3D val="0"/>
            <c:extLst>
              <c:ext xmlns:c16="http://schemas.microsoft.com/office/drawing/2014/chart" uri="{C3380CC4-5D6E-409C-BE32-E72D297353CC}">
                <c16:uniqueId val="{00000010-8EF8-4251-8698-E4336E6BFB93}"/>
              </c:ext>
            </c:extLst>
          </c:dPt>
          <c:dPt>
            <c:idx val="28"/>
            <c:invertIfNegative val="0"/>
            <c:bubble3D val="0"/>
            <c:extLst>
              <c:ext xmlns:c16="http://schemas.microsoft.com/office/drawing/2014/chart" uri="{C3380CC4-5D6E-409C-BE32-E72D297353CC}">
                <c16:uniqueId val="{00000010-8038-40AA-9B1B-A3F3F31648F6}"/>
              </c:ext>
            </c:extLst>
          </c:dPt>
          <c:dPt>
            <c:idx val="29"/>
            <c:invertIfNegative val="0"/>
            <c:bubble3D val="0"/>
            <c:extLst>
              <c:ext xmlns:c16="http://schemas.microsoft.com/office/drawing/2014/chart" uri="{C3380CC4-5D6E-409C-BE32-E72D297353CC}">
                <c16:uniqueId val="{00000010-6800-4932-A365-E7AB01A7DAE9}"/>
              </c:ext>
            </c:extLst>
          </c:dPt>
          <c:dPt>
            <c:idx val="31"/>
            <c:invertIfNegative val="0"/>
            <c:bubble3D val="0"/>
            <c:extLst>
              <c:ext xmlns:c16="http://schemas.microsoft.com/office/drawing/2014/chart" uri="{C3380CC4-5D6E-409C-BE32-E72D297353CC}">
                <c16:uniqueId val="{00000013-8EF8-4251-8698-E4336E6BFB93}"/>
              </c:ext>
            </c:extLst>
          </c:dPt>
          <c:dPt>
            <c:idx val="32"/>
            <c:invertIfNegative val="0"/>
            <c:bubble3D val="0"/>
            <c:extLst>
              <c:ext xmlns:c16="http://schemas.microsoft.com/office/drawing/2014/chart" uri="{C3380CC4-5D6E-409C-BE32-E72D297353CC}">
                <c16:uniqueId val="{00000013-8038-40AA-9B1B-A3F3F31648F6}"/>
              </c:ext>
            </c:extLst>
          </c:dPt>
          <c:dPt>
            <c:idx val="33"/>
            <c:invertIfNegative val="0"/>
            <c:bubble3D val="0"/>
            <c:extLst>
              <c:ext xmlns:c16="http://schemas.microsoft.com/office/drawing/2014/chart" uri="{C3380CC4-5D6E-409C-BE32-E72D297353CC}">
                <c16:uniqueId val="{00000013-6800-4932-A365-E7AB01A7DAE9}"/>
              </c:ext>
            </c:extLst>
          </c:dPt>
          <c:dPt>
            <c:idx val="34"/>
            <c:invertIfNegative val="0"/>
            <c:bubble3D val="0"/>
            <c:extLst>
              <c:ext xmlns:c16="http://schemas.microsoft.com/office/drawing/2014/chart" uri="{C3380CC4-5D6E-409C-BE32-E72D297353CC}">
                <c16:uniqueId val="{00000013-108D-4244-BE44-EB9C46A25F76}"/>
              </c:ext>
            </c:extLst>
          </c:dPt>
          <c:dPt>
            <c:idx val="35"/>
            <c:invertIfNegative val="0"/>
            <c:bubble3D val="0"/>
            <c:extLst>
              <c:ext xmlns:c16="http://schemas.microsoft.com/office/drawing/2014/chart" uri="{C3380CC4-5D6E-409C-BE32-E72D297353CC}">
                <c16:uniqueId val="{00000013-23D4-46AA-9588-54374C082C4C}"/>
              </c:ext>
            </c:extLst>
          </c:dPt>
          <c:dPt>
            <c:idx val="36"/>
            <c:invertIfNegative val="0"/>
            <c:bubble3D val="0"/>
            <c:extLst>
              <c:ext xmlns:c16="http://schemas.microsoft.com/office/drawing/2014/chart" uri="{C3380CC4-5D6E-409C-BE32-E72D297353CC}">
                <c16:uniqueId val="{00000013-77B4-455D-8041-111159230552}"/>
              </c:ext>
            </c:extLst>
          </c:dPt>
          <c:dPt>
            <c:idx val="37"/>
            <c:invertIfNegative val="0"/>
            <c:bubble3D val="0"/>
            <c:extLst>
              <c:ext xmlns:c16="http://schemas.microsoft.com/office/drawing/2014/chart" uri="{C3380CC4-5D6E-409C-BE32-E72D297353CC}">
                <c16:uniqueId val="{00000013-8C13-4818-AB55-EA7BEDBB56D9}"/>
              </c:ext>
            </c:extLst>
          </c:dPt>
          <c:dPt>
            <c:idx val="38"/>
            <c:invertIfNegative val="0"/>
            <c:bubble3D val="0"/>
            <c:extLst>
              <c:ext xmlns:c16="http://schemas.microsoft.com/office/drawing/2014/chart" uri="{C3380CC4-5D6E-409C-BE32-E72D297353CC}">
                <c16:uniqueId val="{00000013-D09B-40BF-B85F-BF5C6C2BFDB8}"/>
              </c:ext>
            </c:extLst>
          </c:dPt>
          <c:dPt>
            <c:idx val="39"/>
            <c:invertIfNegative val="0"/>
            <c:bubble3D val="0"/>
            <c:extLst>
              <c:ext xmlns:c16="http://schemas.microsoft.com/office/drawing/2014/chart" uri="{C3380CC4-5D6E-409C-BE32-E72D297353CC}">
                <c16:uniqueId val="{00000014-FF15-46D0-8102-200C8A68C515}"/>
              </c:ext>
            </c:extLst>
          </c:dPt>
          <c:dPt>
            <c:idx val="40"/>
            <c:invertIfNegative val="0"/>
            <c:bubble3D val="0"/>
            <c:spPr>
              <a:solidFill>
                <a:srgbClr val="EF6F00"/>
              </a:solidFill>
              <a:ln w="38100">
                <a:noFill/>
              </a:ln>
            </c:spPr>
            <c:extLst>
              <c:ext xmlns:c16="http://schemas.microsoft.com/office/drawing/2014/chart" uri="{C3380CC4-5D6E-409C-BE32-E72D297353CC}">
                <c16:uniqueId val="{00000017-A4C9-4244-8CD6-94A96BFBA67F}"/>
              </c:ext>
            </c:extLst>
          </c:dPt>
          <c:dPt>
            <c:idx val="115"/>
            <c:invertIfNegative val="0"/>
            <c:bubble3D val="0"/>
            <c:extLst>
              <c:ext xmlns:c16="http://schemas.microsoft.com/office/drawing/2014/chart" uri="{C3380CC4-5D6E-409C-BE32-E72D297353CC}">
                <c16:uniqueId val="{00000002-6975-4981-AEF7-B9886909DC86}"/>
              </c:ext>
            </c:extLst>
          </c:dPt>
          <c:dPt>
            <c:idx val="116"/>
            <c:invertIfNegative val="0"/>
            <c:bubble3D val="0"/>
            <c:extLst>
              <c:ext xmlns:c16="http://schemas.microsoft.com/office/drawing/2014/chart" uri="{C3380CC4-5D6E-409C-BE32-E72D297353CC}">
                <c16:uniqueId val="{00000003-6975-4981-AEF7-B9886909DC86}"/>
              </c:ext>
            </c:extLst>
          </c:dPt>
          <c:dPt>
            <c:idx val="525"/>
            <c:invertIfNegative val="0"/>
            <c:bubble3D val="0"/>
            <c:extLst>
              <c:ext xmlns:c16="http://schemas.microsoft.com/office/drawing/2014/chart" uri="{C3380CC4-5D6E-409C-BE32-E72D297353CC}">
                <c16:uniqueId val="{00000004-6975-4981-AEF7-B9886909DC86}"/>
              </c:ext>
            </c:extLst>
          </c:dPt>
          <c:cat>
            <c:strRef>
              <c:f>Sheet1!$A$32:$A$72</c:f>
              <c:strCache>
                <c:ptCount val="41"/>
                <c:pt idx="0">
                  <c:v>Q3.2013</c:v>
                </c:pt>
                <c:pt idx="1">
                  <c:v>Q4.2013</c:v>
                </c:pt>
                <c:pt idx="2">
                  <c:v>Q1.2014</c:v>
                </c:pt>
                <c:pt idx="3">
                  <c:v>Q2.2014</c:v>
                </c:pt>
                <c:pt idx="4">
                  <c:v>Q3.2014</c:v>
                </c:pt>
                <c:pt idx="5">
                  <c:v>Q4.2014</c:v>
                </c:pt>
                <c:pt idx="6">
                  <c:v>Q1.2015</c:v>
                </c:pt>
                <c:pt idx="7">
                  <c:v>Q2.2015</c:v>
                </c:pt>
                <c:pt idx="8">
                  <c:v>Q3.2015</c:v>
                </c:pt>
                <c:pt idx="9">
                  <c:v>Q4.2015</c:v>
                </c:pt>
                <c:pt idx="10">
                  <c:v>Q1.2016</c:v>
                </c:pt>
                <c:pt idx="11">
                  <c:v>Q2.2016</c:v>
                </c:pt>
                <c:pt idx="12">
                  <c:v>Q3.2016</c:v>
                </c:pt>
                <c:pt idx="13">
                  <c:v>Q4.2016</c:v>
                </c:pt>
                <c:pt idx="14">
                  <c:v>Q1.2017</c:v>
                </c:pt>
                <c:pt idx="15">
                  <c:v>Q2.2017</c:v>
                </c:pt>
                <c:pt idx="16">
                  <c:v>Q3.2017</c:v>
                </c:pt>
                <c:pt idx="17">
                  <c:v>Q4.2017</c:v>
                </c:pt>
                <c:pt idx="18">
                  <c:v>Q1.2018</c:v>
                </c:pt>
                <c:pt idx="19">
                  <c:v>Q2.2018</c:v>
                </c:pt>
                <c:pt idx="20">
                  <c:v>Q3.2018</c:v>
                </c:pt>
                <c:pt idx="21">
                  <c:v>Q4.2018</c:v>
                </c:pt>
                <c:pt idx="22">
                  <c:v>Q1.2019</c:v>
                </c:pt>
                <c:pt idx="23">
                  <c:v>Q2.2019</c:v>
                </c:pt>
                <c:pt idx="24">
                  <c:v>Q3.2019</c:v>
                </c:pt>
                <c:pt idx="25">
                  <c:v>Q4.2019</c:v>
                </c:pt>
                <c:pt idx="26">
                  <c:v>Q1.2020</c:v>
                </c:pt>
                <c:pt idx="27">
                  <c:v>Q2.2020</c:v>
                </c:pt>
                <c:pt idx="28">
                  <c:v>Q3.2020</c:v>
                </c:pt>
                <c:pt idx="29">
                  <c:v>Q4.2020</c:v>
                </c:pt>
                <c:pt idx="30">
                  <c:v>Q1.2021</c:v>
                </c:pt>
                <c:pt idx="31">
                  <c:v>Q2.2021</c:v>
                </c:pt>
                <c:pt idx="32">
                  <c:v>Q3.2021</c:v>
                </c:pt>
                <c:pt idx="33">
                  <c:v>Q4.2021</c:v>
                </c:pt>
                <c:pt idx="34">
                  <c:v>Q1.2022</c:v>
                </c:pt>
                <c:pt idx="35">
                  <c:v>Q2.2022</c:v>
                </c:pt>
                <c:pt idx="36">
                  <c:v>Q3.2022</c:v>
                </c:pt>
                <c:pt idx="37">
                  <c:v>Q4.2022</c:v>
                </c:pt>
                <c:pt idx="38">
                  <c:v>Q1.2023</c:v>
                </c:pt>
                <c:pt idx="39">
                  <c:v>Q2.2023</c:v>
                </c:pt>
                <c:pt idx="40">
                  <c:v>Q3.2023</c:v>
                </c:pt>
              </c:strCache>
            </c:strRef>
          </c:cat>
          <c:val>
            <c:numRef>
              <c:f>Sheet1!$B$32:$B$72</c:f>
              <c:numCache>
                <c:formatCode>0.0%</c:formatCode>
                <c:ptCount val="41"/>
                <c:pt idx="0">
                  <c:v>7.5999999999999998E-2</c:v>
                </c:pt>
                <c:pt idx="1">
                  <c:v>0.1</c:v>
                </c:pt>
                <c:pt idx="2">
                  <c:v>6.6000000000000003E-2</c:v>
                </c:pt>
                <c:pt idx="3">
                  <c:v>0.12</c:v>
                </c:pt>
                <c:pt idx="4">
                  <c:v>8.900000000000001E-2</c:v>
                </c:pt>
                <c:pt idx="5">
                  <c:v>3.5000000000000003E-2</c:v>
                </c:pt>
                <c:pt idx="6">
                  <c:v>2E-3</c:v>
                </c:pt>
                <c:pt idx="7">
                  <c:v>2.7999999999999997E-2</c:v>
                </c:pt>
                <c:pt idx="8">
                  <c:v>2.5000000000000001E-2</c:v>
                </c:pt>
                <c:pt idx="9">
                  <c:v>-1.8000000000000002E-2</c:v>
                </c:pt>
                <c:pt idx="10">
                  <c:v>3.0000000000000001E-3</c:v>
                </c:pt>
                <c:pt idx="11">
                  <c:v>3.5000000000000003E-2</c:v>
                </c:pt>
                <c:pt idx="12">
                  <c:v>6.2E-2</c:v>
                </c:pt>
                <c:pt idx="13">
                  <c:v>3.3000000000000002E-2</c:v>
                </c:pt>
                <c:pt idx="14">
                  <c:v>4.0999999999999995E-2</c:v>
                </c:pt>
                <c:pt idx="15">
                  <c:v>4.5999999999999999E-2</c:v>
                </c:pt>
                <c:pt idx="16">
                  <c:v>3.9E-2</c:v>
                </c:pt>
                <c:pt idx="17">
                  <c:v>9.9000000000000005E-2</c:v>
                </c:pt>
                <c:pt idx="18">
                  <c:v>0.11699999999999999</c:v>
                </c:pt>
                <c:pt idx="19">
                  <c:v>4.5999999999999999E-2</c:v>
                </c:pt>
                <c:pt idx="20">
                  <c:v>2.5000000000000001E-2</c:v>
                </c:pt>
                <c:pt idx="21">
                  <c:v>3.7000000000000005E-2</c:v>
                </c:pt>
                <c:pt idx="22">
                  <c:v>2.1000000000000001E-2</c:v>
                </c:pt>
                <c:pt idx="23">
                  <c:v>7.9000000000000001E-2</c:v>
                </c:pt>
                <c:pt idx="24">
                  <c:v>4.2999999999999997E-2</c:v>
                </c:pt>
                <c:pt idx="25">
                  <c:v>-1.6E-2</c:v>
                </c:pt>
                <c:pt idx="26">
                  <c:v>-7.6999999999999999E-2</c:v>
                </c:pt>
                <c:pt idx="27">
                  <c:v>-0.28600000000000003</c:v>
                </c:pt>
                <c:pt idx="28">
                  <c:v>0.183</c:v>
                </c:pt>
                <c:pt idx="29">
                  <c:v>0.105</c:v>
                </c:pt>
                <c:pt idx="30">
                  <c:v>8.900000000000001E-2</c:v>
                </c:pt>
                <c:pt idx="31">
                  <c:v>9.6999999999999989E-2</c:v>
                </c:pt>
                <c:pt idx="32">
                  <c:v>-1.3000000000000001E-2</c:v>
                </c:pt>
                <c:pt idx="33">
                  <c:v>2.7000000000000003E-2</c:v>
                </c:pt>
                <c:pt idx="34">
                  <c:v>0.107</c:v>
                </c:pt>
                <c:pt idx="35">
                  <c:v>5.2999999999999999E-2</c:v>
                </c:pt>
                <c:pt idx="36">
                  <c:v>4.7E-2</c:v>
                </c:pt>
                <c:pt idx="37">
                  <c:v>1.7000000000000001E-2</c:v>
                </c:pt>
                <c:pt idx="38">
                  <c:v>5.7000000000000002E-2</c:v>
                </c:pt>
                <c:pt idx="39">
                  <c:v>7.400000000000001E-2</c:v>
                </c:pt>
                <c:pt idx="40">
                  <c:v>1.3000000000000001E-2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2396586080832E-2"/>
          <c:y val="1.994913144759404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0"/>
            <c:invertIfNegative val="0"/>
            <c:bubble3D val="0"/>
            <c:extLst>
              <c:ext xmlns:c16="http://schemas.microsoft.com/office/drawing/2014/chart" uri="{C3380CC4-5D6E-409C-BE32-E72D297353CC}">
                <c16:uniqueId val="{00000000-7B81-450C-BD86-42C2F643CF37}"/>
              </c:ext>
            </c:extLst>
          </c:dPt>
          <c:dPt>
            <c:idx val="1"/>
            <c:invertIfNegative val="0"/>
            <c:bubble3D val="0"/>
            <c:extLst>
              <c:ext xmlns:c16="http://schemas.microsoft.com/office/drawing/2014/chart" uri="{C3380CC4-5D6E-409C-BE32-E72D297353CC}">
                <c16:uniqueId val="{00000001-7B81-450C-BD86-42C2F643CF37}"/>
              </c:ext>
            </c:extLst>
          </c:dPt>
          <c:dPt>
            <c:idx val="2"/>
            <c:invertIfNegative val="0"/>
            <c:bubble3D val="0"/>
            <c:extLst>
              <c:ext xmlns:c16="http://schemas.microsoft.com/office/drawing/2014/chart" uri="{C3380CC4-5D6E-409C-BE32-E72D297353CC}">
                <c16:uniqueId val="{00000002-7B81-450C-BD86-42C2F643CF37}"/>
              </c:ext>
            </c:extLst>
          </c:dPt>
          <c:dPt>
            <c:idx val="3"/>
            <c:invertIfNegative val="0"/>
            <c:bubble3D val="0"/>
            <c:extLst>
              <c:ext xmlns:c16="http://schemas.microsoft.com/office/drawing/2014/chart" uri="{C3380CC4-5D6E-409C-BE32-E72D297353CC}">
                <c16:uniqueId val="{00000003-05FA-4F66-A386-6BF56F086B69}"/>
              </c:ext>
            </c:extLst>
          </c:dPt>
          <c:dPt>
            <c:idx val="10"/>
            <c:invertIfNegative val="0"/>
            <c:bubble3D val="0"/>
            <c:extLst>
              <c:ext xmlns:c16="http://schemas.microsoft.com/office/drawing/2014/chart" uri="{C3380CC4-5D6E-409C-BE32-E72D297353CC}">
                <c16:uniqueId val="{00000004-7B81-450C-BD86-42C2F643CF37}"/>
              </c:ext>
            </c:extLst>
          </c:dPt>
          <c:dPt>
            <c:idx val="11"/>
            <c:invertIfNegative val="0"/>
            <c:bubble3D val="0"/>
            <c:extLst>
              <c:ext xmlns:c16="http://schemas.microsoft.com/office/drawing/2014/chart" uri="{C3380CC4-5D6E-409C-BE32-E72D297353CC}">
                <c16:uniqueId val="{00000005-7B81-450C-BD86-42C2F643CF37}"/>
              </c:ext>
            </c:extLst>
          </c:dPt>
          <c:dPt>
            <c:idx val="12"/>
            <c:invertIfNegative val="0"/>
            <c:bubble3D val="0"/>
            <c:extLst>
              <c:ext xmlns:c16="http://schemas.microsoft.com/office/drawing/2014/chart" uri="{C3380CC4-5D6E-409C-BE32-E72D297353CC}">
                <c16:uniqueId val="{00000007-7B81-450C-BD86-42C2F643CF37}"/>
              </c:ext>
            </c:extLst>
          </c:dPt>
          <c:dPt>
            <c:idx val="13"/>
            <c:invertIfNegative val="0"/>
            <c:bubble3D val="0"/>
            <c:extLst>
              <c:ext xmlns:c16="http://schemas.microsoft.com/office/drawing/2014/chart" uri="{C3380CC4-5D6E-409C-BE32-E72D297353CC}">
                <c16:uniqueId val="{00000009-7B81-450C-BD86-42C2F643CF37}"/>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spPr>
              <a:solidFill>
                <a:srgbClr val="EF6F00"/>
              </a:solidFill>
              <a:ln>
                <a:noFill/>
              </a:ln>
            </c:spPr>
            <c:extLst>
              <c:ext xmlns:c16="http://schemas.microsoft.com/office/drawing/2014/chart" uri="{C3380CC4-5D6E-409C-BE32-E72D297353CC}">
                <c16:uniqueId val="{00000009-DBDB-4D94-8CC8-E1465AD50D28}"/>
              </c:ext>
            </c:extLst>
          </c:dPt>
          <c:dPt>
            <c:idx val="17"/>
            <c:invertIfNegative val="0"/>
            <c:bubble3D val="0"/>
            <c:spPr>
              <a:solidFill>
                <a:srgbClr val="EF6F00"/>
              </a:solidFill>
              <a:ln>
                <a:noFill/>
              </a:ln>
            </c:spPr>
            <c:extLst>
              <c:ext xmlns:c16="http://schemas.microsoft.com/office/drawing/2014/chart" uri="{C3380CC4-5D6E-409C-BE32-E72D297353CC}">
                <c16:uniqueId val="{0000000E-F136-4F96-8B3D-C12359160F69}"/>
              </c:ext>
            </c:extLst>
          </c:dPt>
          <c:dPt>
            <c:idx val="18"/>
            <c:invertIfNegative val="0"/>
            <c:bubble3D val="0"/>
            <c:spPr>
              <a:solidFill>
                <a:srgbClr val="EF6F00"/>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3"/>
              <c:tx>
                <c:rich>
                  <a:bodyPr/>
                  <a:lstStyle/>
                  <a:p>
                    <a:fld id="{06560442-8598-41E3-8765-6AA32001A470}"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FA-4F66-A386-6BF56F086B69}"/>
                </c:ext>
              </c:extLst>
            </c:dLbl>
            <c:dLbl>
              <c:idx val="11"/>
              <c:delete val="1"/>
              <c:extLst>
                <c:ext xmlns:c15="http://schemas.microsoft.com/office/drawing/2012/chart" uri="{CE6537A1-D6FC-4f65-9D91-7224C49458BB}"/>
                <c:ext xmlns:c16="http://schemas.microsoft.com/office/drawing/2014/chart" uri="{C3380CC4-5D6E-409C-BE32-E72D297353CC}">
                  <c16:uniqueId val="{00000005-7B81-450C-BD86-42C2F643CF37}"/>
                </c:ext>
              </c:extLst>
            </c:dLbl>
            <c:dLbl>
              <c:idx val="15"/>
              <c:delete val="1"/>
              <c:extLst>
                <c:ext xmlns:c15="http://schemas.microsoft.com/office/drawing/2012/chart" uri="{CE6537A1-D6FC-4f65-9D91-7224C49458BB}"/>
                <c:ext xmlns:c16="http://schemas.microsoft.com/office/drawing/2014/chart" uri="{C3380CC4-5D6E-409C-BE32-E72D297353CC}">
                  <c16:uniqueId val="{00000007-DBDB-4D94-8CC8-E1465AD50D28}"/>
                </c:ext>
              </c:extLst>
            </c:dLbl>
            <c:dLbl>
              <c:idx val="16"/>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BDB-4D94-8CC8-E1465AD50D28}"/>
                </c:ext>
              </c:extLst>
            </c:dLbl>
            <c:dLbl>
              <c:idx val="17"/>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F136-4F96-8B3D-C12359160F69}"/>
                </c:ext>
              </c:extLst>
            </c:dLbl>
            <c:dLbl>
              <c:idx val="18"/>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0.00%</c:formatCode>
                <c:ptCount val="21"/>
                <c:pt idx="0">
                  <c:v>-2.8000000000000001E-2</c:v>
                </c:pt>
                <c:pt idx="1">
                  <c:v>-0.11799999999999999</c:v>
                </c:pt>
                <c:pt idx="2">
                  <c:v>-0.28100000000000003</c:v>
                </c:pt>
                <c:pt idx="3">
                  <c:v>0.35</c:v>
                </c:pt>
                <c:pt idx="4">
                  <c:v>0.154</c:v>
                </c:pt>
                <c:pt idx="5">
                  <c:v>0.09</c:v>
                </c:pt>
                <c:pt idx="6">
                  <c:v>0.11899999999999999</c:v>
                </c:pt>
                <c:pt idx="7">
                  <c:v>-0.03</c:v>
                </c:pt>
                <c:pt idx="8">
                  <c:v>4.2000000000000003E-2</c:v>
                </c:pt>
                <c:pt idx="9">
                  <c:v>0.188</c:v>
                </c:pt>
                <c:pt idx="10">
                  <c:v>6.4000000000000001E-2</c:v>
                </c:pt>
                <c:pt idx="11">
                  <c:v>0.08</c:v>
                </c:pt>
                <c:pt idx="12">
                  <c:v>1.2999999999999999E-2</c:v>
                </c:pt>
                <c:pt idx="13" formatCode="0.0%">
                  <c:v>-2E-3</c:v>
                </c:pt>
                <c:pt idx="14" formatCode="0.0%">
                  <c:v>7.0000000000000007E-2</c:v>
                </c:pt>
                <c:pt idx="15" formatCode="0.0%">
                  <c:v>5.0000000000000001E-3</c:v>
                </c:pt>
                <c:pt idx="16" formatCode="0.0%">
                  <c:v>1.7999999999999999E-2</c:v>
                </c:pt>
                <c:pt idx="17" formatCode="0.0%">
                  <c:v>7.0000000000000001E-3</c:v>
                </c:pt>
                <c:pt idx="18" formatCode="0.0%">
                  <c:v>2.7E-2</c:v>
                </c:pt>
                <c:pt idx="19" formatCode="0.0%">
                  <c:v>3.5000000000000003E-2</c:v>
                </c:pt>
                <c:pt idx="20" formatCode="0.0%">
                  <c:v>4.4999999999999998E-2</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noFill/>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2"/>
            <c:invertIfNegative val="0"/>
            <c:bubble3D val="0"/>
            <c:extLst>
              <c:ext xmlns:c16="http://schemas.microsoft.com/office/drawing/2014/chart" uri="{C3380CC4-5D6E-409C-BE32-E72D297353CC}">
                <c16:uniqueId val="{00000000-3B66-4F83-92D0-6CEA9886E507}"/>
              </c:ext>
            </c:extLst>
          </c:dPt>
          <c:dPt>
            <c:idx val="3"/>
            <c:invertIfNegative val="0"/>
            <c:bubble3D val="0"/>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6"/>
            <c:invertIfNegative val="0"/>
            <c:bubble3D val="0"/>
            <c:spPr>
              <a:solidFill>
                <a:srgbClr val="102A7E"/>
              </a:solidFill>
              <a:ln>
                <a:noFill/>
              </a:ln>
            </c:spPr>
            <c:extLst>
              <c:ext xmlns:c16="http://schemas.microsoft.com/office/drawing/2014/chart" uri="{C3380CC4-5D6E-409C-BE32-E72D297353CC}">
                <c16:uniqueId val="{00000007-3B66-4F83-92D0-6CEA9886E507}"/>
              </c:ext>
            </c:extLst>
          </c:dPt>
          <c:dPt>
            <c:idx val="9"/>
            <c:invertIfNegative val="0"/>
            <c:bubble3D val="0"/>
            <c:spPr>
              <a:solidFill>
                <a:srgbClr val="102A7E"/>
              </a:solidFill>
              <a:ln>
                <a:noFill/>
              </a:ln>
            </c:spPr>
            <c:extLst>
              <c:ext xmlns:c16="http://schemas.microsoft.com/office/drawing/2014/chart" uri="{C3380CC4-5D6E-409C-BE32-E72D297353CC}">
                <c16:uniqueId val="{00000009-3B66-4F83-92D0-6CEA9886E507}"/>
              </c:ext>
            </c:extLst>
          </c:dPt>
          <c:dPt>
            <c:idx val="11"/>
            <c:invertIfNegative val="0"/>
            <c:bubble3D val="0"/>
            <c:spPr>
              <a:solidFill>
                <a:srgbClr val="102A7E"/>
              </a:solidFill>
              <a:ln>
                <a:noFill/>
              </a:ln>
            </c:spPr>
            <c:extLst>
              <c:ext xmlns:c16="http://schemas.microsoft.com/office/drawing/2014/chart" uri="{C3380CC4-5D6E-409C-BE32-E72D297353CC}">
                <c16:uniqueId val="{0000000B-3B66-4F83-92D0-6CEA9886E507}"/>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Sheet1!$A$6:$A$19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Sheet1!$B$6:$B$19</c:f>
              <c:numCache>
                <c:formatCode>0.00</c:formatCode>
                <c:ptCount val="14"/>
                <c:pt idx="0">
                  <c:v>60.6</c:v>
                </c:pt>
                <c:pt idx="1">
                  <c:v>74.000000000000014</c:v>
                </c:pt>
                <c:pt idx="2">
                  <c:v>84.600000000000009</c:v>
                </c:pt>
                <c:pt idx="3">
                  <c:v>89</c:v>
                </c:pt>
                <c:pt idx="4">
                  <c:v>96.7</c:v>
                </c:pt>
                <c:pt idx="5">
                  <c:v>97.4</c:v>
                </c:pt>
                <c:pt idx="6">
                  <c:v>95.100000000000009</c:v>
                </c:pt>
                <c:pt idx="7">
                  <c:v>99.5</c:v>
                </c:pt>
                <c:pt idx="8">
                  <c:v>103.60000000000002</c:v>
                </c:pt>
                <c:pt idx="9">
                  <c:v>108.5</c:v>
                </c:pt>
                <c:pt idx="10">
                  <c:v>102.1</c:v>
                </c:pt>
                <c:pt idx="11">
                  <c:v>111.10000000000001</c:v>
                </c:pt>
                <c:pt idx="12">
                  <c:v>118.1</c:v>
                </c:pt>
                <c:pt idx="13">
                  <c:v>118.95579710144928</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max val="130"/>
          <c:min val="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majorUnit val="10"/>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1"/>
            <c:invertIfNegative val="0"/>
            <c:bubble3D val="0"/>
            <c:extLst>
              <c:ext xmlns:c16="http://schemas.microsoft.com/office/drawing/2014/chart" uri="{C3380CC4-5D6E-409C-BE32-E72D297353CC}">
                <c16:uniqueId val="{00000000-7856-444A-9D90-8BE50D06A406}"/>
              </c:ext>
            </c:extLst>
          </c:dPt>
          <c:dPt>
            <c:idx val="4"/>
            <c:invertIfNegative val="0"/>
            <c:bubble3D val="0"/>
            <c:extLst>
              <c:ext xmlns:c16="http://schemas.microsoft.com/office/drawing/2014/chart" uri="{C3380CC4-5D6E-409C-BE32-E72D297353CC}">
                <c16:uniqueId val="{00000001-7856-444A-9D90-8BE50D06A406}"/>
              </c:ext>
            </c:extLst>
          </c:dPt>
          <c:dPt>
            <c:idx val="7"/>
            <c:invertIfNegative val="0"/>
            <c:bubble3D val="0"/>
            <c:extLst>
              <c:ext xmlns:c16="http://schemas.microsoft.com/office/drawing/2014/chart" uri="{C3380CC4-5D6E-409C-BE32-E72D297353CC}">
                <c16:uniqueId val="{00000002-7856-444A-9D90-8BE50D06A406}"/>
              </c:ext>
            </c:extLst>
          </c:dPt>
          <c:dPt>
            <c:idx val="9"/>
            <c:invertIfNegative val="0"/>
            <c:bubble3D val="0"/>
            <c:extLst>
              <c:ext xmlns:c16="http://schemas.microsoft.com/office/drawing/2014/chart" uri="{C3380CC4-5D6E-409C-BE32-E72D297353CC}">
                <c16:uniqueId val="{00000003-3DFB-473A-B932-30ECCA7AA13D}"/>
              </c:ext>
            </c:extLst>
          </c:dPt>
          <c:dPt>
            <c:idx val="13"/>
            <c:invertIfNegative val="0"/>
            <c:bubble3D val="0"/>
            <c:extLst>
              <c:ext xmlns:c16="http://schemas.microsoft.com/office/drawing/2014/chart" uri="{C3380CC4-5D6E-409C-BE32-E72D297353CC}">
                <c16:uniqueId val="{00000004-7856-444A-9D90-8BE50D06A406}"/>
              </c:ext>
            </c:extLst>
          </c:dPt>
          <c:dPt>
            <c:idx val="19"/>
            <c:invertIfNegative val="0"/>
            <c:bubble3D val="0"/>
            <c:extLst>
              <c:ext xmlns:c16="http://schemas.microsoft.com/office/drawing/2014/chart" uri="{C3380CC4-5D6E-409C-BE32-E72D297353CC}">
                <c16:uniqueId val="{00000005-7856-444A-9D90-8BE50D06A406}"/>
              </c:ext>
            </c:extLst>
          </c:dPt>
          <c:dPt>
            <c:idx val="21"/>
            <c:invertIfNegative val="0"/>
            <c:bubble3D val="0"/>
            <c:extLst>
              <c:ext xmlns:c16="http://schemas.microsoft.com/office/drawing/2014/chart" uri="{C3380CC4-5D6E-409C-BE32-E72D297353CC}">
                <c16:uniqueId val="{00000006-304D-43A6-82BD-67ED437AB14E}"/>
              </c:ext>
            </c:extLst>
          </c:dPt>
          <c:dPt>
            <c:idx val="25"/>
            <c:invertIfNegative val="0"/>
            <c:bubble3D val="0"/>
            <c:extLst>
              <c:ext xmlns:c16="http://schemas.microsoft.com/office/drawing/2014/chart" uri="{C3380CC4-5D6E-409C-BE32-E72D297353CC}">
                <c16:uniqueId val="{00000007-7856-444A-9D90-8BE50D06A406}"/>
              </c:ext>
            </c:extLst>
          </c:dPt>
          <c:dPt>
            <c:idx val="28"/>
            <c:invertIfNegative val="0"/>
            <c:bubble3D val="0"/>
            <c:extLst>
              <c:ext xmlns:c16="http://schemas.microsoft.com/office/drawing/2014/chart" uri="{C3380CC4-5D6E-409C-BE32-E72D297353CC}">
                <c16:uniqueId val="{00000008-7856-444A-9D90-8BE50D06A406}"/>
              </c:ext>
            </c:extLst>
          </c:dPt>
          <c:dPt>
            <c:idx val="31"/>
            <c:invertIfNegative val="0"/>
            <c:bubble3D val="0"/>
            <c:extLst>
              <c:ext xmlns:c16="http://schemas.microsoft.com/office/drawing/2014/chart" uri="{C3380CC4-5D6E-409C-BE32-E72D297353CC}">
                <c16:uniqueId val="{00000009-7856-444A-9D90-8BE50D06A406}"/>
              </c:ext>
            </c:extLst>
          </c:dPt>
          <c:dPt>
            <c:idx val="33"/>
            <c:invertIfNegative val="0"/>
            <c:bubble3D val="0"/>
            <c:extLst>
              <c:ext xmlns:c16="http://schemas.microsoft.com/office/drawing/2014/chart" uri="{C3380CC4-5D6E-409C-BE32-E72D297353CC}">
                <c16:uniqueId val="{0000000A-3DFB-473A-B932-30ECCA7AA13D}"/>
              </c:ext>
            </c:extLst>
          </c:dPt>
          <c:dPt>
            <c:idx val="49"/>
            <c:invertIfNegative val="0"/>
            <c:bubble3D val="0"/>
            <c:extLst>
              <c:ext xmlns:c16="http://schemas.microsoft.com/office/drawing/2014/chart" uri="{C3380CC4-5D6E-409C-BE32-E72D297353CC}">
                <c16:uniqueId val="{0000000B-7856-444A-9D90-8BE50D06A406}"/>
              </c:ext>
            </c:extLst>
          </c:dPt>
          <c:dPt>
            <c:idx val="52"/>
            <c:invertIfNegative val="0"/>
            <c:bubble3D val="0"/>
            <c:extLst>
              <c:ext xmlns:c16="http://schemas.microsoft.com/office/drawing/2014/chart" uri="{C3380CC4-5D6E-409C-BE32-E72D297353CC}">
                <c16:uniqueId val="{0000000C-7856-444A-9D90-8BE50D06A406}"/>
              </c:ext>
            </c:extLst>
          </c:dPt>
          <c:dPt>
            <c:idx val="64"/>
            <c:invertIfNegative val="0"/>
            <c:bubble3D val="0"/>
            <c:extLst>
              <c:ext xmlns:c16="http://schemas.microsoft.com/office/drawing/2014/chart" uri="{C3380CC4-5D6E-409C-BE32-E72D297353CC}">
                <c16:uniqueId val="{0000000D-7856-444A-9D90-8BE50D06A406}"/>
              </c:ext>
            </c:extLst>
          </c:dPt>
          <c:dPt>
            <c:idx val="67"/>
            <c:invertIfNegative val="0"/>
            <c:bubble3D val="0"/>
            <c:extLst>
              <c:ext xmlns:c16="http://schemas.microsoft.com/office/drawing/2014/chart" uri="{C3380CC4-5D6E-409C-BE32-E72D297353CC}">
                <c16:uniqueId val="{0000000E-7856-444A-9D90-8BE50D06A406}"/>
              </c:ext>
            </c:extLst>
          </c:dPt>
          <c:dPt>
            <c:idx val="73"/>
            <c:invertIfNegative val="0"/>
            <c:bubble3D val="0"/>
            <c:spPr>
              <a:solidFill>
                <a:srgbClr val="102A7E"/>
              </a:solidFill>
              <a:ln>
                <a:noFill/>
              </a:ln>
            </c:spPr>
            <c:extLst>
              <c:ext xmlns:c16="http://schemas.microsoft.com/office/drawing/2014/chart" uri="{C3380CC4-5D6E-409C-BE32-E72D297353CC}">
                <c16:uniqueId val="{00000010-7856-444A-9D90-8BE50D06A406}"/>
              </c:ext>
            </c:extLst>
          </c:dPt>
          <c:dPt>
            <c:idx val="76"/>
            <c:invertIfNegative val="0"/>
            <c:bubble3D val="0"/>
            <c:spPr>
              <a:solidFill>
                <a:srgbClr val="102A7E"/>
              </a:solidFill>
              <a:ln>
                <a:noFill/>
              </a:ln>
            </c:spPr>
            <c:extLst>
              <c:ext xmlns:c16="http://schemas.microsoft.com/office/drawing/2014/chart" uri="{C3380CC4-5D6E-409C-BE32-E72D297353CC}">
                <c16:uniqueId val="{00000012-7856-444A-9D90-8BE50D06A406}"/>
              </c:ext>
            </c:extLst>
          </c:dPt>
          <c:dPt>
            <c:idx val="79"/>
            <c:invertIfNegative val="0"/>
            <c:bubble3D val="0"/>
            <c:spPr>
              <a:solidFill>
                <a:srgbClr val="102A7E"/>
              </a:solidFill>
              <a:ln>
                <a:noFill/>
              </a:ln>
            </c:spPr>
            <c:extLst>
              <c:ext xmlns:c16="http://schemas.microsoft.com/office/drawing/2014/chart" uri="{C3380CC4-5D6E-409C-BE32-E72D297353CC}">
                <c16:uniqueId val="{00000014-7856-444A-9D90-8BE50D06A406}"/>
              </c:ext>
            </c:extLst>
          </c:dPt>
          <c:dPt>
            <c:idx val="81"/>
            <c:invertIfNegative val="0"/>
            <c:bubble3D val="0"/>
            <c:spPr>
              <a:solidFill>
                <a:srgbClr val="D2CD00"/>
              </a:solidFill>
              <a:ln>
                <a:noFill/>
              </a:ln>
            </c:spPr>
            <c:extLst>
              <c:ext xmlns:c16="http://schemas.microsoft.com/office/drawing/2014/chart" uri="{C3380CC4-5D6E-409C-BE32-E72D297353CC}">
                <c16:uniqueId val="{00000014-A864-409F-9A6C-8FAD283494FA}"/>
              </c:ext>
            </c:extLst>
          </c:dPt>
          <c:cat>
            <c:numRef>
              <c:f>Sheet1!$A$146:$A$227</c:f>
              <c:numCache>
                <c:formatCode>m/d/yyyy</c:formatCode>
                <c:ptCount val="8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numCache>
            </c:numRef>
          </c:cat>
          <c:val>
            <c:numRef>
              <c:f>Sheet1!$B$146:$B$227</c:f>
              <c:numCache>
                <c:formatCode>0.0%</c:formatCode>
                <c:ptCount val="82"/>
                <c:pt idx="0">
                  <c:v>3.3333333333333437E-2</c:v>
                </c:pt>
                <c:pt idx="1">
                  <c:v>-3.2786885245901565E-2</c:v>
                </c:pt>
                <c:pt idx="2">
                  <c:v>9.8765432098765427E-2</c:v>
                </c:pt>
                <c:pt idx="3">
                  <c:v>8.2191780821917915E-2</c:v>
                </c:pt>
                <c:pt idx="4">
                  <c:v>0.13235294117647056</c:v>
                </c:pt>
                <c:pt idx="5">
                  <c:v>-1.9999999999999907E-2</c:v>
                </c:pt>
                <c:pt idx="6">
                  <c:v>0.12857142857142856</c:v>
                </c:pt>
                <c:pt idx="7">
                  <c:v>1.298701298701288E-2</c:v>
                </c:pt>
                <c:pt idx="8">
                  <c:v>-7.4468085106383142E-2</c:v>
                </c:pt>
                <c:pt idx="9">
                  <c:v>2.4390243902439046E-2</c:v>
                </c:pt>
                <c:pt idx="10">
                  <c:v>0.171875</c:v>
                </c:pt>
                <c:pt idx="11">
                  <c:v>5.7851239669421517E-2</c:v>
                </c:pt>
                <c:pt idx="12">
                  <c:v>0.11290322580645173</c:v>
                </c:pt>
                <c:pt idx="13">
                  <c:v>0.30508474576271172</c:v>
                </c:pt>
                <c:pt idx="14">
                  <c:v>2.2471910112359383E-2</c:v>
                </c:pt>
                <c:pt idx="15">
                  <c:v>0</c:v>
                </c:pt>
                <c:pt idx="16">
                  <c:v>0</c:v>
                </c:pt>
                <c:pt idx="17">
                  <c:v>-7.1428571428571508E-2</c:v>
                </c:pt>
                <c:pt idx="18">
                  <c:v>3.7974683544303556E-2</c:v>
                </c:pt>
                <c:pt idx="19">
                  <c:v>0.14102564102564119</c:v>
                </c:pt>
                <c:pt idx="20">
                  <c:v>-2.2988505747126409E-2</c:v>
                </c:pt>
                <c:pt idx="21">
                  <c:v>5.9523809523809534E-2</c:v>
                </c:pt>
                <c:pt idx="22">
                  <c:v>6.6666666666666652E-2</c:v>
                </c:pt>
                <c:pt idx="23">
                  <c:v>-7.812500000000111E-3</c:v>
                </c:pt>
                <c:pt idx="24">
                  <c:v>4.3478260869565188E-2</c:v>
                </c:pt>
                <c:pt idx="25">
                  <c:v>-0.23376623376623373</c:v>
                </c:pt>
                <c:pt idx="26">
                  <c:v>-9.8901098901098994E-2</c:v>
                </c:pt>
                <c:pt idx="27">
                  <c:v>0.11392405063291133</c:v>
                </c:pt>
                <c:pt idx="28">
                  <c:v>0.18181818181818166</c:v>
                </c:pt>
                <c:pt idx="29">
                  <c:v>8.7912087912088044E-2</c:v>
                </c:pt>
                <c:pt idx="30">
                  <c:v>0.14634146341463428</c:v>
                </c:pt>
                <c:pt idx="31">
                  <c:v>3.3707865168539186E-2</c:v>
                </c:pt>
                <c:pt idx="32">
                  <c:v>0.17647058823529416</c:v>
                </c:pt>
                <c:pt idx="33">
                  <c:v>0.13483146067415719</c:v>
                </c:pt>
                <c:pt idx="34">
                  <c:v>-2.5000000000000022E-2</c:v>
                </c:pt>
                <c:pt idx="35">
                  <c:v>1.5748031496063186E-2</c:v>
                </c:pt>
                <c:pt idx="36">
                  <c:v>0.27777777777777768</c:v>
                </c:pt>
                <c:pt idx="37">
                  <c:v>0.15254237288135575</c:v>
                </c:pt>
                <c:pt idx="38">
                  <c:v>8.5365853658536661E-2</c:v>
                </c:pt>
                <c:pt idx="39">
                  <c:v>-6.8181818181818343E-2</c:v>
                </c:pt>
                <c:pt idx="40">
                  <c:v>-0.26373626373626369</c:v>
                </c:pt>
                <c:pt idx="41">
                  <c:v>-0.10101010101010099</c:v>
                </c:pt>
                <c:pt idx="42">
                  <c:v>-3.1914893617021378E-2</c:v>
                </c:pt>
                <c:pt idx="43">
                  <c:v>-0.23913043478260865</c:v>
                </c:pt>
                <c:pt idx="44">
                  <c:v>-0.13000000000000012</c:v>
                </c:pt>
                <c:pt idx="45">
                  <c:v>-8.9108910891089188E-2</c:v>
                </c:pt>
                <c:pt idx="46">
                  <c:v>-6.4102564102564097E-2</c:v>
                </c:pt>
                <c:pt idx="47">
                  <c:v>-6.2015503875968991E-2</c:v>
                </c:pt>
                <c:pt idx="48">
                  <c:v>-0.11956521739130432</c:v>
                </c:pt>
                <c:pt idx="49">
                  <c:v>8.8235294117647189E-2</c:v>
                </c:pt>
                <c:pt idx="50">
                  <c:v>4.4943820224719211E-2</c:v>
                </c:pt>
                <c:pt idx="51">
                  <c:v>0.19512195121951237</c:v>
                </c:pt>
                <c:pt idx="52">
                  <c:v>0.20895522388059695</c:v>
                </c:pt>
                <c:pt idx="53">
                  <c:v>0.1685393258426966</c:v>
                </c:pt>
                <c:pt idx="54">
                  <c:v>8.7912087912088044E-2</c:v>
                </c:pt>
                <c:pt idx="55">
                  <c:v>0.21428571428571419</c:v>
                </c:pt>
                <c:pt idx="56">
                  <c:v>5.7471264367816133E-2</c:v>
                </c:pt>
                <c:pt idx="57">
                  <c:v>0.16304347826086962</c:v>
                </c:pt>
                <c:pt idx="58">
                  <c:v>8.2191780821917915E-2</c:v>
                </c:pt>
                <c:pt idx="59">
                  <c:v>-2.4793388429751984E-2</c:v>
                </c:pt>
                <c:pt idx="60">
                  <c:v>2.4691358024691468E-2</c:v>
                </c:pt>
                <c:pt idx="61">
                  <c:v>-4.0540540540540682E-2</c:v>
                </c:pt>
                <c:pt idx="62">
                  <c:v>0.13978494623655902</c:v>
                </c:pt>
                <c:pt idx="63">
                  <c:v>7.1428571428571397E-2</c:v>
                </c:pt>
                <c:pt idx="64">
                  <c:v>0.16049382716049387</c:v>
                </c:pt>
                <c:pt idx="65">
                  <c:v>-9.6153846153845812E-3</c:v>
                </c:pt>
                <c:pt idx="66">
                  <c:v>2.020202020202011E-2</c:v>
                </c:pt>
                <c:pt idx="67">
                  <c:v>3.529411764705892E-2</c:v>
                </c:pt>
                <c:pt idx="68">
                  <c:v>0.10869565217391308</c:v>
                </c:pt>
                <c:pt idx="69">
                  <c:v>5.6074766355140415E-2</c:v>
                </c:pt>
                <c:pt idx="70">
                  <c:v>8.8607594936708667E-2</c:v>
                </c:pt>
                <c:pt idx="71">
                  <c:v>9.3220338983050821E-2</c:v>
                </c:pt>
                <c:pt idx="72">
                  <c:v>6.024096385542177E-2</c:v>
                </c:pt>
                <c:pt idx="73">
                  <c:v>0.11267605633802824</c:v>
                </c:pt>
                <c:pt idx="74">
                  <c:v>-1.8867924528301772E-2</c:v>
                </c:pt>
                <c:pt idx="75">
                  <c:v>-7.6190476190476253E-2</c:v>
                </c:pt>
                <c:pt idx="76">
                  <c:v>1.0638297872340496E-2</c:v>
                </c:pt>
                <c:pt idx="77">
                  <c:v>5.8252427184465994E-2</c:v>
                </c:pt>
                <c:pt idx="78">
                  <c:v>-1.9801980198019709E-2</c:v>
                </c:pt>
                <c:pt idx="79">
                  <c:v>0.14772727272727249</c:v>
                </c:pt>
                <c:pt idx="80">
                  <c:v>-4.9019607843137303E-2</c:v>
                </c:pt>
                <c:pt idx="81">
                  <c:v>-7.9646017699115057E-2</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in val="43739"/>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82"/>
            <c:bubble3D val="0"/>
            <c:extLst>
              <c:ext xmlns:c16="http://schemas.microsoft.com/office/drawing/2014/chart" uri="{C3380CC4-5D6E-409C-BE32-E72D297353CC}">
                <c16:uniqueId val="{00000000-6FD6-4300-8AFD-1F12761D816B}"/>
              </c:ext>
            </c:extLst>
          </c:dPt>
          <c:dPt>
            <c:idx val="85"/>
            <c:bubble3D val="0"/>
            <c:extLst>
              <c:ext xmlns:c16="http://schemas.microsoft.com/office/drawing/2014/chart" uri="{C3380CC4-5D6E-409C-BE32-E72D297353CC}">
                <c16:uniqueId val="{00000001-6FD6-4300-8AFD-1F12761D816B}"/>
              </c:ext>
            </c:extLst>
          </c:dPt>
          <c:dPt>
            <c:idx val="88"/>
            <c:bubble3D val="0"/>
            <c:extLst>
              <c:ext xmlns:c16="http://schemas.microsoft.com/office/drawing/2014/chart" uri="{C3380CC4-5D6E-409C-BE32-E72D297353CC}">
                <c16:uniqueId val="{00000002-6FD6-4300-8AFD-1F12761D816B}"/>
              </c:ext>
            </c:extLst>
          </c:dPt>
          <c:dPt>
            <c:idx val="91"/>
            <c:bubble3D val="0"/>
            <c:extLst>
              <c:ext xmlns:c16="http://schemas.microsoft.com/office/drawing/2014/chart" uri="{C3380CC4-5D6E-409C-BE32-E72D297353CC}">
                <c16:uniqueId val="{00000003-6FD6-4300-8AFD-1F12761D816B}"/>
              </c:ext>
            </c:extLst>
          </c:dPt>
          <c:dPt>
            <c:idx val="94"/>
            <c:bubble3D val="0"/>
            <c:extLst>
              <c:ext xmlns:c16="http://schemas.microsoft.com/office/drawing/2014/chart" uri="{C3380CC4-5D6E-409C-BE32-E72D297353CC}">
                <c16:uniqueId val="{00000004-6FD6-4300-8AFD-1F12761D816B}"/>
              </c:ext>
            </c:extLst>
          </c:dPt>
          <c:dPt>
            <c:idx val="96"/>
            <c:bubble3D val="0"/>
            <c:extLst>
              <c:ext xmlns:c16="http://schemas.microsoft.com/office/drawing/2014/chart" uri="{C3380CC4-5D6E-409C-BE32-E72D297353CC}">
                <c16:uniqueId val="{00000004-348E-4756-94FD-3388DDAA6064}"/>
              </c:ext>
            </c:extLst>
          </c:dPt>
          <c:dPt>
            <c:idx val="100"/>
            <c:bubble3D val="0"/>
            <c:extLst>
              <c:ext xmlns:c16="http://schemas.microsoft.com/office/drawing/2014/chart" uri="{C3380CC4-5D6E-409C-BE32-E72D297353CC}">
                <c16:uniqueId val="{00000006-6FD6-4300-8AFD-1F12761D816B}"/>
              </c:ext>
            </c:extLst>
          </c:dPt>
          <c:dPt>
            <c:idx val="103"/>
            <c:bubble3D val="0"/>
            <c:extLst>
              <c:ext xmlns:c16="http://schemas.microsoft.com/office/drawing/2014/chart" uri="{C3380CC4-5D6E-409C-BE32-E72D297353CC}">
                <c16:uniqueId val="{00000007-6FD6-4300-8AFD-1F12761D816B}"/>
              </c:ext>
            </c:extLst>
          </c:dPt>
          <c:dPt>
            <c:idx val="106"/>
            <c:bubble3D val="0"/>
            <c:extLst>
              <c:ext xmlns:c16="http://schemas.microsoft.com/office/drawing/2014/chart" uri="{C3380CC4-5D6E-409C-BE32-E72D297353CC}">
                <c16:uniqueId val="{00000008-6FD6-4300-8AFD-1F12761D816B}"/>
              </c:ext>
            </c:extLst>
          </c:dPt>
          <c:dPt>
            <c:idx val="108"/>
            <c:bubble3D val="0"/>
            <c:extLst>
              <c:ext xmlns:c16="http://schemas.microsoft.com/office/drawing/2014/chart" uri="{C3380CC4-5D6E-409C-BE32-E72D297353CC}">
                <c16:uniqueId val="{00000008-348E-4756-94FD-3388DDAA6064}"/>
              </c:ext>
            </c:extLst>
          </c:dPt>
          <c:dPt>
            <c:idx val="112"/>
            <c:bubble3D val="0"/>
            <c:extLst>
              <c:ext xmlns:c16="http://schemas.microsoft.com/office/drawing/2014/chart" uri="{C3380CC4-5D6E-409C-BE32-E72D297353CC}">
                <c16:uniqueId val="{0000000A-6FD6-4300-8AFD-1F12761D816B}"/>
              </c:ext>
            </c:extLst>
          </c:dPt>
          <c:dPt>
            <c:idx val="115"/>
            <c:bubble3D val="0"/>
            <c:extLst>
              <c:ext xmlns:c16="http://schemas.microsoft.com/office/drawing/2014/chart" uri="{C3380CC4-5D6E-409C-BE32-E72D297353CC}">
                <c16:uniqueId val="{0000000B-6FD6-4300-8AFD-1F12761D816B}"/>
              </c:ext>
            </c:extLst>
          </c:dPt>
          <c:dPt>
            <c:idx val="116"/>
            <c:bubble3D val="0"/>
            <c:extLst>
              <c:ext xmlns:c16="http://schemas.microsoft.com/office/drawing/2014/chart" uri="{C3380CC4-5D6E-409C-BE32-E72D297353CC}">
                <c16:uniqueId val="{0000000C-6FD6-4300-8AFD-1F12761D816B}"/>
              </c:ext>
            </c:extLst>
          </c:dPt>
          <c:dPt>
            <c:idx val="118"/>
            <c:bubble3D val="0"/>
            <c:extLst>
              <c:ext xmlns:c16="http://schemas.microsoft.com/office/drawing/2014/chart" uri="{C3380CC4-5D6E-409C-BE32-E72D297353CC}">
                <c16:uniqueId val="{0000000A-FC1B-4AF0-908E-6B889E1C1BA9}"/>
              </c:ext>
            </c:extLst>
          </c:dPt>
          <c:dPt>
            <c:idx val="119"/>
            <c:bubble3D val="0"/>
            <c:extLst>
              <c:ext xmlns:c16="http://schemas.microsoft.com/office/drawing/2014/chart" uri="{C3380CC4-5D6E-409C-BE32-E72D297353CC}">
                <c16:uniqueId val="{0000000E-6FD6-4300-8AFD-1F12761D816B}"/>
              </c:ext>
            </c:extLst>
          </c:dPt>
          <c:dPt>
            <c:idx val="120"/>
            <c:bubble3D val="0"/>
            <c:extLst>
              <c:ext xmlns:c16="http://schemas.microsoft.com/office/drawing/2014/chart" uri="{C3380CC4-5D6E-409C-BE32-E72D297353CC}">
                <c16:uniqueId val="{0000000D-348E-4756-94FD-3388DDAA6064}"/>
              </c:ext>
            </c:extLst>
          </c:dPt>
          <c:dPt>
            <c:idx val="122"/>
            <c:bubble3D val="0"/>
            <c:extLst>
              <c:ext xmlns:c16="http://schemas.microsoft.com/office/drawing/2014/chart" uri="{C3380CC4-5D6E-409C-BE32-E72D297353CC}">
                <c16:uniqueId val="{0000000C-FC1B-4AF0-908E-6B889E1C1BA9}"/>
              </c:ext>
            </c:extLst>
          </c:dPt>
          <c:dPt>
            <c:idx val="124"/>
            <c:bubble3D val="0"/>
            <c:extLst>
              <c:ext xmlns:c16="http://schemas.microsoft.com/office/drawing/2014/chart" uri="{C3380CC4-5D6E-409C-BE32-E72D297353CC}">
                <c16:uniqueId val="{00000010-348E-4756-94FD-3388DDAA6064}"/>
              </c:ext>
            </c:extLst>
          </c:dPt>
          <c:dPt>
            <c:idx val="125"/>
            <c:bubble3D val="0"/>
            <c:extLst>
              <c:ext xmlns:c16="http://schemas.microsoft.com/office/drawing/2014/chart" uri="{C3380CC4-5D6E-409C-BE32-E72D297353CC}">
                <c16:uniqueId val="{00000012-6FD6-4300-8AFD-1F12761D816B}"/>
              </c:ext>
            </c:extLst>
          </c:dPt>
          <c:dPt>
            <c:idx val="129"/>
            <c:bubble3D val="0"/>
            <c:extLst>
              <c:ext xmlns:c16="http://schemas.microsoft.com/office/drawing/2014/chart" uri="{C3380CC4-5D6E-409C-BE32-E72D297353CC}">
                <c16:uniqueId val="{00000013-6FD6-4300-8AFD-1F12761D816B}"/>
              </c:ext>
            </c:extLst>
          </c:dPt>
          <c:dPt>
            <c:idx val="132"/>
            <c:bubble3D val="0"/>
            <c:extLst>
              <c:ext xmlns:c16="http://schemas.microsoft.com/office/drawing/2014/chart" uri="{C3380CC4-5D6E-409C-BE32-E72D297353CC}">
                <c16:uniqueId val="{00000014-6FD6-4300-8AFD-1F12761D816B}"/>
              </c:ext>
            </c:extLst>
          </c:dPt>
          <c:dPt>
            <c:idx val="139"/>
            <c:bubble3D val="0"/>
            <c:extLst>
              <c:ext xmlns:c16="http://schemas.microsoft.com/office/drawing/2014/chart" uri="{C3380CC4-5D6E-409C-BE32-E72D297353CC}">
                <c16:uniqueId val="{00000015-6FD6-4300-8AFD-1F12761D816B}"/>
              </c:ext>
            </c:extLst>
          </c:dPt>
          <c:dPt>
            <c:idx val="142"/>
            <c:bubble3D val="0"/>
            <c:extLst>
              <c:ext xmlns:c16="http://schemas.microsoft.com/office/drawing/2014/chart" uri="{C3380CC4-5D6E-409C-BE32-E72D297353CC}">
                <c16:uniqueId val="{00000016-6FD6-4300-8AFD-1F12761D816B}"/>
              </c:ext>
            </c:extLst>
          </c:dPt>
          <c:dPt>
            <c:idx val="151"/>
            <c:bubble3D val="0"/>
            <c:extLst>
              <c:ext xmlns:c16="http://schemas.microsoft.com/office/drawing/2014/chart" uri="{C3380CC4-5D6E-409C-BE32-E72D297353CC}">
                <c16:uniqueId val="{00000017-6FD6-4300-8AFD-1F12761D816B}"/>
              </c:ext>
            </c:extLst>
          </c:dPt>
          <c:dPt>
            <c:idx val="155"/>
            <c:bubble3D val="0"/>
            <c:extLst>
              <c:ext xmlns:c16="http://schemas.microsoft.com/office/drawing/2014/chart" uri="{C3380CC4-5D6E-409C-BE32-E72D297353CC}">
                <c16:uniqueId val="{00000018-6FD6-4300-8AFD-1F12761D816B}"/>
              </c:ext>
            </c:extLst>
          </c:dPt>
          <c:dPt>
            <c:idx val="156"/>
            <c:bubble3D val="0"/>
            <c:extLst>
              <c:ext xmlns:c16="http://schemas.microsoft.com/office/drawing/2014/chart" uri="{C3380CC4-5D6E-409C-BE32-E72D297353CC}">
                <c16:uniqueId val="{00000019-6FD6-4300-8AFD-1F12761D816B}"/>
              </c:ext>
            </c:extLst>
          </c:dPt>
          <c:dPt>
            <c:idx val="160"/>
            <c:bubble3D val="0"/>
            <c:extLst>
              <c:ext xmlns:c16="http://schemas.microsoft.com/office/drawing/2014/chart" uri="{C3380CC4-5D6E-409C-BE32-E72D297353CC}">
                <c16:uniqueId val="{0000001A-6FD6-4300-8AFD-1F12761D816B}"/>
              </c:ext>
            </c:extLst>
          </c:dPt>
          <c:dPt>
            <c:idx val="163"/>
            <c:bubble3D val="0"/>
            <c:extLst>
              <c:ext xmlns:c16="http://schemas.microsoft.com/office/drawing/2014/chart" uri="{C3380CC4-5D6E-409C-BE32-E72D297353CC}">
                <c16:uniqueId val="{0000001B-6FD6-4300-8AFD-1F12761D816B}"/>
              </c:ext>
            </c:extLst>
          </c:dPt>
          <c:dPt>
            <c:idx val="167"/>
            <c:bubble3D val="0"/>
            <c:extLst>
              <c:ext xmlns:c16="http://schemas.microsoft.com/office/drawing/2014/chart" uri="{C3380CC4-5D6E-409C-BE32-E72D297353CC}">
                <c16:uniqueId val="{0000001D-6FA9-438E-A13D-4B3B9659298D}"/>
              </c:ext>
            </c:extLst>
          </c:dPt>
          <c:dPt>
            <c:idx val="169"/>
            <c:bubble3D val="0"/>
            <c:extLst>
              <c:ext xmlns:c16="http://schemas.microsoft.com/office/drawing/2014/chart" uri="{C3380CC4-5D6E-409C-BE32-E72D297353CC}">
                <c16:uniqueId val="{0000001C-12C4-425D-96AD-F4378C83D211}"/>
              </c:ext>
            </c:extLst>
          </c:dPt>
          <c:cat>
            <c:numRef>
              <c:f>Sheet1!$A$8:$A$177</c:f>
              <c:numCache>
                <c:formatCode>m/d/yyyy</c:formatCode>
                <c:ptCount val="170"/>
                <c:pt idx="0">
                  <c:v>40118</c:v>
                </c:pt>
                <c:pt idx="1">
                  <c:v>40148</c:v>
                </c:pt>
                <c:pt idx="2">
                  <c:v>40179</c:v>
                </c:pt>
                <c:pt idx="3">
                  <c:v>40210</c:v>
                </c:pt>
                <c:pt idx="4">
                  <c:v>40238</c:v>
                </c:pt>
                <c:pt idx="5">
                  <c:v>40269</c:v>
                </c:pt>
                <c:pt idx="6">
                  <c:v>40299</c:v>
                </c:pt>
                <c:pt idx="7">
                  <c:v>40330</c:v>
                </c:pt>
                <c:pt idx="8">
                  <c:v>40360</c:v>
                </c:pt>
                <c:pt idx="9">
                  <c:v>40391</c:v>
                </c:pt>
                <c:pt idx="10">
                  <c:v>40422</c:v>
                </c:pt>
                <c:pt idx="11">
                  <c:v>40452</c:v>
                </c:pt>
                <c:pt idx="12">
                  <c:v>40483</c:v>
                </c:pt>
                <c:pt idx="13">
                  <c:v>40513</c:v>
                </c:pt>
                <c:pt idx="14">
                  <c:v>40544</c:v>
                </c:pt>
                <c:pt idx="15">
                  <c:v>40575</c:v>
                </c:pt>
                <c:pt idx="16">
                  <c:v>40603</c:v>
                </c:pt>
                <c:pt idx="17">
                  <c:v>40634</c:v>
                </c:pt>
                <c:pt idx="18">
                  <c:v>40664</c:v>
                </c:pt>
                <c:pt idx="19">
                  <c:v>40695</c:v>
                </c:pt>
                <c:pt idx="20">
                  <c:v>40725</c:v>
                </c:pt>
                <c:pt idx="21">
                  <c:v>40756</c:v>
                </c:pt>
                <c:pt idx="22">
                  <c:v>40787</c:v>
                </c:pt>
                <c:pt idx="23">
                  <c:v>40817</c:v>
                </c:pt>
                <c:pt idx="24">
                  <c:v>40848</c:v>
                </c:pt>
                <c:pt idx="25">
                  <c:v>40878</c:v>
                </c:pt>
                <c:pt idx="26">
                  <c:v>40909</c:v>
                </c:pt>
                <c:pt idx="27">
                  <c:v>40940</c:v>
                </c:pt>
                <c:pt idx="28">
                  <c:v>40969</c:v>
                </c:pt>
                <c:pt idx="29">
                  <c:v>41000</c:v>
                </c:pt>
                <c:pt idx="30">
                  <c:v>41030</c:v>
                </c:pt>
                <c:pt idx="31">
                  <c:v>41061</c:v>
                </c:pt>
                <c:pt idx="32">
                  <c:v>41091</c:v>
                </c:pt>
                <c:pt idx="33">
                  <c:v>41122</c:v>
                </c:pt>
                <c:pt idx="34">
                  <c:v>41153</c:v>
                </c:pt>
                <c:pt idx="35">
                  <c:v>41183</c:v>
                </c:pt>
                <c:pt idx="36">
                  <c:v>41214</c:v>
                </c:pt>
                <c:pt idx="37">
                  <c:v>41244</c:v>
                </c:pt>
                <c:pt idx="38">
                  <c:v>41275</c:v>
                </c:pt>
                <c:pt idx="39">
                  <c:v>41306</c:v>
                </c:pt>
                <c:pt idx="40">
                  <c:v>41334</c:v>
                </c:pt>
                <c:pt idx="41">
                  <c:v>41365</c:v>
                </c:pt>
                <c:pt idx="42">
                  <c:v>41395</c:v>
                </c:pt>
                <c:pt idx="43">
                  <c:v>41426</c:v>
                </c:pt>
                <c:pt idx="44">
                  <c:v>41456</c:v>
                </c:pt>
                <c:pt idx="45">
                  <c:v>41487</c:v>
                </c:pt>
                <c:pt idx="46">
                  <c:v>41518</c:v>
                </c:pt>
                <c:pt idx="47">
                  <c:v>41548</c:v>
                </c:pt>
                <c:pt idx="48">
                  <c:v>41579</c:v>
                </c:pt>
                <c:pt idx="49">
                  <c:v>41609</c:v>
                </c:pt>
                <c:pt idx="50">
                  <c:v>41640</c:v>
                </c:pt>
                <c:pt idx="51">
                  <c:v>41671</c:v>
                </c:pt>
                <c:pt idx="52">
                  <c:v>41699</c:v>
                </c:pt>
                <c:pt idx="53">
                  <c:v>41730</c:v>
                </c:pt>
                <c:pt idx="54">
                  <c:v>41760</c:v>
                </c:pt>
                <c:pt idx="55">
                  <c:v>41791</c:v>
                </c:pt>
                <c:pt idx="56">
                  <c:v>41821</c:v>
                </c:pt>
                <c:pt idx="57">
                  <c:v>41852</c:v>
                </c:pt>
                <c:pt idx="58">
                  <c:v>41883</c:v>
                </c:pt>
                <c:pt idx="59">
                  <c:v>41913</c:v>
                </c:pt>
                <c:pt idx="60">
                  <c:v>41944</c:v>
                </c:pt>
                <c:pt idx="61">
                  <c:v>41974</c:v>
                </c:pt>
                <c:pt idx="62">
                  <c:v>42005</c:v>
                </c:pt>
                <c:pt idx="63">
                  <c:v>42036</c:v>
                </c:pt>
                <c:pt idx="64">
                  <c:v>42064</c:v>
                </c:pt>
                <c:pt idx="65">
                  <c:v>42095</c:v>
                </c:pt>
                <c:pt idx="66">
                  <c:v>42125</c:v>
                </c:pt>
                <c:pt idx="67">
                  <c:v>42156</c:v>
                </c:pt>
                <c:pt idx="68">
                  <c:v>42186</c:v>
                </c:pt>
                <c:pt idx="69">
                  <c:v>42217</c:v>
                </c:pt>
                <c:pt idx="70">
                  <c:v>42248</c:v>
                </c:pt>
                <c:pt idx="71">
                  <c:v>42278</c:v>
                </c:pt>
                <c:pt idx="72">
                  <c:v>42309</c:v>
                </c:pt>
                <c:pt idx="73">
                  <c:v>42339</c:v>
                </c:pt>
                <c:pt idx="74">
                  <c:v>42370</c:v>
                </c:pt>
                <c:pt idx="75">
                  <c:v>42401</c:v>
                </c:pt>
                <c:pt idx="76">
                  <c:v>42430</c:v>
                </c:pt>
                <c:pt idx="77">
                  <c:v>42461</c:v>
                </c:pt>
                <c:pt idx="78">
                  <c:v>42491</c:v>
                </c:pt>
                <c:pt idx="79">
                  <c:v>42522</c:v>
                </c:pt>
                <c:pt idx="80">
                  <c:v>42552</c:v>
                </c:pt>
                <c:pt idx="81">
                  <c:v>42583</c:v>
                </c:pt>
                <c:pt idx="82">
                  <c:v>42614</c:v>
                </c:pt>
                <c:pt idx="83">
                  <c:v>42644</c:v>
                </c:pt>
                <c:pt idx="84">
                  <c:v>42675</c:v>
                </c:pt>
                <c:pt idx="85">
                  <c:v>42705</c:v>
                </c:pt>
                <c:pt idx="86">
                  <c:v>42736</c:v>
                </c:pt>
                <c:pt idx="87">
                  <c:v>42767</c:v>
                </c:pt>
                <c:pt idx="88">
                  <c:v>42795</c:v>
                </c:pt>
                <c:pt idx="89">
                  <c:v>42826</c:v>
                </c:pt>
                <c:pt idx="90">
                  <c:v>42856</c:v>
                </c:pt>
                <c:pt idx="91">
                  <c:v>42887</c:v>
                </c:pt>
                <c:pt idx="92">
                  <c:v>42917</c:v>
                </c:pt>
                <c:pt idx="93">
                  <c:v>42948</c:v>
                </c:pt>
                <c:pt idx="94">
                  <c:v>42979</c:v>
                </c:pt>
                <c:pt idx="95">
                  <c:v>43009</c:v>
                </c:pt>
                <c:pt idx="96">
                  <c:v>43040</c:v>
                </c:pt>
                <c:pt idx="97">
                  <c:v>43070</c:v>
                </c:pt>
                <c:pt idx="98">
                  <c:v>43101</c:v>
                </c:pt>
                <c:pt idx="99">
                  <c:v>43132</c:v>
                </c:pt>
                <c:pt idx="100">
                  <c:v>43160</c:v>
                </c:pt>
                <c:pt idx="101">
                  <c:v>43191</c:v>
                </c:pt>
                <c:pt idx="102">
                  <c:v>43221</c:v>
                </c:pt>
                <c:pt idx="103">
                  <c:v>43252</c:v>
                </c:pt>
                <c:pt idx="104">
                  <c:v>43282</c:v>
                </c:pt>
                <c:pt idx="105">
                  <c:v>43313</c:v>
                </c:pt>
                <c:pt idx="106">
                  <c:v>43344</c:v>
                </c:pt>
                <c:pt idx="107">
                  <c:v>43374</c:v>
                </c:pt>
                <c:pt idx="108">
                  <c:v>43405</c:v>
                </c:pt>
                <c:pt idx="109">
                  <c:v>43435</c:v>
                </c:pt>
                <c:pt idx="110">
                  <c:v>43466</c:v>
                </c:pt>
                <c:pt idx="111">
                  <c:v>43497</c:v>
                </c:pt>
                <c:pt idx="112">
                  <c:v>43525</c:v>
                </c:pt>
                <c:pt idx="113">
                  <c:v>43556</c:v>
                </c:pt>
                <c:pt idx="114">
                  <c:v>43586</c:v>
                </c:pt>
                <c:pt idx="115">
                  <c:v>43617</c:v>
                </c:pt>
                <c:pt idx="116">
                  <c:v>43647</c:v>
                </c:pt>
                <c:pt idx="117">
                  <c:v>43678</c:v>
                </c:pt>
                <c:pt idx="118">
                  <c:v>43709</c:v>
                </c:pt>
                <c:pt idx="119">
                  <c:v>43739</c:v>
                </c:pt>
                <c:pt idx="120">
                  <c:v>43770</c:v>
                </c:pt>
                <c:pt idx="121">
                  <c:v>43800</c:v>
                </c:pt>
                <c:pt idx="122">
                  <c:v>43831</c:v>
                </c:pt>
                <c:pt idx="123">
                  <c:v>43862</c:v>
                </c:pt>
                <c:pt idx="124">
                  <c:v>43891</c:v>
                </c:pt>
                <c:pt idx="125">
                  <c:v>43922</c:v>
                </c:pt>
                <c:pt idx="126">
                  <c:v>43952</c:v>
                </c:pt>
                <c:pt idx="127">
                  <c:v>43983</c:v>
                </c:pt>
                <c:pt idx="128">
                  <c:v>44013</c:v>
                </c:pt>
                <c:pt idx="129">
                  <c:v>44044</c:v>
                </c:pt>
                <c:pt idx="130">
                  <c:v>44075</c:v>
                </c:pt>
                <c:pt idx="131">
                  <c:v>44105</c:v>
                </c:pt>
                <c:pt idx="132">
                  <c:v>44136</c:v>
                </c:pt>
                <c:pt idx="133">
                  <c:v>44166</c:v>
                </c:pt>
                <c:pt idx="134">
                  <c:v>44197</c:v>
                </c:pt>
                <c:pt idx="135">
                  <c:v>44228</c:v>
                </c:pt>
                <c:pt idx="136">
                  <c:v>44256</c:v>
                </c:pt>
                <c:pt idx="137">
                  <c:v>44287</c:v>
                </c:pt>
                <c:pt idx="138">
                  <c:v>44317</c:v>
                </c:pt>
                <c:pt idx="139">
                  <c:v>44348</c:v>
                </c:pt>
                <c:pt idx="140">
                  <c:v>44378</c:v>
                </c:pt>
                <c:pt idx="141">
                  <c:v>44409</c:v>
                </c:pt>
                <c:pt idx="142">
                  <c:v>44440</c:v>
                </c:pt>
                <c:pt idx="143">
                  <c:v>44470</c:v>
                </c:pt>
                <c:pt idx="144">
                  <c:v>44501</c:v>
                </c:pt>
                <c:pt idx="145">
                  <c:v>44531</c:v>
                </c:pt>
                <c:pt idx="146">
                  <c:v>44562</c:v>
                </c:pt>
                <c:pt idx="147">
                  <c:v>44593</c:v>
                </c:pt>
                <c:pt idx="148">
                  <c:v>44621</c:v>
                </c:pt>
                <c:pt idx="149">
                  <c:v>44652</c:v>
                </c:pt>
                <c:pt idx="150">
                  <c:v>44682</c:v>
                </c:pt>
                <c:pt idx="151">
                  <c:v>44713</c:v>
                </c:pt>
                <c:pt idx="152">
                  <c:v>44743</c:v>
                </c:pt>
                <c:pt idx="153">
                  <c:v>44774</c:v>
                </c:pt>
                <c:pt idx="154">
                  <c:v>44805</c:v>
                </c:pt>
                <c:pt idx="155">
                  <c:v>44835</c:v>
                </c:pt>
                <c:pt idx="156">
                  <c:v>44866</c:v>
                </c:pt>
                <c:pt idx="157">
                  <c:v>44896</c:v>
                </c:pt>
                <c:pt idx="158">
                  <c:v>44927</c:v>
                </c:pt>
                <c:pt idx="159">
                  <c:v>44958</c:v>
                </c:pt>
                <c:pt idx="160">
                  <c:v>44986</c:v>
                </c:pt>
                <c:pt idx="161">
                  <c:v>45017</c:v>
                </c:pt>
                <c:pt idx="162">
                  <c:v>45047</c:v>
                </c:pt>
                <c:pt idx="163">
                  <c:v>45078</c:v>
                </c:pt>
                <c:pt idx="164">
                  <c:v>45108</c:v>
                </c:pt>
                <c:pt idx="165">
                  <c:v>45139</c:v>
                </c:pt>
                <c:pt idx="166">
                  <c:v>45170</c:v>
                </c:pt>
                <c:pt idx="167">
                  <c:v>45200</c:v>
                </c:pt>
                <c:pt idx="168">
                  <c:v>45231</c:v>
                </c:pt>
                <c:pt idx="169">
                  <c:v>45261</c:v>
                </c:pt>
              </c:numCache>
            </c:numRef>
          </c:cat>
          <c:val>
            <c:numRef>
              <c:f>Sheet1!$B$8:$B$177</c:f>
              <c:numCache>
                <c:formatCode>0.0</c:formatCode>
                <c:ptCount val="170"/>
                <c:pt idx="0">
                  <c:v>57.2</c:v>
                </c:pt>
                <c:pt idx="1">
                  <c:v>58.9</c:v>
                </c:pt>
                <c:pt idx="2">
                  <c:v>58.8</c:v>
                </c:pt>
                <c:pt idx="3">
                  <c:v>60.6</c:v>
                </c:pt>
                <c:pt idx="4">
                  <c:v>60.2</c:v>
                </c:pt>
                <c:pt idx="5">
                  <c:v>65.400000000000006</c:v>
                </c:pt>
                <c:pt idx="6">
                  <c:v>67.400000000000006</c:v>
                </c:pt>
                <c:pt idx="7">
                  <c:v>65.2</c:v>
                </c:pt>
                <c:pt idx="8">
                  <c:v>57.6</c:v>
                </c:pt>
                <c:pt idx="9">
                  <c:v>58.2</c:v>
                </c:pt>
                <c:pt idx="10">
                  <c:v>56.9</c:v>
                </c:pt>
                <c:pt idx="11">
                  <c:v>58.8</c:v>
                </c:pt>
                <c:pt idx="12">
                  <c:v>65.5</c:v>
                </c:pt>
                <c:pt idx="13">
                  <c:v>64.8</c:v>
                </c:pt>
                <c:pt idx="14">
                  <c:v>69.7</c:v>
                </c:pt>
                <c:pt idx="15">
                  <c:v>71.599999999999994</c:v>
                </c:pt>
                <c:pt idx="16">
                  <c:v>72.400000000000006</c:v>
                </c:pt>
                <c:pt idx="17">
                  <c:v>70.3</c:v>
                </c:pt>
                <c:pt idx="18">
                  <c:v>63.2</c:v>
                </c:pt>
                <c:pt idx="19">
                  <c:v>52.6</c:v>
                </c:pt>
                <c:pt idx="20">
                  <c:v>56.2</c:v>
                </c:pt>
                <c:pt idx="21">
                  <c:v>50</c:v>
                </c:pt>
                <c:pt idx="22">
                  <c:v>47.6</c:v>
                </c:pt>
                <c:pt idx="23">
                  <c:v>50.7</c:v>
                </c:pt>
                <c:pt idx="24">
                  <c:v>57.4</c:v>
                </c:pt>
                <c:pt idx="25">
                  <c:v>57.2</c:v>
                </c:pt>
                <c:pt idx="26">
                  <c:v>59</c:v>
                </c:pt>
                <c:pt idx="27">
                  <c:v>59.6</c:v>
                </c:pt>
                <c:pt idx="28">
                  <c:v>61.7</c:v>
                </c:pt>
                <c:pt idx="29">
                  <c:v>62.1</c:v>
                </c:pt>
                <c:pt idx="30">
                  <c:v>59.2</c:v>
                </c:pt>
                <c:pt idx="31">
                  <c:v>48.5</c:v>
                </c:pt>
                <c:pt idx="32">
                  <c:v>51.5</c:v>
                </c:pt>
                <c:pt idx="33">
                  <c:v>50.2</c:v>
                </c:pt>
                <c:pt idx="34">
                  <c:v>53</c:v>
                </c:pt>
                <c:pt idx="35">
                  <c:v>53.3</c:v>
                </c:pt>
                <c:pt idx="36">
                  <c:v>49.9</c:v>
                </c:pt>
                <c:pt idx="37">
                  <c:v>48.5</c:v>
                </c:pt>
                <c:pt idx="38">
                  <c:v>54.2</c:v>
                </c:pt>
                <c:pt idx="39">
                  <c:v>58.7</c:v>
                </c:pt>
                <c:pt idx="40">
                  <c:v>58</c:v>
                </c:pt>
                <c:pt idx="41">
                  <c:v>54</c:v>
                </c:pt>
                <c:pt idx="42">
                  <c:v>56.7</c:v>
                </c:pt>
                <c:pt idx="43">
                  <c:v>57.3</c:v>
                </c:pt>
                <c:pt idx="44">
                  <c:v>59.4</c:v>
                </c:pt>
                <c:pt idx="45">
                  <c:v>61</c:v>
                </c:pt>
                <c:pt idx="46">
                  <c:v>61.3</c:v>
                </c:pt>
                <c:pt idx="47">
                  <c:v>54</c:v>
                </c:pt>
                <c:pt idx="48">
                  <c:v>56.9</c:v>
                </c:pt>
                <c:pt idx="49">
                  <c:v>55.8</c:v>
                </c:pt>
                <c:pt idx="50">
                  <c:v>64.900000000000006</c:v>
                </c:pt>
                <c:pt idx="51">
                  <c:v>63.3</c:v>
                </c:pt>
                <c:pt idx="52">
                  <c:v>65.099999999999994</c:v>
                </c:pt>
                <c:pt idx="53">
                  <c:v>65.099999999999994</c:v>
                </c:pt>
                <c:pt idx="54">
                  <c:v>65.400000000000006</c:v>
                </c:pt>
                <c:pt idx="55">
                  <c:v>61.4</c:v>
                </c:pt>
                <c:pt idx="56">
                  <c:v>61.4</c:v>
                </c:pt>
                <c:pt idx="57">
                  <c:v>58.9</c:v>
                </c:pt>
                <c:pt idx="58">
                  <c:v>60.2</c:v>
                </c:pt>
                <c:pt idx="59">
                  <c:v>60.4</c:v>
                </c:pt>
                <c:pt idx="60">
                  <c:v>64.2</c:v>
                </c:pt>
                <c:pt idx="61">
                  <c:v>63.4</c:v>
                </c:pt>
                <c:pt idx="62">
                  <c:v>66.099999999999994</c:v>
                </c:pt>
                <c:pt idx="63">
                  <c:v>66.3</c:v>
                </c:pt>
                <c:pt idx="64">
                  <c:v>72.099999999999994</c:v>
                </c:pt>
                <c:pt idx="65">
                  <c:v>70.7</c:v>
                </c:pt>
                <c:pt idx="66">
                  <c:v>67.5</c:v>
                </c:pt>
                <c:pt idx="67">
                  <c:v>63</c:v>
                </c:pt>
                <c:pt idx="68">
                  <c:v>62.6</c:v>
                </c:pt>
                <c:pt idx="69">
                  <c:v>67.400000000000006</c:v>
                </c:pt>
                <c:pt idx="70">
                  <c:v>61.1</c:v>
                </c:pt>
                <c:pt idx="71">
                  <c:v>58.7</c:v>
                </c:pt>
                <c:pt idx="72">
                  <c:v>60.2</c:v>
                </c:pt>
                <c:pt idx="73">
                  <c:v>60.2</c:v>
                </c:pt>
                <c:pt idx="74">
                  <c:v>54</c:v>
                </c:pt>
                <c:pt idx="75">
                  <c:v>48.3</c:v>
                </c:pt>
                <c:pt idx="76">
                  <c:v>51.6</c:v>
                </c:pt>
                <c:pt idx="77">
                  <c:v>59.1</c:v>
                </c:pt>
                <c:pt idx="78">
                  <c:v>55.1</c:v>
                </c:pt>
                <c:pt idx="79">
                  <c:v>52.3</c:v>
                </c:pt>
                <c:pt idx="80">
                  <c:v>52.5</c:v>
                </c:pt>
                <c:pt idx="81">
                  <c:v>54.8</c:v>
                </c:pt>
                <c:pt idx="82">
                  <c:v>53.8</c:v>
                </c:pt>
                <c:pt idx="83">
                  <c:v>56</c:v>
                </c:pt>
                <c:pt idx="84">
                  <c:v>54.6</c:v>
                </c:pt>
                <c:pt idx="85">
                  <c:v>67.5</c:v>
                </c:pt>
                <c:pt idx="86">
                  <c:v>73.400000000000006</c:v>
                </c:pt>
                <c:pt idx="87">
                  <c:v>72.2</c:v>
                </c:pt>
                <c:pt idx="88">
                  <c:v>71.099999999999994</c:v>
                </c:pt>
                <c:pt idx="89">
                  <c:v>65.8</c:v>
                </c:pt>
                <c:pt idx="90">
                  <c:v>63.2</c:v>
                </c:pt>
                <c:pt idx="91">
                  <c:v>63.5</c:v>
                </c:pt>
                <c:pt idx="92">
                  <c:v>63.5</c:v>
                </c:pt>
                <c:pt idx="93">
                  <c:v>64.400000000000006</c:v>
                </c:pt>
                <c:pt idx="94">
                  <c:v>63.7</c:v>
                </c:pt>
                <c:pt idx="95">
                  <c:v>63.7</c:v>
                </c:pt>
                <c:pt idx="96">
                  <c:v>67</c:v>
                </c:pt>
                <c:pt idx="97">
                  <c:v>69.400000000000006</c:v>
                </c:pt>
                <c:pt idx="98">
                  <c:v>75.3</c:v>
                </c:pt>
                <c:pt idx="99">
                  <c:v>73.2</c:v>
                </c:pt>
                <c:pt idx="100">
                  <c:v>72.2</c:v>
                </c:pt>
                <c:pt idx="101">
                  <c:v>68.3</c:v>
                </c:pt>
                <c:pt idx="102">
                  <c:v>64.599999999999994</c:v>
                </c:pt>
                <c:pt idx="103">
                  <c:v>66.2</c:v>
                </c:pt>
                <c:pt idx="104">
                  <c:v>62.8</c:v>
                </c:pt>
                <c:pt idx="105">
                  <c:v>60.7</c:v>
                </c:pt>
                <c:pt idx="106">
                  <c:v>65.5</c:v>
                </c:pt>
                <c:pt idx="107">
                  <c:v>63.2</c:v>
                </c:pt>
                <c:pt idx="108">
                  <c:v>58.5</c:v>
                </c:pt>
                <c:pt idx="109">
                  <c:v>55.5</c:v>
                </c:pt>
                <c:pt idx="110">
                  <c:v>53.4</c:v>
                </c:pt>
                <c:pt idx="111">
                  <c:v>56.7</c:v>
                </c:pt>
                <c:pt idx="112">
                  <c:v>60.4</c:v>
                </c:pt>
                <c:pt idx="113">
                  <c:v>58.3</c:v>
                </c:pt>
                <c:pt idx="114">
                  <c:v>59.2</c:v>
                </c:pt>
                <c:pt idx="115">
                  <c:v>52.8</c:v>
                </c:pt>
                <c:pt idx="116">
                  <c:v>57.9</c:v>
                </c:pt>
                <c:pt idx="117">
                  <c:v>58.9</c:v>
                </c:pt>
                <c:pt idx="118">
                  <c:v>54.7</c:v>
                </c:pt>
                <c:pt idx="119">
                  <c:v>51.4</c:v>
                </c:pt>
                <c:pt idx="120">
                  <c:v>54.9</c:v>
                </c:pt>
                <c:pt idx="121">
                  <c:v>56.2</c:v>
                </c:pt>
                <c:pt idx="122">
                  <c:v>59.9</c:v>
                </c:pt>
                <c:pt idx="123">
                  <c:v>58.7</c:v>
                </c:pt>
                <c:pt idx="124">
                  <c:v>46</c:v>
                </c:pt>
                <c:pt idx="125">
                  <c:v>22.3</c:v>
                </c:pt>
                <c:pt idx="126">
                  <c:v>25.8</c:v>
                </c:pt>
                <c:pt idx="127">
                  <c:v>45.8</c:v>
                </c:pt>
                <c:pt idx="128">
                  <c:v>45.3</c:v>
                </c:pt>
                <c:pt idx="129">
                  <c:v>48.4</c:v>
                </c:pt>
                <c:pt idx="130">
                  <c:v>56.6</c:v>
                </c:pt>
                <c:pt idx="131">
                  <c:v>55</c:v>
                </c:pt>
                <c:pt idx="132">
                  <c:v>56.1</c:v>
                </c:pt>
                <c:pt idx="133">
                  <c:v>59.7</c:v>
                </c:pt>
                <c:pt idx="134">
                  <c:v>59.6</c:v>
                </c:pt>
                <c:pt idx="135">
                  <c:v>64.400000000000006</c:v>
                </c:pt>
                <c:pt idx="136">
                  <c:v>67.7</c:v>
                </c:pt>
                <c:pt idx="137">
                  <c:v>76.099999999999994</c:v>
                </c:pt>
                <c:pt idx="138">
                  <c:v>72.099999999999994</c:v>
                </c:pt>
                <c:pt idx="139">
                  <c:v>71.3</c:v>
                </c:pt>
                <c:pt idx="140">
                  <c:v>72.900000000000006</c:v>
                </c:pt>
                <c:pt idx="141">
                  <c:v>66.599999999999994</c:v>
                </c:pt>
                <c:pt idx="142">
                  <c:v>60.5</c:v>
                </c:pt>
                <c:pt idx="143">
                  <c:v>61.1</c:v>
                </c:pt>
                <c:pt idx="144">
                  <c:v>64.599999999999994</c:v>
                </c:pt>
                <c:pt idx="145">
                  <c:v>63.9</c:v>
                </c:pt>
                <c:pt idx="146">
                  <c:v>63.8</c:v>
                </c:pt>
                <c:pt idx="147">
                  <c:v>61.8</c:v>
                </c:pt>
                <c:pt idx="148">
                  <c:v>58.2</c:v>
                </c:pt>
                <c:pt idx="149">
                  <c:v>56.1</c:v>
                </c:pt>
                <c:pt idx="150">
                  <c:v>49.6</c:v>
                </c:pt>
                <c:pt idx="151">
                  <c:v>50.9</c:v>
                </c:pt>
                <c:pt idx="152">
                  <c:v>46.1</c:v>
                </c:pt>
                <c:pt idx="153">
                  <c:v>50</c:v>
                </c:pt>
                <c:pt idx="154">
                  <c:v>48.7</c:v>
                </c:pt>
                <c:pt idx="155">
                  <c:v>45</c:v>
                </c:pt>
                <c:pt idx="156">
                  <c:v>43.7</c:v>
                </c:pt>
                <c:pt idx="157">
                  <c:v>45.9</c:v>
                </c:pt>
                <c:pt idx="158">
                  <c:v>48.5</c:v>
                </c:pt>
                <c:pt idx="159">
                  <c:v>51.8</c:v>
                </c:pt>
                <c:pt idx="160">
                  <c:v>50.3</c:v>
                </c:pt>
                <c:pt idx="161">
                  <c:v>47</c:v>
                </c:pt>
                <c:pt idx="162">
                  <c:v>40.6</c:v>
                </c:pt>
                <c:pt idx="163">
                  <c:v>44.1</c:v>
                </c:pt>
                <c:pt idx="164">
                  <c:v>46.4</c:v>
                </c:pt>
                <c:pt idx="165">
                  <c:v>50.4</c:v>
                </c:pt>
                <c:pt idx="166">
                  <c:v>50.3</c:v>
                </c:pt>
                <c:pt idx="167">
                  <c:v>40.1</c:v>
                </c:pt>
                <c:pt idx="168">
                  <c:v>42.8</c:v>
                </c:pt>
                <c:pt idx="169">
                  <c:v>42.5</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ax val="45231"/>
          <c:min val="41944"/>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6912"/>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3" y="1"/>
            <a:ext cx="3041967" cy="466912"/>
          </a:xfrm>
          <a:prstGeom prst="rect">
            <a:avLst/>
          </a:prstGeom>
        </p:spPr>
        <p:txBody>
          <a:bodyPr vert="horz" lIns="93287" tIns="46643" rIns="93287" bIns="46643" rtlCol="0"/>
          <a:lstStyle>
            <a:lvl1pPr algn="r">
              <a:defRPr sz="1200"/>
            </a:lvl1pPr>
          </a:lstStyle>
          <a:p>
            <a:fld id="{693D7075-4BF1-43BF-A94A-2F4F88831037}" type="datetimeFigureOut">
              <a:rPr lang="en-US" smtClean="0"/>
              <a:t>2/26/2024</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7" cy="466911"/>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87" tIns="46643" rIns="93287" bIns="46643"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68">
              <a:defRPr/>
            </a:pPr>
            <a:fld id="{55586B31-EAB4-4999-9785-5C09EB323F6E}" type="slidenum">
              <a:rPr lang="en-US" sz="1800" kern="0">
                <a:solidFill>
                  <a:prstClr val="black"/>
                </a:solidFill>
              </a:rPr>
              <a:pPr defTabSz="932868">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Equipment and Software investment expanded a sluggish 0.5% in Q3 (annualized) after growing 7.0% the previous quarter. </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267" indent="-173267" defTabSz="924088">
              <a:buFont typeface="Arial" panose="020B0604020202020204" pitchFamily="34" charset="0"/>
              <a:buChar char="•"/>
              <a:defRPr/>
            </a:pPr>
            <a:r>
              <a:rPr lang="en-US" sz="800" dirty="0"/>
              <a:t>Computers </a:t>
            </a:r>
          </a:p>
          <a:p>
            <a:pPr marL="173267" indent="-173267" defTabSz="924088">
              <a:buFont typeface="Arial" panose="020B0604020202020204" pitchFamily="34" charset="0"/>
              <a:buChar char="•"/>
              <a:defRPr/>
            </a:pPr>
            <a:r>
              <a:rPr lang="en-US" sz="800" dirty="0"/>
              <a:t>Aircraft</a:t>
            </a:r>
          </a:p>
          <a:p>
            <a:pPr marL="173267" indent="-173267" defTabSz="924088">
              <a:buFont typeface="Arial" panose="020B0604020202020204" pitchFamily="34" charset="0"/>
              <a:buChar char="•"/>
              <a:defRPr/>
            </a:pPr>
            <a:r>
              <a:rPr lang="en-US" sz="800" dirty="0"/>
              <a:t>Software</a:t>
            </a:r>
          </a:p>
          <a:p>
            <a:pPr marL="173267" indent="-173267" defTabSz="924088">
              <a:buFont typeface="Arial" panose="020B0604020202020204" pitchFamily="34" charset="0"/>
              <a:buChar char="•"/>
              <a:defRPr/>
            </a:pPr>
            <a:r>
              <a:rPr lang="en-US" sz="800" dirty="0"/>
              <a:t>Construction</a:t>
            </a:r>
          </a:p>
          <a:p>
            <a:pPr defTabSz="924088">
              <a:defRPr/>
            </a:pPr>
            <a:endParaRPr lang="en-US" sz="800" dirty="0"/>
          </a:p>
          <a:p>
            <a:pPr algn="just" defTabSz="92408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08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267" indent="-173267"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defTabSz="924088">
              <a:defRPr/>
            </a:pPr>
            <a:endParaRPr lang="en-US" dirty="0"/>
          </a:p>
          <a:p>
            <a:pPr marL="171381" indent="-171381" defTabSz="92408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r>
              <a:rPr lang="en-US" dirty="0">
                <a:solidFill>
                  <a:srgbClr val="000000"/>
                </a:solidFill>
                <a:latin typeface="Lucida Sans" panose="020B0602030504020204" pitchFamily="34" charset="0"/>
              </a:rPr>
              <a:t>E&amp;S investment was sluggish in Q3, rising 0.5% (annualized) after 7.0% growth in Q2. Elevated interest rates will continue to drag on investment in 2024, and the climate for near-term investment is still relatively weak. </a:t>
            </a:r>
            <a:endParaRPr lang="en-US" dirty="0">
              <a:latin typeface="CIDFont+F1"/>
            </a:endParaRPr>
          </a:p>
          <a:p>
            <a:endParaRPr lang="en-US" dirty="0"/>
          </a:p>
          <a:p>
            <a:r>
              <a:rPr lang="en-US" dirty="0"/>
              <a:t>The Foundation expects real </a:t>
            </a:r>
            <a:r>
              <a:rPr lang="en-US" baseline="0" dirty="0"/>
              <a:t>equipment and software investment to grow at a 2.2% annualized pace in 2024.</a:t>
            </a:r>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up 0.7% year-to-date (nominal) in October. After strong growth in early 2023, year-to-date new business volume growth softened in Q2 and Q3 in the face of interest rates and tightening lending standards.</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 2023 value is projected cumulative annual volume assuming May’s YTD growth rate.</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According to ELFA’s Monthly Leasing</a:t>
            </a:r>
            <a:r>
              <a:rPr lang="en-US" baseline="0" dirty="0"/>
              <a:t> and Finance Index, new business volume was down 8.0% year-over-year in October. New business volume has slowed in recent months in the face of elevated interest rates. </a:t>
            </a:r>
          </a:p>
          <a:p>
            <a:endParaRPr lang="en-US" baseline="0" dirty="0"/>
          </a:p>
          <a:p>
            <a:pPr marL="171381" indent="-171381">
              <a:buFont typeface="Arial" panose="020B0604020202020204" pitchFamily="34" charset="0"/>
              <a:buChar char="•"/>
            </a:pPr>
            <a:r>
              <a:rPr lang="en-US" baseline="0" dirty="0"/>
              <a:t>High interest rates have impacted portfolio performance, which has weakened somewhat. In October,</a:t>
            </a:r>
          </a:p>
          <a:p>
            <a:pPr marL="628399" lvl="1" indent="-171381">
              <a:buFont typeface="Arial" panose="020B0604020202020204" pitchFamily="34" charset="0"/>
              <a:buChar char="•"/>
            </a:pPr>
            <a:r>
              <a:rPr lang="en-US" baseline="0" dirty="0"/>
              <a:t>Charge-offs rose 6bps to 0.42% (up 16bps Y/Y)</a:t>
            </a:r>
          </a:p>
          <a:p>
            <a:pPr marL="628399" lvl="1" indent="-171381">
              <a:buFont typeface="Arial" panose="020B0604020202020204" pitchFamily="34" charset="0"/>
              <a:buChar char="•"/>
            </a:pPr>
            <a:r>
              <a:rPr lang="en-US" baseline="0" dirty="0"/>
              <a:t>30+ day receivables remaining at a three-year high of 2.5% (up 80 bps Y/Y)</a:t>
            </a:r>
          </a:p>
          <a:p>
            <a:pPr marL="628399" lvl="1" indent="-171381">
              <a:buFont typeface="Arial" panose="020B0604020202020204" pitchFamily="34" charset="0"/>
              <a:buChar char="•"/>
            </a:pPr>
            <a:endParaRPr lang="en-US" baseline="0" dirty="0"/>
          </a:p>
          <a:p>
            <a:pPr marL="171381" indent="-171381">
              <a:buFont typeface="Arial" panose="020B0604020202020204" pitchFamily="34" charset="0"/>
              <a:buChar char="•"/>
            </a:pPr>
            <a:r>
              <a:rPr lang="en-US" baseline="0" dirty="0"/>
              <a:t>Despite slipping portfolio performance, credit approvals improved, rising from 73.6% to 76.0%. </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13</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among equipment industry executives fell roughly 2.1% Y/Y in November, back to post-recession lows.</a:t>
            </a:r>
          </a:p>
          <a:p>
            <a:endParaRPr lang="en-US" baseline="0" dirty="0"/>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No respondents expect business conditions to improve in the next four months. Three-fourths of respondents expect conditions to remain the same.</a:t>
            </a:r>
          </a:p>
          <a:p>
            <a:pPr marL="173667" indent="-171381" algn="just">
              <a:lnSpc>
                <a:spcPct val="105000"/>
              </a:lnSpc>
              <a:spcAft>
                <a:spcPts val="600"/>
              </a:spcAft>
              <a:buFont typeface="Arial" panose="020B0604020202020204" pitchFamily="34" charset="0"/>
              <a:buChar char="•"/>
              <a:defRPr/>
            </a:pPr>
            <a:endParaRPr lang="en-US" dirty="0">
              <a:latin typeface="Lucida Sans" panose="020B0602030504020204" pitchFamily="34" charset="0"/>
            </a:endParaRPr>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No respondents expect demand for leases and loans to fund capex to increase. Three-fourths of respondents expect steady demand, while one-fourth expect demand to worsen.</a:t>
            </a:r>
          </a:p>
          <a:p>
            <a:pPr marL="173667" indent="-171381" algn="just">
              <a:lnSpc>
                <a:spcPct val="105000"/>
              </a:lnSpc>
              <a:spcAft>
                <a:spcPts val="600"/>
              </a:spcAft>
              <a:buFont typeface="Arial" panose="020B0604020202020204" pitchFamily="34" charset="0"/>
              <a:buChar char="•"/>
              <a:defRPr/>
            </a:pPr>
            <a:endParaRPr lang="en-US" dirty="0">
              <a:latin typeface="Lucida Sans" panose="020B0602030504020204" pitchFamily="34" charset="0"/>
            </a:endParaRPr>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While most respondents expect do not anticipate a change in their hiring plans, the share who expect hiring to improve (15%) is roughly double the share who expect it to decline (7%).</a:t>
            </a:r>
          </a:p>
          <a:p>
            <a:pPr marL="173667" indent="-171381" algn="just">
              <a:lnSpc>
                <a:spcPct val="105000"/>
              </a:lnSpc>
              <a:spcAft>
                <a:spcPts val="600"/>
              </a:spcAft>
              <a:buFont typeface="Arial" panose="020B0604020202020204" pitchFamily="34" charset="0"/>
              <a:buChar char="•"/>
              <a:defRPr/>
            </a:pPr>
            <a:endParaRPr lang="en-US" dirty="0">
              <a:latin typeface="Lucida Sans" panose="020B0602030504020204" pitchFamily="34" charset="0"/>
            </a:endParaRPr>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While most respondents (82%) rate the economy as “fair,” 15% assess it as “poor,” up from 7% in October.</a:t>
            </a:r>
          </a:p>
          <a:p>
            <a:pPr defTabSz="92408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updated Applied Econ Handbook is available for free on the Foundation’s website.</a:t>
            </a:r>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updated Applied Econ Handbook is available for free on the Foundation’s website.</a:t>
            </a:r>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82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17</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36" indent="-285636">
              <a:buFont typeface="Arial" panose="020B0604020202020204" pitchFamily="34" charset="0"/>
              <a:buChar char="•"/>
            </a:pPr>
            <a:r>
              <a:rPr lang="en-US" sz="2000" dirty="0"/>
              <a:t>The U.S. economy had a remarkably strong Q3, with consumer and government spending boosting growth and investment while the labor market remained strong. </a:t>
            </a:r>
          </a:p>
          <a:p>
            <a:pPr marL="285636" indent="-285636">
              <a:buFont typeface="Arial" panose="020B0604020202020204" pitchFamily="34" charset="0"/>
              <a:buChar char="•"/>
            </a:pPr>
            <a:endParaRPr lang="en-US" sz="2000" dirty="0"/>
          </a:p>
          <a:p>
            <a:pPr marL="285636" indent="-285636">
              <a:buFont typeface="Arial" panose="020B0604020202020204" pitchFamily="34" charset="0"/>
              <a:buChar char="•"/>
            </a:pPr>
            <a:r>
              <a:rPr lang="en-US" sz="2000" dirty="0"/>
              <a:t>Just as importantly, robust economic growth was paired with a steady decline in inflation: headline CPI inflation was just 3.2% in October, while the Core PCE Price Index (the Fed’s preferred inflation measure) was 3.5%. </a:t>
            </a:r>
          </a:p>
          <a:p>
            <a:pPr marL="285636" indent="-285636">
              <a:buFont typeface="Arial" panose="020B0604020202020204" pitchFamily="34" charset="0"/>
              <a:buChar char="•"/>
            </a:pPr>
            <a:endParaRPr lang="en-US" sz="2000" dirty="0"/>
          </a:p>
          <a:p>
            <a:pPr marL="285636" indent="-285636">
              <a:buFont typeface="Arial" panose="020B0604020202020204" pitchFamily="34" charset="0"/>
              <a:buChar char="•"/>
            </a:pPr>
            <a:r>
              <a:rPr lang="en-US" sz="2000" dirty="0"/>
              <a:t>The unusual combination of 5+ percent growth, a healthy labor market, and cooling inflation has resulted in more optimism about the economy’s prospects.</a:t>
            </a:r>
          </a:p>
          <a:p>
            <a:pPr marL="285636" indent="-2856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drivers of Q3’s expansion were consumer spending, government spending, and private inventories.</a:t>
            </a:r>
            <a:r>
              <a:rPr lang="en-US" dirty="0"/>
              <a:t> Net exports contributed slightly negatively to GDP growth, while Residential Investment and Business Investment were slightly positive.</a:t>
            </a:r>
          </a:p>
          <a:p>
            <a:endParaRPr lang="en-US" dirty="0"/>
          </a:p>
          <a:p>
            <a:pPr marL="171381" indent="-171381" algn="just" defTabSz="932868">
              <a:lnSpc>
                <a:spcPct val="105000"/>
              </a:lnSpc>
              <a:spcAft>
                <a:spcPts val="500"/>
              </a:spcAft>
              <a:buFont typeface="Arial" panose="020B0604020202020204" pitchFamily="34" charset="0"/>
              <a:buChar char="•"/>
            </a:pPr>
            <a:r>
              <a:rPr lang="en-US" b="1" dirty="0">
                <a:solidFill>
                  <a:srgbClr val="003893"/>
                </a:solidFill>
                <a:latin typeface="Lucida Sans" panose="020B0602030504020204" pitchFamily="34" charset="0"/>
                <a:cs typeface="Arial" panose="020B0604020202020204" pitchFamily="34" charset="0"/>
              </a:rPr>
              <a:t>Consumer spending </a:t>
            </a:r>
            <a:r>
              <a:rPr lang="en-US" dirty="0">
                <a:latin typeface="Lucida Sans" panose="020B0602030504020204" pitchFamily="34" charset="0"/>
              </a:rPr>
              <a:t>expanded 3.6% (annualized) in Q3 after modest 0.8% growth in Q2. Durable goods fueled the increase (+6.8%) while non-durable goods (+3.5%) had its best quarter since mid-2021. </a:t>
            </a:r>
          </a:p>
          <a:p>
            <a:pPr marL="171381" indent="-171381" algn="just" defTabSz="932868">
              <a:lnSpc>
                <a:spcPct val="105000"/>
              </a:lnSpc>
              <a:spcAft>
                <a:spcPts val="500"/>
              </a:spcAft>
              <a:buFont typeface="Arial" panose="020B0604020202020204" pitchFamily="34" charset="0"/>
              <a:buChar char="•"/>
            </a:pPr>
            <a:endParaRPr lang="en-US" dirty="0">
              <a:latin typeface="Lucida Sans" panose="020B0602030504020204" pitchFamily="34" charset="0"/>
            </a:endParaRPr>
          </a:p>
          <a:p>
            <a:pPr marL="171381" indent="-171381" algn="just" defTabSz="932868">
              <a:lnSpc>
                <a:spcPct val="105000"/>
              </a:lnSpc>
              <a:spcAft>
                <a:spcPts val="500"/>
              </a:spcAft>
              <a:buFont typeface="Arial" panose="020B0604020202020204" pitchFamily="34" charset="0"/>
              <a:buChar char="•"/>
            </a:pPr>
            <a:r>
              <a:rPr lang="en-US" b="1" dirty="0">
                <a:solidFill>
                  <a:srgbClr val="003893"/>
                </a:solidFill>
                <a:latin typeface="Lucida Sans" panose="020B0602030504020204" pitchFamily="34" charset="0"/>
                <a:cs typeface="Arial" panose="020B0604020202020204" pitchFamily="34" charset="0"/>
              </a:rPr>
              <a:t>Government spending</a:t>
            </a:r>
            <a:r>
              <a:rPr lang="en-US" b="1" dirty="0">
                <a:solidFill>
                  <a:srgbClr val="00539B"/>
                </a:solidFill>
                <a:latin typeface="Lucida Sans" panose="020B0602030504020204" pitchFamily="34" charset="0"/>
                <a:cs typeface="Arial" panose="020B0604020202020204" pitchFamily="34" charset="0"/>
              </a:rPr>
              <a:t> </a:t>
            </a:r>
            <a:r>
              <a:rPr lang="en-US" dirty="0">
                <a:solidFill>
                  <a:srgbClr val="000000"/>
                </a:solidFill>
                <a:latin typeface="Lucida Sans" panose="020B0602030504020204" pitchFamily="34" charset="0"/>
                <a:cs typeface="Arial" panose="020B0604020202020204" pitchFamily="34" charset="0"/>
              </a:rPr>
              <a:t>grew solidly in Q3, driven by a sharp 8.2% annualized increase in federal defense spending. Federal non-defense spending expanded 5.5% while state and local spending increased 4.6%.</a:t>
            </a:r>
          </a:p>
          <a:p>
            <a:pPr marL="171381" indent="-171381" algn="just" defTabSz="932868">
              <a:lnSpc>
                <a:spcPct val="105000"/>
              </a:lnSpc>
              <a:spcAft>
                <a:spcPts val="500"/>
              </a:spcAft>
              <a:buFont typeface="Arial" panose="020B0604020202020204" pitchFamily="34" charset="0"/>
              <a:buChar char="•"/>
            </a:pPr>
            <a:endParaRPr lang="en-US" dirty="0">
              <a:solidFill>
                <a:srgbClr val="000000"/>
              </a:solidFill>
              <a:latin typeface="Lucida Sans" panose="020B0602030504020204" pitchFamily="34" charset="0"/>
              <a:cs typeface="Arial" panose="020B0604020202020204" pitchFamily="34" charset="0"/>
            </a:endParaRPr>
          </a:p>
          <a:p>
            <a:pPr marL="171381" indent="-171381" algn="just" defTabSz="932868">
              <a:lnSpc>
                <a:spcPct val="105000"/>
              </a:lnSpc>
              <a:spcAft>
                <a:spcPts val="500"/>
              </a:spcAft>
              <a:buFont typeface="Arial" panose="020B0604020202020204" pitchFamily="34" charset="0"/>
              <a:buChar char="•"/>
            </a:pPr>
            <a:r>
              <a:rPr lang="en-US" b="1" dirty="0">
                <a:solidFill>
                  <a:srgbClr val="003893"/>
                </a:solidFill>
                <a:latin typeface="Lucida Sans" panose="020B0602030504020204" pitchFamily="34" charset="0"/>
                <a:cs typeface="Arial" panose="020B0604020202020204" pitchFamily="34" charset="0"/>
              </a:rPr>
              <a:t>Residential investment</a:t>
            </a:r>
            <a:r>
              <a:rPr lang="en-US" dirty="0">
                <a:solidFill>
                  <a:srgbClr val="00539B"/>
                </a:solidFill>
                <a:latin typeface="Lucida Sans" panose="020B0602030504020204" pitchFamily="34" charset="0"/>
                <a:cs typeface="Arial" panose="020B0604020202020204" pitchFamily="34" charset="0"/>
              </a:rPr>
              <a:t> </a:t>
            </a:r>
            <a:r>
              <a:rPr lang="en-US" dirty="0">
                <a:solidFill>
                  <a:srgbClr val="000000"/>
                </a:solidFill>
                <a:latin typeface="Lucida Sans" panose="020B0602030504020204" pitchFamily="34" charset="0"/>
                <a:cs typeface="Arial" panose="020B0604020202020204" pitchFamily="34" charset="0"/>
              </a:rPr>
              <a:t>grew 6.2% annualized, the first expansion since early Q1 2021 and a sign that the housing market may have turned a corner.</a:t>
            </a:r>
          </a:p>
          <a:p>
            <a:pPr marL="171381" indent="-171381" algn="just" defTabSz="932868">
              <a:lnSpc>
                <a:spcPct val="105000"/>
              </a:lnSpc>
              <a:spcAft>
                <a:spcPts val="500"/>
              </a:spcAft>
              <a:buFont typeface="Arial" panose="020B0604020202020204" pitchFamily="34" charset="0"/>
              <a:buChar char="•"/>
            </a:pPr>
            <a:endParaRPr lang="en-US" dirty="0">
              <a:solidFill>
                <a:srgbClr val="000000"/>
              </a:solidFill>
              <a:latin typeface="Lucida Sans" panose="020B0602030504020204" pitchFamily="34" charset="0"/>
              <a:cs typeface="Arial" panose="020B0604020202020204" pitchFamily="34" charset="0"/>
            </a:endParaRPr>
          </a:p>
          <a:p>
            <a:pPr marL="171381" indent="-171381" algn="just" defTabSz="932868">
              <a:lnSpc>
                <a:spcPct val="105000"/>
              </a:lnSpc>
              <a:spcAft>
                <a:spcPts val="500"/>
              </a:spcAft>
              <a:buFont typeface="Arial" panose="020B0604020202020204" pitchFamily="34" charset="0"/>
              <a:buChar char="•"/>
            </a:pPr>
            <a:r>
              <a:rPr lang="en-US" b="1" dirty="0">
                <a:solidFill>
                  <a:srgbClr val="003893"/>
                </a:solidFill>
                <a:latin typeface="Lucida Sans" panose="020B0602030504020204" pitchFamily="34" charset="0"/>
                <a:cs typeface="Arial" panose="020B0604020202020204" pitchFamily="34" charset="0"/>
              </a:rPr>
              <a:t>Equipment investment</a:t>
            </a:r>
            <a:r>
              <a:rPr lang="en-US" b="1" dirty="0">
                <a:solidFill>
                  <a:srgbClr val="000000"/>
                </a:solidFill>
                <a:latin typeface="Lucida Sans" panose="020B0602030504020204" pitchFamily="34" charset="0"/>
                <a:cs typeface="Arial" panose="020B0604020202020204" pitchFamily="34" charset="0"/>
              </a:rPr>
              <a:t> </a:t>
            </a:r>
            <a:r>
              <a:rPr lang="en-US" dirty="0">
                <a:solidFill>
                  <a:srgbClr val="000000"/>
                </a:solidFill>
                <a:latin typeface="Lucida Sans" panose="020B0602030504020204" pitchFamily="34" charset="0"/>
                <a:cs typeface="Arial" panose="020B0604020202020204" pitchFamily="34" charset="0"/>
              </a:rPr>
              <a:t>fell 3.5% annualized as most subcategories contracted other than transportation, which was essentially unchanged. Software investment, however, expanded for the 14</a:t>
            </a:r>
            <a:r>
              <a:rPr lang="en-US" baseline="30000" dirty="0">
                <a:solidFill>
                  <a:srgbClr val="000000"/>
                </a:solidFill>
                <a:latin typeface="Lucida Sans" panose="020B0602030504020204" pitchFamily="34" charset="0"/>
                <a:cs typeface="Arial" panose="020B0604020202020204" pitchFamily="34" charset="0"/>
              </a:rPr>
              <a:t>th</a:t>
            </a:r>
            <a:r>
              <a:rPr lang="en-US" dirty="0">
                <a:solidFill>
                  <a:srgbClr val="000000"/>
                </a:solidFill>
                <a:latin typeface="Lucida Sans" panose="020B0602030504020204" pitchFamily="34" charset="0"/>
                <a:cs typeface="Arial" panose="020B0604020202020204" pitchFamily="34" charset="0"/>
              </a:rPr>
              <a:t> consecutive quarter.</a:t>
            </a:r>
          </a:p>
          <a:p>
            <a:pPr marL="171381" indent="-171381" algn="just" defTabSz="932868">
              <a:lnSpc>
                <a:spcPct val="105000"/>
              </a:lnSpc>
              <a:spcAft>
                <a:spcPts val="500"/>
              </a:spcAft>
              <a:buFont typeface="Arial" panose="020B0604020202020204" pitchFamily="34" charset="0"/>
              <a:buChar char="•"/>
            </a:pPr>
            <a:endParaRPr lang="en-US" dirty="0">
              <a:solidFill>
                <a:srgbClr val="000000"/>
              </a:solidFill>
              <a:latin typeface="Lucida Sans" panose="020B0602030504020204" pitchFamily="34" charset="0"/>
              <a:cs typeface="Arial" panose="020B0604020202020204" pitchFamily="34" charset="0"/>
            </a:endParaRPr>
          </a:p>
          <a:p>
            <a:pPr marL="171381" indent="-171381" algn="just" defTabSz="932868">
              <a:lnSpc>
                <a:spcPct val="105000"/>
              </a:lnSpc>
              <a:spcAft>
                <a:spcPts val="500"/>
              </a:spcAft>
              <a:buFont typeface="Arial" panose="020B0604020202020204" pitchFamily="34" charset="0"/>
              <a:buChar char="•"/>
            </a:pPr>
            <a:r>
              <a:rPr lang="en-US" b="1" dirty="0">
                <a:solidFill>
                  <a:srgbClr val="003893"/>
                </a:solidFill>
                <a:latin typeface="Lucida Sans" panose="020B0602030504020204" pitchFamily="34" charset="0"/>
                <a:cs typeface="Arial" panose="020B0604020202020204" pitchFamily="34" charset="0"/>
              </a:rPr>
              <a:t>Net exports </a:t>
            </a:r>
            <a:r>
              <a:rPr lang="en-US" dirty="0">
                <a:latin typeface="Lucida Sans" panose="020B0602030504020204" pitchFamily="34" charset="0"/>
              </a:rPr>
              <a:t>fell slightly, as increased imports more than offset an increase in exports.</a:t>
            </a:r>
            <a:endParaRPr lang="en-US" b="1"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Consumer Financial Stress: </a:t>
            </a:r>
          </a:p>
          <a:p>
            <a:pPr marL="173736" indent="-171450" algn="just">
              <a:lnSpc>
                <a:spcPct val="114000"/>
              </a:lnSpc>
              <a:spcAft>
                <a:spcPts val="300"/>
              </a:spcAft>
              <a:buFont typeface="Arial" panose="020B0604020202020204" pitchFamily="34" charset="0"/>
              <a:buChar char="•"/>
              <a:tabLst>
                <a:tab pos="4629150" algn="l"/>
              </a:tabLst>
              <a:defRPr/>
            </a:pPr>
            <a:r>
              <a:rPr lang="en-US" sz="1200" dirty="0">
                <a:solidFill>
                  <a:srgbClr val="000000"/>
                </a:solidFill>
                <a:cs typeface="Calibri" pitchFamily="34" charset="0"/>
              </a:rPr>
              <a:t>Debt levels and financial stress have been on the rise and are a key factor to watch in 2024. </a:t>
            </a:r>
          </a:p>
          <a:p>
            <a:pPr marL="173736" indent="-171450" algn="just">
              <a:lnSpc>
                <a:spcPct val="114000"/>
              </a:lnSpc>
              <a:spcAft>
                <a:spcPts val="300"/>
              </a:spcAft>
              <a:buFont typeface="Arial" panose="020B0604020202020204" pitchFamily="34" charset="0"/>
              <a:buChar char="•"/>
              <a:tabLst>
                <a:tab pos="4629150" algn="l"/>
              </a:tabLst>
              <a:defRPr/>
            </a:pPr>
            <a:r>
              <a:rPr lang="en-US" sz="1200" dirty="0">
                <a:solidFill>
                  <a:srgbClr val="000000"/>
                </a:solidFill>
                <a:cs typeface="Calibri" pitchFamily="34" charset="0"/>
              </a:rPr>
              <a:t>Revolving credit is now at its highest point on record and is still growing significantly faster than its pre-pandemic trend. A similar trend is occurring for auto loans.</a:t>
            </a:r>
          </a:p>
          <a:p>
            <a:pPr marL="173736" indent="-171450" algn="just">
              <a:lnSpc>
                <a:spcPct val="114000"/>
              </a:lnSpc>
              <a:spcAft>
                <a:spcPts val="300"/>
              </a:spcAft>
              <a:buFont typeface="Arial" panose="020B0604020202020204" pitchFamily="34" charset="0"/>
              <a:buChar char="•"/>
              <a:tabLst>
                <a:tab pos="4629150" algn="l"/>
              </a:tabLst>
              <a:defRPr/>
            </a:pPr>
            <a:r>
              <a:rPr lang="en-US" sz="1200" dirty="0">
                <a:solidFill>
                  <a:srgbClr val="000000"/>
                </a:solidFill>
                <a:cs typeface="Calibri" pitchFamily="34" charset="0"/>
              </a:rPr>
              <a:t>The rapid rise in interest rates since 2021 has made repaying this debt significantly more expensive. </a:t>
            </a:r>
          </a:p>
          <a:p>
            <a:pPr marL="173736" indent="-171450" algn="just">
              <a:lnSpc>
                <a:spcPct val="114000"/>
              </a:lnSpc>
              <a:spcAft>
                <a:spcPts val="300"/>
              </a:spcAft>
              <a:buFont typeface="Arial" panose="020B0604020202020204" pitchFamily="34" charset="0"/>
              <a:buChar char="•"/>
              <a:tabLst>
                <a:tab pos="4629150" algn="l"/>
              </a:tabLst>
              <a:defRPr/>
            </a:pPr>
            <a:r>
              <a:rPr lang="en-US" sz="1200" dirty="0">
                <a:solidFill>
                  <a:srgbClr val="000000"/>
                </a:solidFill>
                <a:cs typeface="Calibri" pitchFamily="34" charset="0"/>
              </a:rPr>
              <a:t>Given the rapid increase in both consumer debt levels and the cost of servicing that debt, it should come as no surprise that U.S. consumers are exhibiting increasing signs of financial stress. </a:t>
            </a:r>
          </a:p>
          <a:p>
            <a:pPr marL="173736" indent="-171450" algn="just">
              <a:lnSpc>
                <a:spcPct val="114000"/>
              </a:lnSpc>
              <a:spcAft>
                <a:spcPts val="300"/>
              </a:spcAft>
              <a:buFont typeface="Arial" panose="020B0604020202020204" pitchFamily="34" charset="0"/>
              <a:buChar char="•"/>
              <a:tabLst>
                <a:tab pos="4629150" algn="l"/>
              </a:tabLst>
              <a:defRPr/>
            </a:pPr>
            <a:r>
              <a:rPr lang="en-US" sz="1200" dirty="0">
                <a:solidFill>
                  <a:srgbClr val="000000"/>
                </a:solidFill>
                <a:cs typeface="Calibri" pitchFamily="34" charset="0"/>
              </a:rPr>
              <a:t>More financial stress is still to come, as the revolving debt that accrued this spring and summer and helped drive robust economic growth in Q3 will likely lead to higher delinquency rates in the months ahead. </a:t>
            </a:r>
          </a:p>
          <a:p>
            <a:pPr marL="0" indent="0" algn="just" defTabSz="457172">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r>
              <a:rPr lang="en-US" b="1" dirty="0"/>
              <a:t>Headwinds:</a:t>
            </a:r>
          </a:p>
          <a:p>
            <a:endParaRPr lang="en-US" sz="1200" b="1" dirty="0">
              <a:solidFill>
                <a:srgbClr val="000000"/>
              </a:solidFill>
              <a:cs typeface="Calibri" pitchFamily="34" charset="0"/>
            </a:endParaRPr>
          </a:p>
          <a:p>
            <a:r>
              <a:rPr lang="en-US" sz="1200" dirty="0">
                <a:solidFill>
                  <a:srgbClr val="000000"/>
                </a:solidFill>
                <a:cs typeface="Calibri" pitchFamily="34" charset="0"/>
              </a:rPr>
              <a:t>The labor market remained a pillar of strength in the U.S. economy in 2023. However, there are a several trends to watch in 2024:</a:t>
            </a:r>
          </a:p>
          <a:p>
            <a:pPr marL="173736" indent="-171450" algn="just">
              <a:lnSpc>
                <a:spcPct val="114000"/>
              </a:lnSpc>
              <a:spcAft>
                <a:spcPts val="300"/>
              </a:spcAft>
              <a:buFont typeface="Arial" panose="020B0604020202020204" pitchFamily="34" charset="0"/>
              <a:buChar char="•"/>
              <a:tabLst>
                <a:tab pos="4629150" algn="l"/>
              </a:tabLst>
              <a:defRPr/>
            </a:pPr>
            <a:endParaRPr lang="en-US" sz="1200" b="1" dirty="0">
              <a:solidFill>
                <a:srgbClr val="000000"/>
              </a:solidFill>
              <a:cs typeface="Calibri" pitchFamily="34" charset="0"/>
            </a:endParaRPr>
          </a:p>
          <a:p>
            <a:pPr marL="173736" indent="-171450" algn="just">
              <a:lnSpc>
                <a:spcPct val="114000"/>
              </a:lnSpc>
              <a:spcAft>
                <a:spcPts val="300"/>
              </a:spcAft>
              <a:buFont typeface="Arial" panose="020B0604020202020204" pitchFamily="34" charset="0"/>
              <a:buChar char="•"/>
              <a:tabLst>
                <a:tab pos="4629150" algn="l"/>
              </a:tabLst>
              <a:defRPr/>
            </a:pPr>
            <a:r>
              <a:rPr lang="en-US" sz="1200" b="1" dirty="0">
                <a:solidFill>
                  <a:srgbClr val="000000"/>
                </a:solidFill>
                <a:cs typeface="Calibri" pitchFamily="34" charset="0"/>
              </a:rPr>
              <a:t>Job Growth</a:t>
            </a:r>
            <a:r>
              <a:rPr lang="en-US" sz="1200" dirty="0">
                <a:solidFill>
                  <a:srgbClr val="000000"/>
                </a:solidFill>
                <a:cs typeface="Calibri" pitchFamily="34" charset="0"/>
              </a:rPr>
              <a:t>: Over the last six months healthcare, accommodation &amp; food services, and government sectors were responsible for a large portion of payrolls growth. Several major private sector industries have either flatlined or contracted during the first two months of Q4, including Manufacturing (-7K), Professional &amp; Business Services (-7K), Information Services (-9K), Transportation &amp; Warehousing (-17K), and Retail Trade (-43K).</a:t>
            </a:r>
          </a:p>
          <a:p>
            <a:pPr marL="173736" indent="-171450" algn="just">
              <a:lnSpc>
                <a:spcPct val="114000"/>
              </a:lnSpc>
              <a:spcAft>
                <a:spcPts val="300"/>
              </a:spcAft>
              <a:buFont typeface="Arial" panose="020B0604020202020204" pitchFamily="34" charset="0"/>
              <a:buChar char="•"/>
              <a:tabLst>
                <a:tab pos="4629150" algn="l"/>
              </a:tabLst>
              <a:defRPr/>
            </a:pPr>
            <a:endParaRPr lang="en-US" sz="1200" b="1" dirty="0">
              <a:solidFill>
                <a:srgbClr val="000000"/>
              </a:solidFill>
              <a:cs typeface="Calibri" pitchFamily="34" charset="0"/>
            </a:endParaRPr>
          </a:p>
          <a:p>
            <a:pPr marL="173736" indent="-171450" algn="just">
              <a:lnSpc>
                <a:spcPct val="114000"/>
              </a:lnSpc>
              <a:spcAft>
                <a:spcPts val="300"/>
              </a:spcAft>
              <a:buFont typeface="Arial" panose="020B0604020202020204" pitchFamily="34" charset="0"/>
              <a:buChar char="•"/>
              <a:tabLst>
                <a:tab pos="4629150" algn="l"/>
              </a:tabLst>
              <a:defRPr/>
            </a:pPr>
            <a:r>
              <a:rPr lang="en-US" sz="1200" b="1" dirty="0">
                <a:solidFill>
                  <a:srgbClr val="000000"/>
                </a:solidFill>
                <a:cs typeface="Calibri" pitchFamily="34" charset="0"/>
              </a:rPr>
              <a:t>Wage Growth</a:t>
            </a:r>
            <a:r>
              <a:rPr lang="en-US" sz="1200" dirty="0">
                <a:solidFill>
                  <a:srgbClr val="000000"/>
                </a:solidFill>
                <a:cs typeface="Calibri" pitchFamily="34" charset="0"/>
              </a:rPr>
              <a:t>: Nominal wage growth has typically been 1-2 percentage points above the rate of inflation, but this relationship flipped in April 2021 as inflation accelerated. For two years, inflation exceeded wage growth, leaving consumers worse off overall. Now, real wage growth has once again turned positive, even as</a:t>
            </a:r>
          </a:p>
          <a:p>
            <a:pPr marL="2286" indent="0" algn="just">
              <a:lnSpc>
                <a:spcPct val="114000"/>
              </a:lnSpc>
              <a:spcAft>
                <a:spcPts val="300"/>
              </a:spcAft>
              <a:buFont typeface="Arial" panose="020B0604020202020204" pitchFamily="34" charset="0"/>
              <a:buNone/>
              <a:tabLst>
                <a:tab pos="4629150" algn="l"/>
              </a:tabLst>
              <a:defRPr/>
            </a:pPr>
            <a:r>
              <a:rPr lang="en-US" sz="1200" dirty="0">
                <a:solidFill>
                  <a:srgbClr val="000000"/>
                </a:solidFill>
                <a:cs typeface="Calibri" pitchFamily="34" charset="0"/>
              </a:rPr>
              <a:t>nominal wage growth slowly recedes. A key question in 2024 is whether wages continue to grow above the inflation rate, or whether a slowdown in consumer spending leads to a positive feedback loop of reduced demand for workers and slower wage growth, which would likely trigger a recession.</a:t>
            </a:r>
          </a:p>
          <a:p>
            <a:pPr marL="173736" indent="-171450" algn="just">
              <a:lnSpc>
                <a:spcPct val="114000"/>
              </a:lnSpc>
              <a:spcAft>
                <a:spcPts val="300"/>
              </a:spcAft>
              <a:buFont typeface="Arial" panose="020B0604020202020204" pitchFamily="34" charset="0"/>
              <a:buChar char="•"/>
              <a:tabLst>
                <a:tab pos="4629150" algn="l"/>
              </a:tabLst>
              <a:defRPr/>
            </a:pPr>
            <a:endParaRPr lang="en-US" sz="1200" b="1" dirty="0">
              <a:solidFill>
                <a:srgbClr val="000000"/>
              </a:solidFill>
              <a:cs typeface="Calibri" pitchFamily="34" charset="0"/>
            </a:endParaRPr>
          </a:p>
          <a:p>
            <a:pPr marL="173736" indent="-171450" algn="just">
              <a:lnSpc>
                <a:spcPct val="114000"/>
              </a:lnSpc>
              <a:spcAft>
                <a:spcPts val="300"/>
              </a:spcAft>
              <a:buFont typeface="Arial" panose="020B0604020202020204" pitchFamily="34" charset="0"/>
              <a:buChar char="•"/>
              <a:tabLst>
                <a:tab pos="4629150" algn="l"/>
              </a:tabLst>
              <a:defRPr/>
            </a:pPr>
            <a:r>
              <a:rPr lang="en-US" sz="1200" b="1" dirty="0">
                <a:solidFill>
                  <a:srgbClr val="000000"/>
                </a:solidFill>
                <a:cs typeface="Calibri" pitchFamily="34" charset="0"/>
              </a:rPr>
              <a:t>Job Openings and Quit Rates:  </a:t>
            </a:r>
            <a:r>
              <a:rPr lang="en-US" sz="1200" dirty="0">
                <a:solidFill>
                  <a:srgbClr val="000000"/>
                </a:solidFill>
                <a:cs typeface="Calibri" pitchFamily="34" charset="0"/>
              </a:rPr>
              <a:t>In recent months, job openings per unemployed worker have fallen while the quit rate has returned to its pre-pandemic level. These trends suggest that the tight labor market is loosening.</a:t>
            </a:r>
          </a:p>
          <a:p>
            <a:pPr marL="0" indent="0" algn="just" defTabSz="457172">
              <a:lnSpc>
                <a:spcPct val="105000"/>
              </a:lnSpc>
              <a:spcAft>
                <a:spcPts val="500"/>
              </a:spcAft>
              <a:buFont typeface="Arial" panose="020B0604020202020204" pitchFamily="34" charset="0"/>
              <a:buNone/>
              <a:defRPr/>
            </a:pPr>
            <a:endParaRPr lang="en-US" sz="1200" u="none" dirty="0">
              <a:solidFill>
                <a:srgbClr val="000000"/>
              </a:solidFill>
              <a:latin typeface="Lucida Sans" panose="020B0602030504020204" pitchFamily="34" charset="0"/>
              <a:cs typeface="Arial" panose="020B0604020202020204" pitchFamily="34" charset="0"/>
            </a:endParaRPr>
          </a:p>
          <a:p>
            <a:pPr marL="0" indent="0" algn="just" defTabSz="457172">
              <a:lnSpc>
                <a:spcPct val="105000"/>
              </a:lnSpc>
              <a:spcAft>
                <a:spcPts val="500"/>
              </a:spcAft>
              <a:buFont typeface="Arial" panose="020B0604020202020204" pitchFamily="34" charset="0"/>
              <a:buNone/>
              <a:defRPr/>
            </a:pPr>
            <a:endParaRPr lang="en-US" sz="1200" u="sng"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0250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dirty="0">
                <a:solidFill>
                  <a:srgbClr val="000000"/>
                </a:solidFill>
                <a:latin typeface="Lucida Sans" panose="020B0602030504020204" pitchFamily="34" charset="0"/>
                <a:cs typeface="Arial" panose="020B0604020202020204" pitchFamily="34" charset="0"/>
              </a:rPr>
              <a:t>Global Economy</a:t>
            </a:r>
          </a:p>
          <a:p>
            <a:pPr algn="just" defTabSz="456989">
              <a:lnSpc>
                <a:spcPct val="105000"/>
              </a:lnSpc>
              <a:spcAft>
                <a:spcPts val="500"/>
              </a:spcAft>
              <a:defRPr/>
            </a:pPr>
            <a:endParaRPr lang="en-US" b="1" dirty="0">
              <a:solidFill>
                <a:srgbClr val="000000"/>
              </a:solidFill>
              <a:latin typeface="Lucida Sans" panose="020B0602030504020204" pitchFamily="34" charset="0"/>
              <a:cs typeface="Arial" panose="020B0604020202020204" pitchFamily="34" charset="0"/>
            </a:endParaRPr>
          </a:p>
          <a:p>
            <a:pPr algn="just" defTabSz="456989">
              <a:lnSpc>
                <a:spcPct val="105000"/>
              </a:lnSpc>
              <a:spcAft>
                <a:spcPts val="500"/>
              </a:spcAft>
              <a:defRPr/>
            </a:pPr>
            <a:r>
              <a:rPr lang="en-US" u="sng" dirty="0">
                <a:solidFill>
                  <a:srgbClr val="000000"/>
                </a:solidFill>
                <a:latin typeface="Lucida Sans" panose="020B0602030504020204" pitchFamily="34" charset="0"/>
                <a:cs typeface="Arial" panose="020B0604020202020204" pitchFamily="34" charset="0"/>
              </a:rPr>
              <a:t>Global Conflict:</a:t>
            </a:r>
          </a:p>
          <a:p>
            <a:pPr marL="171381" indent="-171381" algn="just" defTabSz="456989">
              <a:lnSpc>
                <a:spcPct val="105000"/>
              </a:lnSpc>
              <a:spcAft>
                <a:spcPts val="500"/>
              </a:spcAft>
              <a:buFont typeface="Arial" panose="020B0604020202020204" pitchFamily="34" charset="0"/>
              <a:buChar char="•"/>
              <a:defRPr/>
            </a:pPr>
            <a:r>
              <a:rPr lang="en-US" dirty="0">
                <a:solidFill>
                  <a:srgbClr val="000000"/>
                </a:solidFill>
                <a:latin typeface="Lucida Sans" panose="020B0602030504020204" pitchFamily="34" charset="0"/>
                <a:cs typeface="Arial" panose="020B0604020202020204" pitchFamily="34" charset="0"/>
              </a:rPr>
              <a:t>The economic impact of mounting geopolitical tensions is a key area of uncertainty facing the U.S. economy this year.</a:t>
            </a:r>
          </a:p>
          <a:p>
            <a:pPr marL="171381" indent="-171381" algn="just" defTabSz="456989">
              <a:lnSpc>
                <a:spcPct val="105000"/>
              </a:lnSpc>
              <a:spcAft>
                <a:spcPts val="500"/>
              </a:spcAft>
              <a:buFont typeface="Arial" panose="020B0604020202020204" pitchFamily="34" charset="0"/>
              <a:buChar char="•"/>
              <a:defRPr/>
            </a:pPr>
            <a:r>
              <a:rPr lang="en-US" dirty="0">
                <a:solidFill>
                  <a:srgbClr val="000000"/>
                </a:solidFill>
                <a:latin typeface="Lucida Sans" panose="020B0602030504020204" pitchFamily="34" charset="0"/>
                <a:cs typeface="Arial" panose="020B0604020202020204" pitchFamily="34" charset="0"/>
              </a:rPr>
              <a:t>The Russo-Ukrainian war is likely to continue to impact stability in Europe and threatens to disrupt supply chains.</a:t>
            </a:r>
          </a:p>
          <a:p>
            <a:pPr marL="171381" indent="-171381" algn="just" defTabSz="456989">
              <a:lnSpc>
                <a:spcPct val="105000"/>
              </a:lnSpc>
              <a:spcAft>
                <a:spcPts val="500"/>
              </a:spcAft>
              <a:buFont typeface="Arial" panose="020B0604020202020204" pitchFamily="34" charset="0"/>
              <a:buChar char="•"/>
              <a:defRPr/>
            </a:pPr>
            <a:r>
              <a:rPr lang="en-US" dirty="0">
                <a:solidFill>
                  <a:srgbClr val="000000"/>
                </a:solidFill>
                <a:latin typeface="Lucida Sans" panose="020B0602030504020204" pitchFamily="34" charset="0"/>
                <a:cs typeface="Arial" panose="020B0604020202020204" pitchFamily="34" charset="0"/>
              </a:rPr>
              <a:t>Political tensions with China continue to complicate business for multinational companies, accelerating efforts to diversify supply chains.</a:t>
            </a:r>
          </a:p>
          <a:p>
            <a:pPr marL="171381" indent="-171381" algn="just" defTabSz="456989">
              <a:lnSpc>
                <a:spcPct val="105000"/>
              </a:lnSpc>
              <a:spcAft>
                <a:spcPts val="500"/>
              </a:spcAft>
              <a:buFont typeface="Arial" panose="020B0604020202020204" pitchFamily="34" charset="0"/>
              <a:buChar char="•"/>
              <a:defRPr/>
            </a:pPr>
            <a:r>
              <a:rPr lang="en-US" dirty="0">
                <a:solidFill>
                  <a:srgbClr val="000000"/>
                </a:solidFill>
                <a:latin typeface="Lucida Sans" panose="020B0602030504020204" pitchFamily="34" charset="0"/>
                <a:cs typeface="Arial" panose="020B0604020202020204" pitchFamily="34" charset="0"/>
              </a:rPr>
              <a:t>From an economic perspective, war in Israel-Palestine could potentially impact major oil exporters and destabilize energy markets in the region.</a:t>
            </a:r>
          </a:p>
          <a:p>
            <a:pPr algn="just" defTabSz="456989">
              <a:lnSpc>
                <a:spcPct val="105000"/>
              </a:lnSpc>
              <a:spcAft>
                <a:spcPts val="500"/>
              </a:spcAft>
              <a:defRPr/>
            </a:pPr>
            <a:endParaRPr lang="en-US" dirty="0">
              <a:solidFill>
                <a:srgbClr val="000000"/>
              </a:solidFill>
              <a:latin typeface="Lucida Sans" panose="020B0602030504020204" pitchFamily="34" charset="0"/>
              <a:cs typeface="Arial" panose="020B0604020202020204" pitchFamily="34" charset="0"/>
            </a:endParaRPr>
          </a:p>
          <a:p>
            <a:pPr algn="just" defTabSz="456989">
              <a:lnSpc>
                <a:spcPct val="105000"/>
              </a:lnSpc>
              <a:spcAft>
                <a:spcPts val="500"/>
              </a:spcAft>
              <a:defRPr/>
            </a:pPr>
            <a:r>
              <a:rPr lang="en-US" u="sng" dirty="0">
                <a:solidFill>
                  <a:srgbClr val="000000"/>
                </a:solidFill>
                <a:latin typeface="Lucida Sans" panose="020B0602030504020204" pitchFamily="34" charset="0"/>
                <a:cs typeface="Arial" panose="020B0604020202020204" pitchFamily="34" charset="0"/>
              </a:rPr>
              <a:t>Global Demand:</a:t>
            </a:r>
          </a:p>
          <a:p>
            <a:pPr marL="171381" indent="-171381" algn="just" defTabSz="443572">
              <a:lnSpc>
                <a:spcPct val="105000"/>
              </a:lnSpc>
              <a:spcAft>
                <a:spcPts val="800"/>
              </a:spcAft>
              <a:buFont typeface="Arial" panose="020B0604020202020204" pitchFamily="34" charset="0"/>
              <a:buChar char="•"/>
              <a:defRPr/>
            </a:pPr>
            <a:r>
              <a:rPr lang="en-US" dirty="0">
                <a:latin typeface="Lucida Sans" panose="020B0602030504020204" pitchFamily="34" charset="0"/>
              </a:rPr>
              <a:t>While U.S. economic growth exceeded expectations this year, many other economies struggled.</a:t>
            </a:r>
          </a:p>
          <a:p>
            <a:pPr marL="171381" indent="-171381" algn="just" defTabSz="443572">
              <a:lnSpc>
                <a:spcPct val="105000"/>
              </a:lnSpc>
              <a:spcAft>
                <a:spcPts val="800"/>
              </a:spcAft>
              <a:buFont typeface="Arial" panose="020B0604020202020204" pitchFamily="34" charset="0"/>
              <a:buChar char="•"/>
              <a:defRPr/>
            </a:pPr>
            <a:r>
              <a:rPr lang="en-US" dirty="0">
                <a:latin typeface="Lucida Sans" panose="020B0602030504020204" pitchFamily="34" charset="0"/>
              </a:rPr>
              <a:t>Inflation was pervasive in Europe, leading to contraction in several manufacturing-oriented economies, including Germany. </a:t>
            </a:r>
          </a:p>
          <a:p>
            <a:pPr marL="171381" indent="-171381" algn="just" defTabSz="443572">
              <a:lnSpc>
                <a:spcPct val="105000"/>
              </a:lnSpc>
              <a:spcAft>
                <a:spcPts val="800"/>
              </a:spcAft>
              <a:buFont typeface="Arial" panose="020B0604020202020204" pitchFamily="34" charset="0"/>
              <a:buChar char="•"/>
              <a:defRPr/>
            </a:pPr>
            <a:r>
              <a:rPr lang="en-US" dirty="0">
                <a:latin typeface="Lucida Sans" panose="020B0602030504020204" pitchFamily="34" charset="0"/>
              </a:rPr>
              <a:t>Growth was weak across the EU (+0.6% Y/Y). However, the IMF is now expressing cautious optimism that most European Union countries will avoid an outright recession, even as overall growth remains weak.</a:t>
            </a:r>
          </a:p>
          <a:p>
            <a:pPr marL="171381" indent="-171381" algn="just" defTabSz="443572">
              <a:lnSpc>
                <a:spcPct val="105000"/>
              </a:lnSpc>
              <a:spcAft>
                <a:spcPts val="800"/>
              </a:spcAft>
              <a:buFont typeface="Arial" panose="020B0604020202020204" pitchFamily="34" charset="0"/>
              <a:buChar char="•"/>
              <a:defRPr/>
            </a:pPr>
            <a:r>
              <a:rPr lang="en-US" dirty="0">
                <a:latin typeface="Lucida Sans" panose="020B0602030504020204" pitchFamily="34" charset="0"/>
              </a:rPr>
              <a:t>One of the biggest downside risks to the global economy is an economic slowdown in China. After decades of overbuilding that was fueled by excess borrowing, China’s real estate sector is in crisis.</a:t>
            </a:r>
          </a:p>
          <a:p>
            <a:pPr marL="171381" indent="-171381" algn="just" defTabSz="443572">
              <a:lnSpc>
                <a:spcPct val="105000"/>
              </a:lnSpc>
              <a:spcAft>
                <a:spcPts val="800"/>
              </a:spcAft>
              <a:buFont typeface="Arial" panose="020B0604020202020204" pitchFamily="34" charset="0"/>
              <a:buChar char="•"/>
              <a:defRPr/>
            </a:pPr>
            <a:r>
              <a:rPr lang="en-US" dirty="0">
                <a:latin typeface="Lucida Sans" panose="020B0602030504020204" pitchFamily="34" charset="0"/>
              </a:rPr>
              <a:t>Overall, the IMF is forecasting 2.9% growth in 2024, slightly slower than 2023 and well below the historical average. However, while global growth rates may disappoint in 2024, this could allow the Fed to lower interest rates with more confidence that doing so will not reignite inflation.</a:t>
            </a:r>
          </a:p>
          <a:p>
            <a:pPr algn="just" defTabSz="456989">
              <a:lnSpc>
                <a:spcPct val="105000"/>
              </a:lnSpc>
              <a:spcAft>
                <a:spcPts val="500"/>
              </a:spcAft>
              <a:defRPr/>
            </a:pPr>
            <a:endParaRPr lang="en-US" dirty="0">
              <a:solidFill>
                <a:srgbClr val="000000"/>
              </a:solidFill>
              <a:latin typeface="Lucida Sans" panose="020B0602030504020204" pitchFamily="34" charset="0"/>
              <a:cs typeface="Arial" panose="020B0604020202020204" pitchFamily="34" charset="0"/>
            </a:endParaRPr>
          </a:p>
          <a:p>
            <a:pPr algn="just" defTabSz="456989">
              <a:lnSpc>
                <a:spcPct val="105000"/>
              </a:lnSpc>
              <a:spcAft>
                <a:spcPts val="500"/>
              </a:spcAft>
              <a:defRPr/>
            </a:pPr>
            <a:endParaRPr lang="en-US" u="sng"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53621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Industries in Focus: </a:t>
            </a:r>
          </a:p>
          <a:p>
            <a:endParaRPr lang="en-US" dirty="0"/>
          </a:p>
          <a:p>
            <a:pPr defTabSz="924088">
              <a:defRPr/>
            </a:pPr>
            <a:r>
              <a:rPr lang="en-US" b="0" u="sng" dirty="0"/>
              <a:t>Housing</a:t>
            </a:r>
            <a:endParaRPr lang="en-US" b="0" u="none" dirty="0"/>
          </a:p>
          <a:p>
            <a:pPr marL="173667" indent="-171381" algn="just">
              <a:lnSpc>
                <a:spcPct val="114000"/>
              </a:lnSpc>
              <a:spcAft>
                <a:spcPts val="300"/>
              </a:spcAft>
              <a:buFont typeface="Arial" panose="020B0604020202020204" pitchFamily="34" charset="0"/>
              <a:buChar char="•"/>
              <a:tabLst>
                <a:tab pos="4627298" algn="l"/>
              </a:tabLst>
              <a:defRPr/>
            </a:pPr>
            <a:r>
              <a:rPr lang="en-US" dirty="0">
                <a:solidFill>
                  <a:srgbClr val="000000"/>
                </a:solidFill>
                <a:cs typeface="Calibri" pitchFamily="34" charset="0"/>
              </a:rPr>
              <a:t>High interest rates dealt a significant blow to the housing market in 2023. Housing affordability is at its lowest point in 40 years. </a:t>
            </a:r>
          </a:p>
          <a:p>
            <a:pPr marL="173667" indent="-171381" algn="just">
              <a:lnSpc>
                <a:spcPct val="114000"/>
              </a:lnSpc>
              <a:spcAft>
                <a:spcPts val="300"/>
              </a:spcAft>
              <a:buFont typeface="Arial" panose="020B0604020202020204" pitchFamily="34" charset="0"/>
              <a:buChar char="•"/>
              <a:tabLst>
                <a:tab pos="4627298" algn="l"/>
              </a:tabLst>
              <a:defRPr/>
            </a:pPr>
            <a:r>
              <a:rPr lang="en-US" dirty="0">
                <a:solidFill>
                  <a:srgbClr val="000000"/>
                </a:solidFill>
                <a:cs typeface="Calibri" pitchFamily="34" charset="0"/>
              </a:rPr>
              <a:t>An increasing share of prospective homebuyers have sought newly constructed homes instead of previously owned homes. As a result, housing construction has not fallen as much as it would have otherwise.</a:t>
            </a:r>
          </a:p>
          <a:p>
            <a:pPr marL="457017" lvl="1" algn="just" defTabSz="456989">
              <a:lnSpc>
                <a:spcPct val="105000"/>
              </a:lnSpc>
              <a:spcAft>
                <a:spcPts val="400"/>
              </a:spcAft>
              <a:defRPr/>
            </a:pPr>
            <a:endParaRPr lang="en-US" b="0" u="sng" dirty="0"/>
          </a:p>
          <a:p>
            <a:pPr defTabSz="924088">
              <a:defRPr/>
            </a:pPr>
            <a:r>
              <a:rPr lang="en-US" b="0" u="sng" dirty="0"/>
              <a:t>Manufacturing</a:t>
            </a:r>
          </a:p>
          <a:p>
            <a:pPr marL="171381" indent="-171381" algn="just" defTabSz="456989">
              <a:lnSpc>
                <a:spcPct val="105000"/>
              </a:lnSpc>
              <a:spcAft>
                <a:spcPts val="5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Headwinds were strong in the manufacturing sector this year, and by some measures the sector has been mired in a mini-recession:</a:t>
            </a:r>
          </a:p>
          <a:p>
            <a:pPr marL="628399" lvl="1" indent="-171381" algn="just" defTabSz="456989">
              <a:lnSpc>
                <a:spcPct val="105000"/>
              </a:lnSpc>
              <a:spcAft>
                <a:spcPts val="4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The ISM Manufacturing Purchasing Managers Index (PMI) was 46.7 in November, its 13th consecutive month below 50.</a:t>
            </a:r>
          </a:p>
          <a:p>
            <a:pPr marL="628399" lvl="1" indent="-171381" algn="just" defTabSz="456989">
              <a:lnSpc>
                <a:spcPct val="105000"/>
              </a:lnSpc>
              <a:spcAft>
                <a:spcPts val="4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Overall industrial production fell 0.7% Y/Y in October and has been essentially flat all year. Industrial production for manufacturing is down 1.7% Y/Y. </a:t>
            </a:r>
          </a:p>
          <a:p>
            <a:pPr marL="628399" lvl="1" indent="-171381" algn="just" defTabSz="456989">
              <a:lnSpc>
                <a:spcPct val="105000"/>
              </a:lnSpc>
              <a:spcAft>
                <a:spcPts val="4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Capacity utilization for manufacturing has trended downward for the last six months and fell 0.6 pp to 77.2% in October. It is now below its average reading for the five-year period preceding the pandemic. </a:t>
            </a:r>
          </a:p>
          <a:p>
            <a:pPr marL="171381" indent="-171381" algn="just" defTabSz="456989">
              <a:lnSpc>
                <a:spcPct val="105000"/>
              </a:lnSpc>
              <a:spcAft>
                <a:spcPts val="5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Aside from high interest rates, U.S. manufacturers must also content with other headwinds. For example, soft global demand is likely to dampen the prospects for U.S. exporters, while worker shortages and high labor costs are an ongoing challenge. </a:t>
            </a:r>
          </a:p>
          <a:p>
            <a:pPr marL="171381" indent="-171381" algn="just" defTabSz="456989">
              <a:lnSpc>
                <a:spcPct val="105000"/>
              </a:lnSpc>
              <a:spcAft>
                <a:spcPts val="5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Still, some manufacturing industries are booming. The hundreds of billions of federal dollars authorized by major legislation passed in 2022 should boost demand in several industries this year, likely benefitting equipment verticals such as construction machinery; mining, oil &amp; gas equipment, batteries &amp; electrical equipment, and power transmission equipment.</a:t>
            </a:r>
          </a:p>
          <a:p>
            <a:pPr marL="628399" lvl="1" indent="-171381" algn="just" defTabSz="456989">
              <a:lnSpc>
                <a:spcPct val="105000"/>
              </a:lnSpc>
              <a:spcAft>
                <a:spcPts val="500"/>
              </a:spcAft>
              <a:buFont typeface="Arial" panose="020B0604020202020204" pitchFamily="34" charset="0"/>
              <a:buChar char="•"/>
              <a:defRPr/>
            </a:pPr>
            <a:r>
              <a:rPr lang="en-US" dirty="0">
                <a:latin typeface="Lucida Sans" panose="020B0602030504020204" pitchFamily="34" charset="0"/>
                <a:cs typeface="Arial" panose="020B0604020202020204" pitchFamily="34" charset="0"/>
              </a:rPr>
              <a:t>Moreover, demand is expected to remain strong for semiconductors and green energy, and if interest rates begin to fall in 2024 as expected, business that paused capital expenditure plans in 2023 due to the high cost of borrowing may revisit these investments, particularly during the second half of the year. </a:t>
            </a: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95015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1.7% in 2024, with weak but positive growth in Q1.</a:t>
            </a:r>
          </a:p>
          <a:p>
            <a:endParaRPr lang="en-US" baseline="0" dirty="0"/>
          </a:p>
          <a:p>
            <a:r>
              <a:rPr lang="en-US" b="1" baseline="0" dirty="0"/>
              <a:t>Investment: </a:t>
            </a:r>
            <a:r>
              <a:rPr lang="en-US" b="0" baseline="0" dirty="0"/>
              <a:t>We expect E&amp;S investment to be weaker in 2024 than 2023, as elevated interest rates grate on investment activity. </a:t>
            </a:r>
          </a:p>
          <a:p>
            <a:endParaRPr lang="en-US" baseline="0" dirty="0"/>
          </a:p>
          <a:p>
            <a:r>
              <a:rPr lang="en-US" b="1" dirty="0"/>
              <a:t>Inflation: </a:t>
            </a:r>
            <a:r>
              <a:rPr lang="en-US" b="0" dirty="0"/>
              <a:t>We expect inflation to continue to decline over the course of 2024, with CPI inflation falling below 3% as early as Q1.</a:t>
            </a:r>
            <a:endParaRPr lang="en-US" b="1" dirty="0"/>
          </a:p>
          <a:p>
            <a:endParaRPr lang="en-US" dirty="0"/>
          </a:p>
          <a:p>
            <a:r>
              <a:rPr lang="en-US" b="1" dirty="0"/>
              <a:t>Interest Rates: </a:t>
            </a:r>
            <a:r>
              <a:rPr lang="en-US" b="0" dirty="0"/>
              <a:t>We expect the Federal Reserve to respond to weak but positive growth in Q4 and easing inflation by beginning rate cuts as early as Q1. We are projecting three rate cuts during 2024.</a:t>
            </a:r>
          </a:p>
          <a:p>
            <a:endParaRPr lang="en-US" b="0" baseline="0" dirty="0"/>
          </a:p>
          <a:p>
            <a:r>
              <a:rPr lang="en-US" b="1" baseline="0" dirty="0"/>
              <a:t>Job Growth: </a:t>
            </a:r>
            <a:r>
              <a:rPr lang="en-US" b="0" baseline="0" dirty="0"/>
              <a:t>The labor market continues to impress, maintaining its strength through Q3. We expect job growth to perform reasonably well in 2024, adding 1.2 million jobs.</a:t>
            </a:r>
            <a:endParaRPr lang="en-US" baseline="0" dirty="0"/>
          </a:p>
          <a:p>
            <a:pPr marL="174913" indent="-1749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68"/>
            <a:r>
              <a:rPr lang="en-US" dirty="0">
                <a:solidFill>
                  <a:srgbClr val="4D4D4D"/>
                </a:solidFill>
                <a:latin typeface="Calibri" panose="020F0502020204030204" pitchFamily="34" charset="0"/>
              </a:rPr>
              <a:t>Business investment grew in Q3, rising 1.3% (annualized), Growth decelerated from a sharp 7.4% in the previous quarter.</a:t>
            </a:r>
          </a:p>
          <a:p>
            <a:pPr defTabSz="932868"/>
            <a:endParaRPr lang="en-US" dirty="0">
              <a:solidFill>
                <a:srgbClr val="4D4D4D"/>
              </a:solidFill>
              <a:latin typeface="Calibri" panose="020F0502020204030204" pitchFamily="34" charset="0"/>
            </a:endParaRPr>
          </a:p>
          <a:p>
            <a:pPr defTabSz="932868"/>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2868"/>
            <a:endParaRPr lang="en-US" dirty="0">
              <a:solidFill>
                <a:srgbClr val="4D4D4D"/>
              </a:solidFill>
              <a:latin typeface="Calibri" panose="020F0502020204030204" pitchFamily="34" charset="0"/>
            </a:endParaRPr>
          </a:p>
          <a:p>
            <a:pPr marL="174913" indent="-174913" defTabSz="932868">
              <a:buFont typeface="Arial" panose="020B0604020202020204" pitchFamily="34" charset="0"/>
              <a:buChar char="•"/>
              <a:defRPr/>
            </a:pPr>
            <a:r>
              <a:rPr lang="en-US" dirty="0">
                <a:solidFill>
                  <a:srgbClr val="4D4D4D"/>
                </a:solidFill>
                <a:latin typeface="Calibri" panose="020F0502020204030204" pitchFamily="34" charset="0"/>
              </a:rPr>
              <a:t>Equipment:	 		-3.5% (annualized) (down from 7.7% in Q2)</a:t>
            </a:r>
          </a:p>
          <a:p>
            <a:pPr marL="174913" indent="-174913" defTabSz="932868">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+6.9% </a:t>
            </a:r>
            <a:r>
              <a:rPr lang="en-US" dirty="0">
                <a:solidFill>
                  <a:srgbClr val="4D4D4D"/>
                </a:solidFill>
                <a:latin typeface="Calibri" panose="020F0502020204030204" pitchFamily="34" charset="0"/>
              </a:rPr>
              <a:t>(annualized) (down from +16.1% in Q2)</a:t>
            </a:r>
          </a:p>
          <a:p>
            <a:pPr marL="171381" indent="-171381" defTabSz="932868">
              <a:buFont typeface="Arial" panose="020B0604020202020204" pitchFamily="34" charset="0"/>
              <a:buChar char="•"/>
              <a:defRPr/>
            </a:pPr>
            <a:r>
              <a:rPr lang="en-US" dirty="0">
                <a:solidFill>
                  <a:srgbClr val="4D4D4D"/>
                </a:solidFill>
                <a:latin typeface="Calibri" panose="020F0502020204030204" pitchFamily="34" charset="0"/>
              </a:rPr>
              <a:t>Software and R&amp;D:		+2.8% (annualized) (down from +2.7% in Q1)</a:t>
            </a:r>
          </a:p>
          <a:p>
            <a:pPr defTabSz="932868"/>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19.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19.jp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www.monitordaily.com/news-posts/elff-forecasts-2-2-expansion-in-equipment-software-investment-in-2024/"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eg"/><Relationship Id="rId7" Type="http://schemas.openxmlformats.org/officeDocument/2006/relationships/hyperlink" Target="https://www.leasefoundation.org/industry-resources/journal-of-equipment-lease-financing/"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www.store.leasefoundation.org/cvweb/cgi-bin/msascartdll.dll/ProductInfo?productcd=Inflation2018" TargetMode="External"/><Relationship Id="rId5" Type="http://schemas.openxmlformats.org/officeDocument/2006/relationships/hyperlink" Target="https://www.store.leasefoundation.org/cvweb/cgi-bin/msascartdll.dll/ProductInfo?productcd=AppEco2018" TargetMode="External"/><Relationship Id="rId10" Type="http://schemas.openxmlformats.org/officeDocument/2006/relationships/image" Target="../media/image23.png"/><Relationship Id="rId4" Type="http://schemas.openxmlformats.org/officeDocument/2006/relationships/hyperlink" Target="https://www.store.leasefoundation.org/cvweb/Portals/ELFA-LEASE/Documents/Products/AppliedHandbook.pdf" TargetMode="Externa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December 2023</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graph and chart with arrows&#10;&#10;Description automatically generated with medium confidence">
            <a:extLst>
              <a:ext uri="{FF2B5EF4-FFF2-40B4-BE49-F238E27FC236}">
                <a16:creationId xmlns:a16="http://schemas.microsoft.com/office/drawing/2014/main" id="{C4056694-3B85-30EF-C89B-358F7E187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9" y="0"/>
            <a:ext cx="9000781" cy="6947493"/>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p:spPr>
        <p:txBody>
          <a:bodyPr/>
          <a:lstStyle/>
          <a:p>
            <a:pPr>
              <a:lnSpc>
                <a:spcPct val="114000"/>
              </a:lnSpc>
            </a:pPr>
            <a:r>
              <a:rPr lang="en-US" sz="1800" b="1" dirty="0">
                <a:solidFill>
                  <a:srgbClr val="102A7E"/>
                </a:solidFill>
              </a:rPr>
              <a:t>Eight of 12 verticals are below their historical average, though several have improved recently.</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a:t>
            </a:r>
            <a:r>
              <a:rPr lang="en-US" altLang="en-US" sz="700" dirty="0">
                <a:solidFill>
                  <a:srgbClr val="7F7F7F"/>
                </a:solidFill>
              </a:rPr>
              <a:t>2024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pic>
        <p:nvPicPr>
          <p:cNvPr id="3" name="Picture 2">
            <a:extLst>
              <a:ext uri="{FF2B5EF4-FFF2-40B4-BE49-F238E27FC236}">
                <a16:creationId xmlns:a16="http://schemas.microsoft.com/office/drawing/2014/main" id="{5B644670-9434-494C-C6F2-64E5695C28EB}"/>
              </a:ext>
            </a:extLst>
          </p:cNvPr>
          <p:cNvPicPr>
            <a:picLocks noChangeAspect="1"/>
          </p:cNvPicPr>
          <p:nvPr/>
        </p:nvPicPr>
        <p:blipFill>
          <a:blip r:embed="rId4"/>
          <a:stretch>
            <a:fillRect/>
          </a:stretch>
        </p:blipFill>
        <p:spPr>
          <a:xfrm>
            <a:off x="2389339" y="2123420"/>
            <a:ext cx="4373954" cy="4474669"/>
          </a:xfrm>
          <a:prstGeom prst="rect">
            <a:avLst/>
          </a:prstGeom>
        </p:spPr>
      </p:pic>
    </p:spTree>
    <p:extLst>
      <p:ext uri="{BB962C8B-B14F-4D97-AF65-F5344CB8AC3E}">
        <p14:creationId xmlns:p14="http://schemas.microsoft.com/office/powerpoint/2010/main" val="38480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6749716" y="2299626"/>
            <a:ext cx="1883045"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4272965827"/>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010473" y="2292353"/>
            <a:ext cx="1361530" cy="307777"/>
          </a:xfrm>
          <a:prstGeom prst="rect">
            <a:avLst/>
          </a:prstGeom>
          <a:noFill/>
        </p:spPr>
        <p:txBody>
          <a:bodyPr wrap="square" rtlCol="0">
            <a:spAutoFit/>
          </a:bodyPr>
          <a:lstStyle/>
          <a:p>
            <a:pPr algn="ctr"/>
            <a:r>
              <a:rPr lang="en-US" sz="1400" i="1" dirty="0"/>
              <a:t>Forecast</a:t>
            </a:r>
          </a:p>
        </p:txBody>
      </p:sp>
      <p:sp>
        <p:nvSpPr>
          <p:cNvPr id="2" name="Title 1"/>
          <p:cNvSpPr>
            <a:spLocks noGrp="1"/>
          </p:cNvSpPr>
          <p:nvPr>
            <p:ph type="title"/>
          </p:nvPr>
        </p:nvSpPr>
        <p:spPr>
          <a:solidFill>
            <a:srgbClr val="EBEBEB"/>
          </a:solidFill>
        </p:spPr>
        <p:txBody>
          <a:bodyPr/>
          <a:lstStyle/>
          <a:p>
            <a:pPr marL="115888">
              <a:lnSpc>
                <a:spcPct val="114000"/>
              </a:lnSpc>
            </a:pPr>
            <a:r>
              <a:rPr lang="en-US" sz="1800" b="1" dirty="0">
                <a:solidFill>
                  <a:schemeClr val="tx1"/>
                </a:solidFill>
              </a:rPr>
              <a:t>E&amp;S investment growth is forecasted to remain positive but weak in 2024 as elevated interest rates continue to cool businesses investment.</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1623239"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1996549" y="2299627"/>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1814715" y="2993733"/>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1409252" y="4897946"/>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1245156"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1028482" y="4897947"/>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6166092" y="3837862"/>
            <a:ext cx="796163" cy="466581"/>
            <a:chOff x="5468426" y="749731"/>
            <a:chExt cx="624125" cy="373265"/>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868690">
              <a:off x="5592124" y="757161"/>
              <a:ext cx="373265" cy="358406"/>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entury Gothic"/>
                  <a:ea typeface="+mn-ea"/>
                  <a:cs typeface="+mn-cs"/>
                </a:rPr>
                <a:t>0.5%</a:t>
              </a:r>
            </a:p>
          </p:txBody>
        </p:sp>
      </p:grpSp>
    </p:spTree>
    <p:extLst>
      <p:ext uri="{BB962C8B-B14F-4D97-AF65-F5344CB8AC3E}">
        <p14:creationId xmlns:p14="http://schemas.microsoft.com/office/powerpoint/2010/main" val="42562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2391400229"/>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pPr>
              <a:lnSpc>
                <a:spcPct val="113000"/>
              </a:lnSpc>
            </a:pPr>
            <a:r>
              <a:rPr lang="en-US" sz="1800" b="1" dirty="0">
                <a:solidFill>
                  <a:srgbClr val="102A7E"/>
                </a:solidFill>
              </a:rPr>
              <a:t>New business volume was up 0.7% year-to-date in October, currently trailing the rate of inflation.</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pPr>
              <a:lnSpc>
                <a:spcPct val="113000"/>
              </a:lnSpc>
            </a:pPr>
            <a:r>
              <a:rPr lang="en-US" sz="1800" b="1" dirty="0">
                <a:solidFill>
                  <a:srgbClr val="102A7E"/>
                </a:solidFill>
              </a:rPr>
              <a:t>On a nominal basis, year-over-year growth in new business volume was negative in September and October.</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4219954007"/>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152906" y="4885494"/>
            <a:ext cx="681038" cy="484341"/>
            <a:chOff x="7940801" y="2315715"/>
            <a:chExt cx="681038" cy="484341"/>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18745261">
              <a:off x="8039149" y="2318494"/>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7940801" y="2417921"/>
              <a:ext cx="681038" cy="276999"/>
            </a:xfrm>
            <a:prstGeom prst="rect">
              <a:avLst/>
            </a:prstGeom>
            <a:noFill/>
          </p:spPr>
          <p:txBody>
            <a:bodyPr wrap="square" rtlCol="0">
              <a:spAutoFit/>
            </a:bodyPr>
            <a:lstStyle/>
            <a:p>
              <a:pPr algn="ctr"/>
              <a:r>
                <a:rPr lang="en-US" sz="1200" b="1" dirty="0"/>
                <a:t>-8.0%</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6457698" y="2394236"/>
            <a:ext cx="2152901"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0.7%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Equipment finance industry confidence is now near a post-pandemic low. </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1912399960"/>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a:extLst>
              <a:ext uri="{FF2B5EF4-FFF2-40B4-BE49-F238E27FC236}">
                <a16:creationId xmlns:a16="http://schemas.microsoft.com/office/drawing/2014/main" id="{88EF0E55-DAB6-8670-6702-A0A350368B79}"/>
              </a:ext>
            </a:extLst>
          </p:cNvPr>
          <p:cNvGrpSpPr/>
          <p:nvPr/>
        </p:nvGrpSpPr>
        <p:grpSpPr>
          <a:xfrm rot="10800000">
            <a:off x="8316155" y="4919247"/>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rot="10800000">
              <a:off x="8048655" y="2442290"/>
              <a:ext cx="581892" cy="276999"/>
            </a:xfrm>
            <a:prstGeom prst="rect">
              <a:avLst/>
            </a:prstGeom>
            <a:noFill/>
          </p:spPr>
          <p:txBody>
            <a:bodyPr wrap="square" rtlCol="0">
              <a:spAutoFit/>
            </a:bodyPr>
            <a:lstStyle/>
            <a:p>
              <a:pPr algn="ctr"/>
              <a:r>
                <a:rPr lang="en-US" sz="1200" b="1" dirty="0"/>
                <a:t>42.8</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Tree>
    <p:extLst>
      <p:ext uri="{BB962C8B-B14F-4D97-AF65-F5344CB8AC3E}">
        <p14:creationId xmlns:p14="http://schemas.microsoft.com/office/powerpoint/2010/main" val="36600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7FE483-5625-AB15-428E-785D7CEB6324}"/>
              </a:ext>
            </a:extLst>
          </p:cNvPr>
          <p:cNvPicPr>
            <a:picLocks noChangeAspect="1"/>
          </p:cNvPicPr>
          <p:nvPr/>
        </p:nvPicPr>
        <p:blipFill>
          <a:blip r:embed="rId3"/>
          <a:stretch>
            <a:fillRect/>
          </a:stretch>
        </p:blipFill>
        <p:spPr>
          <a:xfrm>
            <a:off x="5182573" y="1213333"/>
            <a:ext cx="3290866" cy="4261104"/>
          </a:xfrm>
          <a:prstGeom prst="rect">
            <a:avLst/>
          </a:prstGeom>
          <a:ln>
            <a:solidFill>
              <a:schemeClr val="bg1">
                <a:lumMod val="75000"/>
              </a:schemeClr>
            </a:solidFill>
          </a:ln>
        </p:spPr>
      </p:pic>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5"/>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210370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4"/>
              </a:rPr>
              <a:t>Applied Economics </a:t>
            </a:r>
            <a:r>
              <a:rPr lang="en-US" sz="1200" b="1" dirty="0">
                <a:solidFill>
                  <a:srgbClr val="102A7E"/>
                </a:solidFill>
                <a:latin typeface="Century Gothic" panose="020B0502020202020204" pitchFamily="34" charset="0"/>
                <a:cs typeface="Calibri" pitchFamily="34" charset="0"/>
                <a:hlinkClick r:id="rId5"/>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6"/>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7"/>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8"/>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9"/>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10"/>
          <a:srcRect l="1645" t="734" b="993"/>
          <a:stretch/>
        </p:blipFill>
        <p:spPr>
          <a:xfrm>
            <a:off x="3335248" y="1716578"/>
            <a:ext cx="2387094" cy="3078919"/>
          </a:xfrm>
          <a:prstGeom prst="rect">
            <a:avLst/>
          </a:prstGeom>
          <a:ln w="6350">
            <a:solidFill>
              <a:schemeClr val="bg1">
                <a:lumMod val="85000"/>
              </a:schemeClr>
            </a:solidFill>
          </a:ln>
        </p:spPr>
      </p:pic>
    </p:spTree>
    <p:extLst>
      <p:ext uri="{BB962C8B-B14F-4D97-AF65-F5344CB8AC3E}">
        <p14:creationId xmlns:p14="http://schemas.microsoft.com/office/powerpoint/2010/main" val="263273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11)</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between 15 to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9</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13</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6797842" y="2317825"/>
            <a:ext cx="1889495"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797470" y="3681320"/>
            <a:ext cx="7853818"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1377130758"/>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0A701EE4-8A16-E2CE-7AEF-96489825D8DD}"/>
              </a:ext>
            </a:extLst>
          </p:cNvPr>
          <p:cNvSpPr txBox="1"/>
          <p:nvPr/>
        </p:nvSpPr>
        <p:spPr>
          <a:xfrm>
            <a:off x="7061824" y="2330805"/>
            <a:ext cx="1361530" cy="307777"/>
          </a:xfrm>
          <a:prstGeom prst="rect">
            <a:avLst/>
          </a:prstGeom>
          <a:noFill/>
        </p:spPr>
        <p:txBody>
          <a:bodyPr wrap="square" rtlCol="0">
            <a:spAutoFit/>
          </a:bodyPr>
          <a:lstStyle/>
          <a:p>
            <a:pPr algn="ctr"/>
            <a:r>
              <a:rPr lang="en-US" sz="14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economy expanded in Q3 2023 at a rapid pace of 5.2% (SAAR), boosted by consumer and government spending.</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4349652" y="2664899"/>
            <a:ext cx="1570595" cy="449335"/>
          </a:xfrm>
          <a:prstGeom prst="wedgeRectCallout">
            <a:avLst>
              <a:gd name="adj1" fmla="val -34064"/>
              <a:gd name="adj2" fmla="val 164261"/>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grpSp>
        <p:nvGrpSpPr>
          <p:cNvPr id="47" name="Group 46">
            <a:extLst>
              <a:ext uri="{FF2B5EF4-FFF2-40B4-BE49-F238E27FC236}">
                <a16:creationId xmlns:a16="http://schemas.microsoft.com/office/drawing/2014/main" id="{37279046-5327-DC85-8AA1-1D8B60BB2018}"/>
              </a:ext>
            </a:extLst>
          </p:cNvPr>
          <p:cNvGrpSpPr>
            <a:grpSpLocks noChangeAspect="1"/>
          </p:cNvGrpSpPr>
          <p:nvPr/>
        </p:nvGrpSpPr>
        <p:grpSpPr>
          <a:xfrm rot="10800000">
            <a:off x="6211517" y="2454842"/>
            <a:ext cx="796163" cy="457200"/>
            <a:chOff x="5468426" y="753484"/>
            <a:chExt cx="624125" cy="365760"/>
          </a:xfrm>
          <a:solidFill>
            <a:schemeClr val="tx1"/>
          </a:solidFill>
        </p:grpSpPr>
        <p:sp>
          <p:nvSpPr>
            <p:cNvPr id="48" name="Teardrop 47">
              <a:extLst>
                <a:ext uri="{FF2B5EF4-FFF2-40B4-BE49-F238E27FC236}">
                  <a16:creationId xmlns:a16="http://schemas.microsoft.com/office/drawing/2014/main" id="{ED3D2311-550D-18EE-D0DF-2D493BF03C85}"/>
                </a:ext>
              </a:extLst>
            </p:cNvPr>
            <p:cNvSpPr/>
            <p:nvPr/>
          </p:nvSpPr>
          <p:spPr>
            <a:xfrm rot="18900000">
              <a:off x="5595876" y="753484"/>
              <a:ext cx="365760" cy="36576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E41D9699-CAFC-50A1-C7D0-D35CE9F622BB}"/>
                </a:ext>
              </a:extLst>
            </p:cNvPr>
            <p:cNvSpPr txBox="1"/>
            <p:nvPr/>
          </p:nvSpPr>
          <p:spPr>
            <a:xfrm rot="10800000">
              <a:off x="5468426" y="810832"/>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+5.2</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5" name="Arrow: Down 4">
            <a:extLst>
              <a:ext uri="{FF2B5EF4-FFF2-40B4-BE49-F238E27FC236}">
                <a16:creationId xmlns:a16="http://schemas.microsoft.com/office/drawing/2014/main" id="{EBDB0E0A-BA40-C4E6-52E0-8889B41B4751}"/>
              </a:ext>
            </a:extLst>
          </p:cNvPr>
          <p:cNvSpPr/>
          <p:nvPr/>
        </p:nvSpPr>
        <p:spPr>
          <a:xfrm rot="10800000">
            <a:off x="3486245" y="233510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7C7B67-1FCF-3C60-EA54-178C77D636E1}"/>
              </a:ext>
            </a:extLst>
          </p:cNvPr>
          <p:cNvSpPr txBox="1"/>
          <p:nvPr/>
        </p:nvSpPr>
        <p:spPr>
          <a:xfrm rot="16200000">
            <a:off x="3304411" y="3029215"/>
            <a:ext cx="561672" cy="246221"/>
          </a:xfrm>
          <a:prstGeom prst="rect">
            <a:avLst/>
          </a:prstGeom>
          <a:noFill/>
        </p:spPr>
        <p:txBody>
          <a:bodyPr wrap="square" rtlCol="0">
            <a:spAutoFit/>
          </a:bodyPr>
          <a:lstStyle/>
          <a:p>
            <a:pPr algn="r"/>
            <a:r>
              <a:rPr lang="en-US" sz="1000" b="1" dirty="0">
                <a:solidFill>
                  <a:schemeClr val="bg1"/>
                </a:solidFill>
              </a:rPr>
              <a:t>35.3%</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sp>
        <p:nvSpPr>
          <p:cNvPr id="3" name="Arrow: Down 2">
            <a:extLst>
              <a:ext uri="{FF2B5EF4-FFF2-40B4-BE49-F238E27FC236}">
                <a16:creationId xmlns:a16="http://schemas.microsoft.com/office/drawing/2014/main" id="{F2705188-D7BC-1DFC-055F-A01258F77739}"/>
              </a:ext>
            </a:extLst>
          </p:cNvPr>
          <p:cNvSpPr/>
          <p:nvPr/>
        </p:nvSpPr>
        <p:spPr>
          <a:xfrm rot="10800000">
            <a:off x="2026117" y="2530616"/>
            <a:ext cx="110201"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Arrow: Down 3">
            <a:extLst>
              <a:ext uri="{FF2B5EF4-FFF2-40B4-BE49-F238E27FC236}">
                <a16:creationId xmlns:a16="http://schemas.microsoft.com/office/drawing/2014/main" id="{1D8206C8-D212-E138-54FE-AF4FFEB41146}"/>
              </a:ext>
            </a:extLst>
          </p:cNvPr>
          <p:cNvSpPr/>
          <p:nvPr/>
        </p:nvSpPr>
        <p:spPr>
          <a:xfrm>
            <a:off x="1643619" y="4808159"/>
            <a:ext cx="110201"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945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F80C90-9C74-BB92-E2DB-51201EA04919}"/>
              </a:ext>
            </a:extLst>
          </p:cNvPr>
          <p:cNvGraphicFramePr/>
          <p:nvPr>
            <p:extLst>
              <p:ext uri="{D42A27DB-BD31-4B8C-83A1-F6EECF244321}">
                <p14:modId xmlns:p14="http://schemas.microsoft.com/office/powerpoint/2010/main" val="450144417"/>
              </p:ext>
            </p:extLst>
          </p:nvPr>
        </p:nvGraphicFramePr>
        <p:xfrm>
          <a:off x="722761" y="2580399"/>
          <a:ext cx="3583094" cy="3524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910F06-D97F-9C48-2FB2-E4D1A383DA31}"/>
              </a:ext>
            </a:extLst>
          </p:cNvPr>
          <p:cNvGraphicFramePr/>
          <p:nvPr>
            <p:extLst>
              <p:ext uri="{D42A27DB-BD31-4B8C-83A1-F6EECF244321}">
                <p14:modId xmlns:p14="http://schemas.microsoft.com/office/powerpoint/2010/main" val="748833731"/>
              </p:ext>
            </p:extLst>
          </p:nvPr>
        </p:nvGraphicFramePr>
        <p:xfrm>
          <a:off x="4770618" y="2501484"/>
          <a:ext cx="3238229" cy="3572893"/>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latin typeface="Century Gothic"/>
              </a:rPr>
              <a:t>The Q3 expansion was broad-based, fueled primarily by consumer spending, government spending, and private inventories. </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C80000"/>
                </a:solidFill>
                <a:cs typeface="Calibri" pitchFamily="34" charset="0"/>
              </a:rPr>
              <a:t>HEADWINDS</a:t>
            </a:r>
            <a:endParaRPr kumimoji="0" lang="en-US" sz="1600" b="1" i="0" u="none" strike="noStrike" kern="1200" cap="none" spc="0" normalizeH="0" baseline="0" noProof="0" dirty="0">
              <a:ln>
                <a:noFill/>
              </a:ln>
              <a:solidFill>
                <a:srgbClr val="C80000"/>
              </a:solidFill>
              <a:effectLst/>
              <a:uLnTx/>
              <a:uFillTx/>
              <a:cs typeface="Calibri" pitchFamily="34" charset="0"/>
            </a:endParaRP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53613" y="2588174"/>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b="1" dirty="0">
                <a:solidFill>
                  <a:srgbClr val="C80000"/>
                </a:solidFill>
                <a:cs typeface="Calibri" pitchFamily="34" charset="0"/>
              </a:rPr>
              <a:t>[-0.04]</a:t>
            </a:r>
            <a:endParaRPr kumimoji="0" lang="en-US" sz="1400" b="1" i="0" u="none" strike="noStrike" kern="1200" cap="none" spc="0" normalizeH="0" baseline="0" noProof="0" dirty="0">
              <a:ln>
                <a:noFill/>
              </a:ln>
              <a:solidFill>
                <a:srgbClr val="C80000"/>
              </a:solidFill>
              <a:effectLst/>
              <a:uLnTx/>
              <a:uFillTx/>
              <a:cs typeface="Calibri" pitchFamily="34" charset="0"/>
            </a:endParaRPr>
          </a:p>
        </p:txBody>
      </p:sp>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790151" y="2611279"/>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b="1" dirty="0">
                <a:solidFill>
                  <a:srgbClr val="008000"/>
                </a:solidFill>
                <a:cs typeface="Calibri" pitchFamily="34" charset="0"/>
              </a:rPr>
              <a:t>[+5.20]</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04618" y="2293221"/>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008000"/>
                </a:solidFill>
                <a:cs typeface="Calibri" pitchFamily="34" charset="0"/>
              </a:rPr>
              <a:t>TAILWINDS</a:t>
            </a:r>
            <a:endParaRPr kumimoji="0" lang="en-US" sz="1600" b="1" i="0" u="none" strike="noStrike" kern="1200" cap="none" spc="0" normalizeH="0" baseline="0" noProof="0" dirty="0">
              <a:ln>
                <a:noFill/>
              </a:ln>
              <a:solidFill>
                <a:srgbClr val="008000"/>
              </a:solidFill>
              <a:effectLst/>
              <a:uLnTx/>
              <a:uFillTx/>
              <a:cs typeface="Calibri" pitchFamily="34" charset="0"/>
            </a:endParaRP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Arial Narrow" panose="020B0606020202030204" pitchFamily="34" charset="0"/>
            </a:endParaRPr>
          </a:p>
        </p:txBody>
      </p:sp>
      <p:sp>
        <p:nvSpPr>
          <p:cNvPr id="33" name="TextBox 32">
            <a:extLst>
              <a:ext uri="{FF2B5EF4-FFF2-40B4-BE49-F238E27FC236}">
                <a16:creationId xmlns:a16="http://schemas.microsoft.com/office/drawing/2014/main" id="{F6E7ED59-CE18-DD41-B53B-01FF1F6B9685}"/>
              </a:ext>
            </a:extLst>
          </p:cNvPr>
          <p:cNvSpPr txBox="1"/>
          <p:nvPr/>
        </p:nvSpPr>
        <p:spPr>
          <a:xfrm>
            <a:off x="2804617" y="3982075"/>
            <a:ext cx="1183484"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+0.57</a:t>
            </a:r>
          </a:p>
        </p:txBody>
      </p:sp>
      <p:sp>
        <p:nvSpPr>
          <p:cNvPr id="36" name="TextBox 35">
            <a:extLst>
              <a:ext uri="{FF2B5EF4-FFF2-40B4-BE49-F238E27FC236}">
                <a16:creationId xmlns:a16="http://schemas.microsoft.com/office/drawing/2014/main" id="{E11F7459-9AC4-0B16-EC1A-326196213F95}"/>
              </a:ext>
            </a:extLst>
          </p:cNvPr>
          <p:cNvSpPr txBox="1"/>
          <p:nvPr/>
        </p:nvSpPr>
        <p:spPr>
          <a:xfrm>
            <a:off x="2804618" y="5141646"/>
            <a:ext cx="1183479"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+0.98</a:t>
            </a: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5022524"/>
            <a:ext cx="2103120" cy="312274"/>
          </a:xfrm>
          <a:prstGeom prst="wedgeRectCallout">
            <a:avLst>
              <a:gd name="adj1" fmla="val 61159"/>
              <a:gd name="adj2" fmla="val -13102"/>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809203" y="3254664"/>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+0.55</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57031" y="2952802"/>
            <a:ext cx="2103119" cy="467016"/>
          </a:xfrm>
          <a:prstGeom prst="wedgeRectCallout">
            <a:avLst>
              <a:gd name="adj1" fmla="val 65025"/>
              <a:gd name="adj2" fmla="val -22378"/>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Residential Investment</a:t>
            </a:r>
          </a:p>
          <a:p>
            <a:pPr algn="ctr"/>
            <a:r>
              <a:rPr lang="en-US" sz="1200" b="1" dirty="0">
                <a:solidFill>
                  <a:srgbClr val="333333"/>
                </a:solidFill>
                <a:cs typeface="Calibri" panose="020F0502020204030204" pitchFamily="34" charset="0"/>
              </a:rPr>
              <a:t>(+0.24)</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57030" y="3533240"/>
            <a:ext cx="2103120" cy="315006"/>
          </a:xfrm>
          <a:prstGeom prst="wedgeRectCallout">
            <a:avLst>
              <a:gd name="adj1" fmla="val 67821"/>
              <a:gd name="adj2" fmla="val -53105"/>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Government Spending</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3350" y="3000375"/>
            <a:ext cx="0" cy="2980772"/>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74066" y="4041167"/>
            <a:ext cx="1153244" cy="772006"/>
          </a:xfrm>
          <a:prstGeom prst="rect">
            <a:avLst/>
          </a:prstGeom>
          <a:solidFill>
            <a:srgbClr val="E6E6E6"/>
          </a:solidFill>
        </p:spPr>
        <p:txBody>
          <a:bodyPr wrap="square" lIns="0" rIns="0" rtlCol="0" anchor="ctr">
            <a:spAutoFit/>
          </a:bodyPr>
          <a:lstStyle/>
          <a:p>
            <a:pPr algn="ctr"/>
            <a:r>
              <a:rPr lang="en-US" sz="1200" b="1" dirty="0">
                <a:solidFill>
                  <a:srgbClr val="008000"/>
                </a:solidFill>
                <a:cs typeface="Calibri" panose="020F0502020204030204" pitchFamily="34" charset="0"/>
              </a:rPr>
              <a:t>NET CHANGE </a:t>
            </a:r>
          </a:p>
          <a:p>
            <a:pPr algn="ctr">
              <a:spcAft>
                <a:spcPts val="500"/>
              </a:spcAft>
            </a:pPr>
            <a:r>
              <a:rPr lang="en-US" sz="1200" b="1" dirty="0">
                <a:solidFill>
                  <a:srgbClr val="008000"/>
                </a:solidFill>
                <a:cs typeface="Calibri" panose="020F0502020204030204" pitchFamily="34" charset="0"/>
              </a:rPr>
              <a:t>IN GDP</a:t>
            </a:r>
          </a:p>
          <a:p>
            <a:pPr algn="ctr"/>
            <a:r>
              <a:rPr lang="en-US" sz="1600" b="1" dirty="0">
                <a:solidFill>
                  <a:srgbClr val="008000"/>
                </a:solidFill>
                <a:cs typeface="Calibri" panose="020F0502020204030204" pitchFamily="34" charset="0"/>
              </a:rPr>
              <a:t>+5.16</a:t>
            </a:r>
          </a:p>
        </p:txBody>
      </p:sp>
      <p:sp>
        <p:nvSpPr>
          <p:cNvPr id="7" name="Rectangular Callout 59">
            <a:extLst>
              <a:ext uri="{FF2B5EF4-FFF2-40B4-BE49-F238E27FC236}">
                <a16:creationId xmlns:a16="http://schemas.microsoft.com/office/drawing/2014/main" id="{2582F0F2-E2B1-66B1-19BD-03F75823139A}"/>
              </a:ext>
            </a:extLst>
          </p:cNvPr>
          <p:cNvSpPr/>
          <p:nvPr/>
        </p:nvSpPr>
        <p:spPr>
          <a:xfrm>
            <a:off x="357031" y="2386690"/>
            <a:ext cx="2103119" cy="469456"/>
          </a:xfrm>
          <a:prstGeom prst="wedgeRectCallout">
            <a:avLst>
              <a:gd name="adj1" fmla="val 63601"/>
              <a:gd name="adj2" fmla="val 63116"/>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Business Investment</a:t>
            </a:r>
          </a:p>
          <a:p>
            <a:pPr algn="ctr"/>
            <a:r>
              <a:rPr lang="en-US" sz="1200" b="1" dirty="0">
                <a:solidFill>
                  <a:srgbClr val="333333"/>
                </a:solidFill>
                <a:cs typeface="Calibri" panose="020F0502020204030204" pitchFamily="34" charset="0"/>
              </a:rPr>
              <a:t>(+0.18)</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637602" y="2596965"/>
            <a:ext cx="1442985" cy="492640"/>
          </a:xfrm>
          <a:prstGeom prst="wedgeRectCallout">
            <a:avLst>
              <a:gd name="adj1" fmla="val -68328"/>
              <a:gd name="adj2" fmla="val 1793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Net Exports</a:t>
            </a:r>
          </a:p>
          <a:p>
            <a:pPr algn="ctr"/>
            <a:r>
              <a:rPr lang="en-US" sz="1200" b="1" dirty="0">
                <a:solidFill>
                  <a:srgbClr val="333333"/>
                </a:solidFill>
                <a:cs typeface="Calibri" panose="020F0502020204030204" pitchFamily="34" charset="0"/>
              </a:rPr>
              <a:t>(-0.04)</a:t>
            </a:r>
          </a:p>
        </p:txBody>
      </p:sp>
      <p:sp>
        <p:nvSpPr>
          <p:cNvPr id="4" name="Rectangular Callout 71">
            <a:extLst>
              <a:ext uri="{FF2B5EF4-FFF2-40B4-BE49-F238E27FC236}">
                <a16:creationId xmlns:a16="http://schemas.microsoft.com/office/drawing/2014/main" id="{7B746FD1-C5BC-8B35-DA06-8AFD1FEA51D0}"/>
              </a:ext>
            </a:extLst>
          </p:cNvPr>
          <p:cNvSpPr/>
          <p:nvPr/>
        </p:nvSpPr>
        <p:spPr>
          <a:xfrm>
            <a:off x="357030" y="4195737"/>
            <a:ext cx="2103120" cy="315006"/>
          </a:xfrm>
          <a:prstGeom prst="wedgeRectCallout">
            <a:avLst>
              <a:gd name="adj1" fmla="val 64166"/>
              <a:gd name="adj2" fmla="val -1593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Private Inventories</a:t>
            </a:r>
          </a:p>
        </p:txBody>
      </p:sp>
      <p:sp>
        <p:nvSpPr>
          <p:cNvPr id="8" name="Text Placeholder 4">
            <a:extLst>
              <a:ext uri="{FF2B5EF4-FFF2-40B4-BE49-F238E27FC236}">
                <a16:creationId xmlns:a16="http://schemas.microsoft.com/office/drawing/2014/main" id="{EC421C4B-97BF-616A-55FD-F4547197B3DD}"/>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Tree>
    <p:extLst>
      <p:ext uri="{BB962C8B-B14F-4D97-AF65-F5344CB8AC3E}">
        <p14:creationId xmlns:p14="http://schemas.microsoft.com/office/powerpoint/2010/main" val="28219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E4BEC22-4378-AB0C-45EA-6D27ECF009B0}"/>
              </a:ext>
            </a:extLst>
          </p:cNvPr>
          <p:cNvGrpSpPr/>
          <p:nvPr/>
        </p:nvGrpSpPr>
        <p:grpSpPr>
          <a:xfrm>
            <a:off x="755780" y="4248469"/>
            <a:ext cx="7531725" cy="1622744"/>
            <a:chOff x="770099" y="4162734"/>
            <a:chExt cx="7531725" cy="1569118"/>
          </a:xfrm>
        </p:grpSpPr>
        <p:sp>
          <p:nvSpPr>
            <p:cNvPr id="16" name="Rectangle 15">
              <a:extLst>
                <a:ext uri="{FF2B5EF4-FFF2-40B4-BE49-F238E27FC236}">
                  <a16:creationId xmlns:a16="http://schemas.microsoft.com/office/drawing/2014/main" id="{3EADA3F7-F329-A198-BCA3-37C4B7F1F3F2}"/>
                </a:ext>
              </a:extLst>
            </p:cNvPr>
            <p:cNvSpPr/>
            <p:nvPr/>
          </p:nvSpPr>
          <p:spPr bwMode="auto">
            <a:xfrm>
              <a:off x="1377147" y="4162738"/>
              <a:ext cx="6924677" cy="15691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labor market was a pillar of strength in the economy in 2023. However, small cracks are showing that will be key to watch in 2024:</a:t>
              </a:r>
            </a:p>
            <a:p>
              <a:pPr marL="342900" indent="-171450" algn="just">
                <a:lnSpc>
                  <a:spcPct val="114000"/>
                </a:lnSpc>
                <a:spcAft>
                  <a:spcPts val="300"/>
                </a:spcAft>
                <a:buFont typeface="Arial" panose="020B0604020202020204" pitchFamily="34" charset="0"/>
                <a:buChar char="•"/>
                <a:tabLst>
                  <a:tab pos="4629150" algn="l"/>
                </a:tabLst>
                <a:defRPr/>
              </a:pPr>
              <a:r>
                <a:rPr lang="en-US" sz="1000" b="1" dirty="0">
                  <a:solidFill>
                    <a:srgbClr val="000000"/>
                  </a:solidFill>
                  <a:cs typeface="Calibri" pitchFamily="34" charset="0"/>
                </a:rPr>
                <a:t>Job Growth: </a:t>
              </a:r>
              <a:r>
                <a:rPr lang="en-US" sz="1000" dirty="0">
                  <a:solidFill>
                    <a:srgbClr val="000000"/>
                  </a:solidFill>
                  <a:cs typeface="Calibri" pitchFamily="34" charset="0"/>
                </a:rPr>
                <a:t>While the healthcare and food services industry have been expanding, growth in most private industries has been modest.</a:t>
              </a:r>
            </a:p>
            <a:p>
              <a:pPr marL="342900" indent="-171450" algn="just">
                <a:lnSpc>
                  <a:spcPct val="114000"/>
                </a:lnSpc>
                <a:spcAft>
                  <a:spcPts val="300"/>
                </a:spcAft>
                <a:buFont typeface="Arial" panose="020B0604020202020204" pitchFamily="34" charset="0"/>
                <a:buChar char="•"/>
                <a:tabLst>
                  <a:tab pos="4629150" algn="l"/>
                </a:tabLst>
                <a:defRPr/>
              </a:pPr>
              <a:r>
                <a:rPr lang="en-US" sz="1000" b="1" dirty="0">
                  <a:solidFill>
                    <a:srgbClr val="000000"/>
                  </a:solidFill>
                  <a:cs typeface="Calibri" pitchFamily="34" charset="0"/>
                </a:rPr>
                <a:t>Wage Growth: </a:t>
              </a:r>
              <a:r>
                <a:rPr lang="en-US" sz="1000" dirty="0">
                  <a:solidFill>
                    <a:srgbClr val="000000"/>
                  </a:solidFill>
                  <a:cs typeface="Calibri" pitchFamily="34" charset="0"/>
                </a:rPr>
                <a:t>With inflation falling to more acceptable levels, real wage growth has improved, even as nominal wage growth has fallen.</a:t>
              </a:r>
            </a:p>
            <a:p>
              <a:pPr marL="342900" indent="-171450" algn="just">
                <a:lnSpc>
                  <a:spcPct val="114000"/>
                </a:lnSpc>
                <a:spcAft>
                  <a:spcPts val="300"/>
                </a:spcAft>
                <a:buFont typeface="Arial" panose="020B0604020202020204" pitchFamily="34" charset="0"/>
                <a:buChar char="•"/>
                <a:tabLst>
                  <a:tab pos="4629150" algn="l"/>
                </a:tabLst>
                <a:defRPr/>
              </a:pPr>
              <a:r>
                <a:rPr lang="en-US" sz="1000" b="1" dirty="0">
                  <a:solidFill>
                    <a:srgbClr val="000000"/>
                  </a:solidFill>
                  <a:cs typeface="Calibri" pitchFamily="34" charset="0"/>
                </a:rPr>
                <a:t>Turnover: </a:t>
              </a:r>
              <a:r>
                <a:rPr lang="en-US" sz="1000" dirty="0">
                  <a:solidFill>
                    <a:srgbClr val="000000"/>
                  </a:solidFill>
                  <a:cs typeface="Calibri" pitchFamily="34" charset="0"/>
                </a:rPr>
                <a:t>Quit rates and job openings per unemployed person are trending downwards, a sign that the labor market is loosening.</a:t>
              </a:r>
              <a:endParaRPr lang="en-US" sz="1000" b="1" dirty="0">
                <a:solidFill>
                  <a:srgbClr val="000000"/>
                </a:solidFill>
                <a:cs typeface="Calibri" pitchFamily="34" charset="0"/>
              </a:endParaRPr>
            </a:p>
          </p:txBody>
        </p:sp>
        <p:sp>
          <p:nvSpPr>
            <p:cNvPr id="19" name="Pentagon 12">
              <a:extLst>
                <a:ext uri="{FF2B5EF4-FFF2-40B4-BE49-F238E27FC236}">
                  <a16:creationId xmlns:a16="http://schemas.microsoft.com/office/drawing/2014/main" id="{789E854A-080D-4014-3D4B-547FC316B5CF}"/>
                </a:ext>
              </a:extLst>
            </p:cNvPr>
            <p:cNvSpPr/>
            <p:nvPr/>
          </p:nvSpPr>
          <p:spPr bwMode="auto">
            <a:xfrm>
              <a:off x="1377147" y="4162737"/>
              <a:ext cx="2055176" cy="1537833"/>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Labor Market</a:t>
              </a:r>
            </a:p>
          </p:txBody>
        </p:sp>
        <p:sp>
          <p:nvSpPr>
            <p:cNvPr id="20" name="Oval 237">
              <a:extLst>
                <a:ext uri="{FF2B5EF4-FFF2-40B4-BE49-F238E27FC236}">
                  <a16:creationId xmlns:a16="http://schemas.microsoft.com/office/drawing/2014/main" id="{002E3A9B-09C2-6106-1AE4-0DE767467705}"/>
                </a:ext>
              </a:extLst>
            </p:cNvPr>
            <p:cNvSpPr>
              <a:spLocks noChangeArrowheads="1"/>
            </p:cNvSpPr>
            <p:nvPr/>
          </p:nvSpPr>
          <p:spPr bwMode="gray">
            <a:xfrm>
              <a:off x="770099" y="4162734"/>
              <a:ext cx="540267" cy="1537833"/>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5" name="Graphic 4" descr="Group of men with solid fill">
            <a:extLst>
              <a:ext uri="{FF2B5EF4-FFF2-40B4-BE49-F238E27FC236}">
                <a16:creationId xmlns:a16="http://schemas.microsoft.com/office/drawing/2014/main" id="{2BEEB228-EE2D-C971-1718-D02A3D5A5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77" y="4726348"/>
            <a:ext cx="530415" cy="596424"/>
          </a:xfrm>
          <a:prstGeom prst="rect">
            <a:avLst/>
          </a:prstGeom>
        </p:spPr>
      </p:pic>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Topics: Consumer Financial Stress &amp; Labor Market</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Consumer Financial Stress &amp; Labor Market</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Text Placeholder 4">
            <a:extLst>
              <a:ext uri="{FF2B5EF4-FFF2-40B4-BE49-F238E27FC236}">
                <a16:creationId xmlns:a16="http://schemas.microsoft.com/office/drawing/2014/main" id="{26A54617-BF33-E92A-A604-79B32B15DE85}"/>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30"/>
            <a:ext cx="7531723" cy="1591056"/>
            <a:chOff x="807768" y="2542033"/>
            <a:chExt cx="7481193" cy="1113061"/>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3"/>
              <a:ext cx="6878218" cy="11125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Revolving credit is now at its highest point on record and is growing significantly faster than its pre-pandemic trend.</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rise in interest rates has made servicing this debt more expensive, leading to more U.S. consumers exhibiting signs of financial stress.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Financial stress will be a key factor to watch in 2024. The revolving debt accrued this spring and summer that helped drive robust economic growth will likely lead to higher delinquency rates in the months ahead.</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3"/>
              <a:ext cx="2039938" cy="1113061"/>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Consumer Financial Stress</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3"/>
              <a:ext cx="536642" cy="1113061"/>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4" name="Graphic 3" descr="Flying Money with solid fill">
            <a:extLst>
              <a:ext uri="{FF2B5EF4-FFF2-40B4-BE49-F238E27FC236}">
                <a16:creationId xmlns:a16="http://schemas.microsoft.com/office/drawing/2014/main" id="{7AC29D81-8EE0-E52C-BD4C-9863FB926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556" y="3078911"/>
            <a:ext cx="482714" cy="526774"/>
          </a:xfrm>
          <a:prstGeom prst="rect">
            <a:avLst/>
          </a:prstGeom>
        </p:spPr>
      </p:pic>
    </p:spTree>
    <p:extLst>
      <p:ext uri="{BB962C8B-B14F-4D97-AF65-F5344CB8AC3E}">
        <p14:creationId xmlns:p14="http://schemas.microsoft.com/office/powerpoint/2010/main" val="261741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The Global Economy</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GLOBAL ECONOMY</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29"/>
            <a:ext cx="7531723" cy="1564854"/>
            <a:chOff x="807768" y="2542032"/>
            <a:chExt cx="7481193" cy="1094731"/>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3"/>
              <a:ext cx="6878218" cy="108747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economic impact of mounting geopolitical tensions is a key area of uncertainty facing the U.S. economy in 2024.</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Russia-Ukraine war is likely to continue to impact stability in Europe and threatens to disrupt supply chains.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Political tensions between the U.S. and China continue to complicate business for multinational companies.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Conflict in the Middle East could broaden outside Israel’s borders and further destabilize the region, potentially impacting major oil exporters </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2"/>
              <a:ext cx="2039938" cy="1094731"/>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Global Conflict Impacts Energy Prices and U.S. Businesses</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2"/>
              <a:ext cx="536642" cy="1094730"/>
            </a:xfrm>
            <a:prstGeom prst="rect">
              <a:avLst/>
            </a:prstGeom>
            <a:solidFill>
              <a:schemeClr val="accent6"/>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grpSp>
        <p:nvGrpSpPr>
          <p:cNvPr id="15" name="Group 14">
            <a:extLst>
              <a:ext uri="{FF2B5EF4-FFF2-40B4-BE49-F238E27FC236}">
                <a16:creationId xmlns:a16="http://schemas.microsoft.com/office/drawing/2014/main" id="{BE4BEC22-4378-AB0C-45EA-6D27ECF009B0}"/>
              </a:ext>
            </a:extLst>
          </p:cNvPr>
          <p:cNvGrpSpPr/>
          <p:nvPr/>
        </p:nvGrpSpPr>
        <p:grpSpPr>
          <a:xfrm>
            <a:off x="755780" y="4297140"/>
            <a:ext cx="7531725" cy="1554484"/>
            <a:chOff x="770099" y="4162734"/>
            <a:chExt cx="7531725" cy="1503114"/>
          </a:xfrm>
        </p:grpSpPr>
        <p:sp>
          <p:nvSpPr>
            <p:cNvPr id="16" name="Rectangle 15">
              <a:extLst>
                <a:ext uri="{FF2B5EF4-FFF2-40B4-BE49-F238E27FC236}">
                  <a16:creationId xmlns:a16="http://schemas.microsoft.com/office/drawing/2014/main" id="{3EADA3F7-F329-A198-BCA3-37C4B7F1F3F2}"/>
                </a:ext>
              </a:extLst>
            </p:cNvPr>
            <p:cNvSpPr/>
            <p:nvPr/>
          </p:nvSpPr>
          <p:spPr bwMode="auto">
            <a:xfrm>
              <a:off x="1377147" y="4162738"/>
              <a:ext cx="6924677" cy="150311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While U.S. economic growth exceeded expectations this year, many other economies struggled.</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Inflation was pervasive in Europe, leading to contraction in several manufacturing-oriented economies, including Germany.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China’s real estate sector is still in crisis, weakening consumer confidence, reducing manufacturing activity, and weakening demand.</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IMF is forecasting global growth of 2.9% in 2024, slightly slower than 2023 and well below the historical average. </a:t>
              </a:r>
            </a:p>
          </p:txBody>
        </p:sp>
        <p:sp>
          <p:nvSpPr>
            <p:cNvPr id="19" name="Pentagon 12">
              <a:extLst>
                <a:ext uri="{FF2B5EF4-FFF2-40B4-BE49-F238E27FC236}">
                  <a16:creationId xmlns:a16="http://schemas.microsoft.com/office/drawing/2014/main" id="{789E854A-080D-4014-3D4B-547FC316B5CF}"/>
                </a:ext>
              </a:extLst>
            </p:cNvPr>
            <p:cNvSpPr/>
            <p:nvPr/>
          </p:nvSpPr>
          <p:spPr bwMode="auto">
            <a:xfrm>
              <a:off x="1377147" y="4162737"/>
              <a:ext cx="2039938" cy="1503110"/>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Weak Global Demand</a:t>
              </a:r>
            </a:p>
          </p:txBody>
        </p:sp>
        <p:sp>
          <p:nvSpPr>
            <p:cNvPr id="20" name="Oval 237">
              <a:extLst>
                <a:ext uri="{FF2B5EF4-FFF2-40B4-BE49-F238E27FC236}">
                  <a16:creationId xmlns:a16="http://schemas.microsoft.com/office/drawing/2014/main" id="{002E3A9B-09C2-6106-1AE4-0DE767467705}"/>
                </a:ext>
              </a:extLst>
            </p:cNvPr>
            <p:cNvSpPr>
              <a:spLocks noChangeArrowheads="1"/>
            </p:cNvSpPr>
            <p:nvPr/>
          </p:nvSpPr>
          <p:spPr bwMode="gray">
            <a:xfrm>
              <a:off x="770099" y="4162734"/>
              <a:ext cx="540267" cy="1497126"/>
            </a:xfrm>
            <a:prstGeom prst="rect">
              <a:avLst/>
            </a:prstGeom>
            <a:solidFill>
              <a:schemeClr val="accent6"/>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25" name="Graphic 24" descr="Fuel with solid fill">
            <a:extLst>
              <a:ext uri="{FF2B5EF4-FFF2-40B4-BE49-F238E27FC236}">
                <a16:creationId xmlns:a16="http://schemas.microsoft.com/office/drawing/2014/main" id="{8E6AD0BA-06CE-5910-74EF-85A16C6946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151" y="3016693"/>
            <a:ext cx="615523" cy="615523"/>
          </a:xfrm>
          <a:prstGeom prst="rect">
            <a:avLst/>
          </a:prstGeom>
        </p:spPr>
      </p:pic>
      <p:pic>
        <p:nvPicPr>
          <p:cNvPr id="6" name="Graphic 5" descr="Earth globe: Africa and Europe with solid fill">
            <a:extLst>
              <a:ext uri="{FF2B5EF4-FFF2-40B4-BE49-F238E27FC236}">
                <a16:creationId xmlns:a16="http://schemas.microsoft.com/office/drawing/2014/main" id="{F2A26DDA-9A7B-EAAF-749C-926653DACE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151" y="4773126"/>
            <a:ext cx="596317" cy="596317"/>
          </a:xfrm>
          <a:prstGeom prst="rect">
            <a:avLst/>
          </a:prstGeom>
        </p:spPr>
      </p:pic>
      <p:sp>
        <p:nvSpPr>
          <p:cNvPr id="2" name="Text Placeholder 4">
            <a:extLst>
              <a:ext uri="{FF2B5EF4-FFF2-40B4-BE49-F238E27FC236}">
                <a16:creationId xmlns:a16="http://schemas.microsoft.com/office/drawing/2014/main" id="{D0C0070F-5FF8-B159-C5AA-871E7C317B49}"/>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8"/>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409832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Housing &amp; Manufacturing Industries in Focus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INDUSTRIES IN FOCUS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30"/>
            <a:ext cx="7531723" cy="1463040"/>
            <a:chOff x="807768" y="2542032"/>
            <a:chExt cx="7481193" cy="1023504"/>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2"/>
              <a:ext cx="6878218" cy="102350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High interest rates dealt a significant blow to the housing market in 2023. Housing affordability is at its lowest point in 40 years.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Many homeowners purchased or refinanced their homes within the last three years at historically low interest rates. This created a “lock-in” effect that has severely curtailed the number of homes on the market.</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In response, more would-be homebuyers are constructing new homes instead of purchasing existing ones, giving a boost to construction equipment investment.</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2"/>
              <a:ext cx="2039938" cy="1023504"/>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Housing</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2"/>
              <a:ext cx="536642" cy="1023504"/>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grpSp>
        <p:nvGrpSpPr>
          <p:cNvPr id="15" name="Group 14">
            <a:extLst>
              <a:ext uri="{FF2B5EF4-FFF2-40B4-BE49-F238E27FC236}">
                <a16:creationId xmlns:a16="http://schemas.microsoft.com/office/drawing/2014/main" id="{BE4BEC22-4378-AB0C-45EA-6D27ECF009B0}"/>
              </a:ext>
            </a:extLst>
          </p:cNvPr>
          <p:cNvGrpSpPr/>
          <p:nvPr/>
        </p:nvGrpSpPr>
        <p:grpSpPr>
          <a:xfrm>
            <a:off x="755780" y="4115738"/>
            <a:ext cx="7531725" cy="1463045"/>
            <a:chOff x="770099" y="4162734"/>
            <a:chExt cx="7531725" cy="1414696"/>
          </a:xfrm>
        </p:grpSpPr>
        <p:sp>
          <p:nvSpPr>
            <p:cNvPr id="16" name="Rectangle 15">
              <a:extLst>
                <a:ext uri="{FF2B5EF4-FFF2-40B4-BE49-F238E27FC236}">
                  <a16:creationId xmlns:a16="http://schemas.microsoft.com/office/drawing/2014/main" id="{3EADA3F7-F329-A198-BCA3-37C4B7F1F3F2}"/>
                </a:ext>
              </a:extLst>
            </p:cNvPr>
            <p:cNvSpPr/>
            <p:nvPr/>
          </p:nvSpPr>
          <p:spPr bwMode="auto">
            <a:xfrm>
              <a:off x="1377147" y="4162738"/>
              <a:ext cx="6924677" cy="141469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Headwinds were strong in the manufacturing sector this year, and by some measures the sector has been mired in a mini-recession.</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Aside from high interest rates, U.S. manufacturers must also contend with soft global demand, worker shortages, and high labor costs.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Still, some manufacturing industries are benefitting from an influx of federal dollars, driving demand for construction machinery; mining, oil &amp; gas equipment; batteries &amp; electrical equipment; power transmission equipment; and semiconductors. </a:t>
              </a:r>
            </a:p>
          </p:txBody>
        </p:sp>
        <p:sp>
          <p:nvSpPr>
            <p:cNvPr id="19" name="Pentagon 12">
              <a:extLst>
                <a:ext uri="{FF2B5EF4-FFF2-40B4-BE49-F238E27FC236}">
                  <a16:creationId xmlns:a16="http://schemas.microsoft.com/office/drawing/2014/main" id="{789E854A-080D-4014-3D4B-547FC316B5CF}"/>
                </a:ext>
              </a:extLst>
            </p:cNvPr>
            <p:cNvSpPr/>
            <p:nvPr/>
          </p:nvSpPr>
          <p:spPr bwMode="auto">
            <a:xfrm>
              <a:off x="1377147" y="4162736"/>
              <a:ext cx="2039938" cy="1414690"/>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Manufacturing</a:t>
              </a:r>
            </a:p>
          </p:txBody>
        </p:sp>
        <p:sp>
          <p:nvSpPr>
            <p:cNvPr id="20" name="Oval 237">
              <a:extLst>
                <a:ext uri="{FF2B5EF4-FFF2-40B4-BE49-F238E27FC236}">
                  <a16:creationId xmlns:a16="http://schemas.microsoft.com/office/drawing/2014/main" id="{002E3A9B-09C2-6106-1AE4-0DE767467705}"/>
                </a:ext>
              </a:extLst>
            </p:cNvPr>
            <p:cNvSpPr>
              <a:spLocks noChangeArrowheads="1"/>
            </p:cNvSpPr>
            <p:nvPr/>
          </p:nvSpPr>
          <p:spPr bwMode="gray">
            <a:xfrm>
              <a:off x="770099" y="4162734"/>
              <a:ext cx="540267" cy="1414690"/>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3" name="Graphic 2" descr="Wrench outline">
            <a:extLst>
              <a:ext uri="{FF2B5EF4-FFF2-40B4-BE49-F238E27FC236}">
                <a16:creationId xmlns:a16="http://schemas.microsoft.com/office/drawing/2014/main" id="{85542357-A207-5E91-849A-0435E44F5F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051" y="4577123"/>
            <a:ext cx="449352" cy="540267"/>
          </a:xfrm>
          <a:prstGeom prst="rect">
            <a:avLst/>
          </a:prstGeom>
        </p:spPr>
      </p:pic>
      <p:pic>
        <p:nvPicPr>
          <p:cNvPr id="5" name="Graphic 4" descr="Home with solid fill">
            <a:extLst>
              <a:ext uri="{FF2B5EF4-FFF2-40B4-BE49-F238E27FC236}">
                <a16:creationId xmlns:a16="http://schemas.microsoft.com/office/drawing/2014/main" id="{E7EDE2CA-7A93-0147-510F-CCAF63C0EE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407" y="2965749"/>
            <a:ext cx="548640" cy="612374"/>
          </a:xfrm>
          <a:prstGeom prst="rect">
            <a:avLst/>
          </a:prstGeom>
        </p:spPr>
      </p:pic>
      <p:sp>
        <p:nvSpPr>
          <p:cNvPr id="2" name="Text Placeholder 4">
            <a:extLst>
              <a:ext uri="{FF2B5EF4-FFF2-40B4-BE49-F238E27FC236}">
                <a16:creationId xmlns:a16="http://schemas.microsoft.com/office/drawing/2014/main" id="{258806CF-99AF-A122-9080-0FF3A3C1FD93}"/>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8"/>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16841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1968316213"/>
              </p:ext>
            </p:extLst>
          </p:nvPr>
        </p:nvGraphicFramePr>
        <p:xfrm>
          <a:off x="741494" y="1835594"/>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2024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1.9%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2.4%</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1.7%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7.9%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3.0%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(year-on-year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8.0%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4.1%</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4.50%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5.50%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4.75%</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Total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4,793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000000"/>
                          </a:solidFill>
                          <a:effectLst/>
                          <a:latin typeface="+mn-lt"/>
                          <a:ea typeface="+mn-ea"/>
                          <a:cs typeface="+mn-cs"/>
                        </a:rPr>
                        <a:t>2,663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350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250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280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320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100" b="1" kern="1200" spc="-20" dirty="0">
                          <a:solidFill>
                            <a:srgbClr val="000000"/>
                          </a:solidFill>
                          <a:effectLst/>
                          <a:latin typeface="+mn-lt"/>
                          <a:ea typeface="+mn-ea"/>
                          <a:cs typeface="+mn-cs"/>
                        </a:rPr>
                        <a:t>1,200</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 name="Text Placeholder 4">
            <a:extLst>
              <a:ext uri="{FF2B5EF4-FFF2-40B4-BE49-F238E27FC236}">
                <a16:creationId xmlns:a16="http://schemas.microsoft.com/office/drawing/2014/main" id="{D5B8EC56-A328-28E3-D938-0224C2E87111}"/>
              </a:ext>
            </a:extLst>
          </p:cNvPr>
          <p:cNvSpPr txBox="1">
            <a:spLocks noChangeArrowheads="1"/>
          </p:cNvSpPr>
          <p:nvPr/>
        </p:nvSpPr>
        <p:spPr bwMode="auto">
          <a:xfrm>
            <a:off x="671185" y="542289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2024 Annual Equipment Leasing &amp; Finance U.S. Economic Outlook </a:t>
            </a:r>
          </a:p>
        </p:txBody>
      </p:sp>
      <p:sp>
        <p:nvSpPr>
          <p:cNvPr id="2" name="Text Placeholder 4">
            <a:extLst>
              <a:ext uri="{FF2B5EF4-FFF2-40B4-BE49-F238E27FC236}">
                <a16:creationId xmlns:a16="http://schemas.microsoft.com/office/drawing/2014/main" id="{1EBF5AE5-728C-35A1-440C-30F20939A360}"/>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5416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972066938"/>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Business investment expanded at a 1.3% annualized pace in Q3, driven by growth in non-residential structures investment.</a:t>
            </a:r>
            <a:endParaRPr lang="en-US" sz="1800" b="1" dirty="0">
              <a:solidFill>
                <a:srgbClr val="FF0000"/>
              </a:solidFill>
            </a:endParaRP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15300" y="4574306"/>
            <a:ext cx="581892" cy="411480"/>
            <a:chOff x="8048655" y="2343446"/>
            <a:chExt cx="581892" cy="425950"/>
          </a:xfrm>
          <a:solidFill>
            <a:srgbClr val="D2CD00"/>
          </a:solidFill>
        </p:grpSpPr>
        <p:sp>
          <p:nvSpPr>
            <p:cNvPr id="115" name="Teardrop 114"/>
            <p:cNvSpPr/>
            <p:nvPr/>
          </p:nvSpPr>
          <p:spPr>
            <a:xfrm rot="18892968">
              <a:off x="8117917" y="2357670"/>
              <a:ext cx="425950" cy="397502"/>
            </a:xfrm>
            <a:prstGeom prst="teardrop">
              <a:avLst>
                <a:gd name="adj" fmla="val 20000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1.3%</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2" name="Arrow: Down 1">
            <a:extLst>
              <a:ext uri="{FF2B5EF4-FFF2-40B4-BE49-F238E27FC236}">
                <a16:creationId xmlns:a16="http://schemas.microsoft.com/office/drawing/2014/main" id="{141D25B0-7D15-768D-D880-CE3FBF247194}"/>
              </a:ext>
            </a:extLst>
          </p:cNvPr>
          <p:cNvSpPr/>
          <p:nvPr/>
        </p:nvSpPr>
        <p:spPr>
          <a:xfrm>
            <a:off x="6719592" y="5396879"/>
            <a:ext cx="15544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
        <p:nvSpPr>
          <p:cNvPr id="5" name="Text Placeholder 4">
            <a:extLst>
              <a:ext uri="{FF2B5EF4-FFF2-40B4-BE49-F238E27FC236}">
                <a16:creationId xmlns:a16="http://schemas.microsoft.com/office/drawing/2014/main" id="{20A59426-3DEE-DE42-3188-C9DA9BB73CC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6" name="Arrow: Down 5">
            <a:extLst>
              <a:ext uri="{FF2B5EF4-FFF2-40B4-BE49-F238E27FC236}">
                <a16:creationId xmlns:a16="http://schemas.microsoft.com/office/drawing/2014/main" id="{A76DC85F-7116-B2F9-B8CF-93A0E3B6FC58}"/>
              </a:ext>
            </a:extLst>
          </p:cNvPr>
          <p:cNvSpPr/>
          <p:nvPr/>
        </p:nvSpPr>
        <p:spPr>
          <a:xfrm>
            <a:off x="5953491" y="4959693"/>
            <a:ext cx="133410"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166701237"/>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8f4f3d65270ac1bafe74a608e6b2a8e8">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a1d28e84051735d8392ba8e39d4e4a95"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5074cb-a24d-42d9-b253-f37c4aba73e7">
      <Terms xmlns="http://schemas.microsoft.com/office/infopath/2007/PartnerControls"/>
    </lcf76f155ced4ddcb4097134ff3c332f>
    <TaxCatchAll xmlns="d3ab7be1-5101-443e-92f4-2d0f12ad1c07" xsi:nil="true"/>
  </documentManagement>
</p:properties>
</file>

<file path=customXml/itemProps1.xml><?xml version="1.0" encoding="utf-8"?>
<ds:datastoreItem xmlns:ds="http://schemas.openxmlformats.org/officeDocument/2006/customXml" ds:itemID="{587D7332-6897-4A65-84A2-F044D145A42D}"/>
</file>

<file path=customXml/itemProps2.xml><?xml version="1.0" encoding="utf-8"?>
<ds:datastoreItem xmlns:ds="http://schemas.openxmlformats.org/officeDocument/2006/customXml" ds:itemID="{609638E7-D426-466F-A6AC-557100C131C0}">
  <ds:schemaRefs>
    <ds:schemaRef ds:uri="http://schemas.microsoft.com/sharepoint/v3/contenttype/forms"/>
  </ds:schemaRefs>
</ds:datastoreItem>
</file>

<file path=customXml/itemProps3.xml><?xml version="1.0" encoding="utf-8"?>
<ds:datastoreItem xmlns:ds="http://schemas.openxmlformats.org/officeDocument/2006/customXml" ds:itemID="{DEE612DA-D8A0-4C50-904F-58E3180B966D}"/>
</file>

<file path=docProps/app.xml><?xml version="1.0" encoding="utf-8"?>
<Properties xmlns="http://schemas.openxmlformats.org/officeDocument/2006/extended-properties" xmlns:vt="http://schemas.openxmlformats.org/officeDocument/2006/docPropsVTypes">
  <TotalTime>45052</TotalTime>
  <Words>3995</Words>
  <Application>Microsoft Office PowerPoint</Application>
  <PresentationFormat>On-screen Show (4:3)</PresentationFormat>
  <Paragraphs>351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Meiryo UI</vt:lpstr>
      <vt:lpstr>Arial</vt:lpstr>
      <vt:lpstr>Arial Narrow</vt:lpstr>
      <vt:lpstr>Calibri</vt:lpstr>
      <vt:lpstr>Century Gothic</vt:lpstr>
      <vt:lpstr>Century Schoolbook</vt:lpstr>
      <vt:lpstr>CIDFont+F1</vt:lpstr>
      <vt:lpstr>Courier New</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investment expanded at a 1.3% annualized pace in Q3, driven by growth in non-residential structures investment.</vt:lpstr>
      <vt:lpstr>Eight of 12 verticals are below their historical average, though several have improved recently.</vt:lpstr>
      <vt:lpstr>E&amp;S investment growth is forecasted to remain positive but weak in 2024 as elevated interest rates continue to cool businesses investment.</vt:lpstr>
      <vt:lpstr>New business volume was up 0.7% year-to-date in October, currently trailing the rate of inflation.</vt:lpstr>
      <vt:lpstr>On a nominal basis, year-over-year growth in new business volume was negative in September and October.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6769</cp:revision>
  <cp:lastPrinted>2023-12-20T18:44:13Z</cp:lastPrinted>
  <dcterms:created xsi:type="dcterms:W3CDTF">2016-08-24T18:10:49Z</dcterms:created>
  <dcterms:modified xsi:type="dcterms:W3CDTF">2024-02-26T21:58:20Z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ies>
</file>