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3"/>
  </p:notesMasterIdLst>
  <p:sldIdLst>
    <p:sldId id="330" r:id="rId6"/>
    <p:sldId id="377" r:id="rId7"/>
    <p:sldId id="365" r:id="rId8"/>
    <p:sldId id="366" r:id="rId9"/>
    <p:sldId id="374" r:id="rId10"/>
    <p:sldId id="370" r:id="rId11"/>
    <p:sldId id="375" r:id="rId12"/>
    <p:sldId id="376" r:id="rId13"/>
    <p:sldId id="331" r:id="rId14"/>
    <p:sldId id="347" r:id="rId15"/>
    <p:sldId id="334" r:id="rId16"/>
    <p:sldId id="372" r:id="rId17"/>
    <p:sldId id="371" r:id="rId18"/>
    <p:sldId id="339" r:id="rId19"/>
    <p:sldId id="367" r:id="rId20"/>
    <p:sldId id="373" r:id="rId21"/>
    <p:sldId id="341"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3144" userDrawn="1">
          <p15:clr>
            <a:srgbClr val="A4A3A4"/>
          </p15:clr>
        </p15:guide>
        <p15:guide id="6" pos="2496" userDrawn="1">
          <p15:clr>
            <a:srgbClr val="A4A3A4"/>
          </p15:clr>
        </p15:guide>
        <p15:guide id="7" orient="horz" pos="20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D00"/>
    <a:srgbClr val="102A7E"/>
    <a:srgbClr val="EF6F00"/>
    <a:srgbClr val="000000"/>
    <a:srgbClr val="C030AB"/>
    <a:srgbClr val="C00000"/>
    <a:srgbClr val="E6E6E6"/>
    <a:srgbClr val="008000"/>
    <a:srgbClr val="B2B2B2"/>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71339-BCCD-4CB9-853A-A22E82E2A253}" v="2" dt="2023-10-20T03:56:04.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922" autoAdjust="0"/>
  </p:normalViewPr>
  <p:slideViewPr>
    <p:cSldViewPr snapToGrid="0">
      <p:cViewPr varScale="1">
        <p:scale>
          <a:sx n="45" d="100"/>
          <a:sy n="45" d="100"/>
        </p:scale>
        <p:origin x="1924" y="52"/>
      </p:cViewPr>
      <p:guideLst>
        <p:guide orient="horz" pos="1464"/>
        <p:guide pos="168"/>
        <p:guide orient="horz" pos="4224"/>
        <p:guide pos="5400"/>
        <p:guide pos="3144"/>
        <p:guide pos="2496"/>
        <p:guide orient="horz" pos="2064"/>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Fisher" userId="4a8d9212-f9a0-4b32-979f-fab227be859c" providerId="ADAL" clId="{CEB71339-BCCD-4CB9-853A-A22E82E2A253}"/>
    <pc:docChg chg="undo custSel addSld delSld modSld sldOrd">
      <pc:chgData name="Stephanie Fisher" userId="4a8d9212-f9a0-4b32-979f-fab227be859c" providerId="ADAL" clId="{CEB71339-BCCD-4CB9-853A-A22E82E2A253}" dt="2023-10-20T03:54:36.894" v="10" actId="47"/>
      <pc:docMkLst>
        <pc:docMk/>
      </pc:docMkLst>
      <pc:sldChg chg="addSp delSp modSp del mod ord setBg">
        <pc:chgData name="Stephanie Fisher" userId="4a8d9212-f9a0-4b32-979f-fab227be859c" providerId="ADAL" clId="{CEB71339-BCCD-4CB9-853A-A22E82E2A253}" dt="2023-10-20T03:54:36.894" v="10" actId="47"/>
        <pc:sldMkLst>
          <pc:docMk/>
          <pc:sldMk cId="168138480" sldId="257"/>
        </pc:sldMkLst>
        <pc:spChg chg="mod">
          <ac:chgData name="Stephanie Fisher" userId="4a8d9212-f9a0-4b32-979f-fab227be859c" providerId="ADAL" clId="{CEB71339-BCCD-4CB9-853A-A22E82E2A253}" dt="2023-10-20T03:53:26.427" v="2" actId="26606"/>
          <ac:spMkLst>
            <pc:docMk/>
            <pc:sldMk cId="168138480" sldId="257"/>
            <ac:spMk id="6" creationId="{00000000-0000-0000-0000-000000000000}"/>
          </ac:spMkLst>
        </pc:spChg>
        <pc:spChg chg="mod">
          <ac:chgData name="Stephanie Fisher" userId="4a8d9212-f9a0-4b32-979f-fab227be859c" providerId="ADAL" clId="{CEB71339-BCCD-4CB9-853A-A22E82E2A253}" dt="2023-10-20T03:53:26.427" v="2" actId="26606"/>
          <ac:spMkLst>
            <pc:docMk/>
            <pc:sldMk cId="168138480" sldId="257"/>
            <ac:spMk id="8" creationId="{00000000-0000-0000-0000-000000000000}"/>
          </ac:spMkLst>
        </pc:spChg>
        <pc:spChg chg="add del">
          <ac:chgData name="Stephanie Fisher" userId="4a8d9212-f9a0-4b32-979f-fab227be859c" providerId="ADAL" clId="{CEB71339-BCCD-4CB9-853A-A22E82E2A253}" dt="2023-10-20T03:53:26.418" v="1" actId="26606"/>
          <ac:spMkLst>
            <pc:docMk/>
            <pc:sldMk cId="168138480" sldId="257"/>
            <ac:spMk id="14" creationId="{AF6CB648-9554-488A-B457-99CAAD1DA528}"/>
          </ac:spMkLst>
        </pc:spChg>
        <pc:spChg chg="add del">
          <ac:chgData name="Stephanie Fisher" userId="4a8d9212-f9a0-4b32-979f-fab227be859c" providerId="ADAL" clId="{CEB71339-BCCD-4CB9-853A-A22E82E2A253}" dt="2023-10-20T03:53:26.418" v="1" actId="26606"/>
          <ac:spMkLst>
            <pc:docMk/>
            <pc:sldMk cId="168138480" sldId="257"/>
            <ac:spMk id="16" creationId="{477B3D0A-9C0E-8E65-3091-732A717D34B0}"/>
          </ac:spMkLst>
        </pc:spChg>
        <pc:spChg chg="add">
          <ac:chgData name="Stephanie Fisher" userId="4a8d9212-f9a0-4b32-979f-fab227be859c" providerId="ADAL" clId="{CEB71339-BCCD-4CB9-853A-A22E82E2A253}" dt="2023-10-20T03:53:26.427" v="2" actId="26606"/>
          <ac:spMkLst>
            <pc:docMk/>
            <pc:sldMk cId="168138480" sldId="257"/>
            <ac:spMk id="19" creationId="{A7AE9375-4664-4DB2-922D-2782A6E439AC}"/>
          </ac:spMkLst>
        </pc:spChg>
        <pc:picChg chg="del mod">
          <ac:chgData name="Stephanie Fisher" userId="4a8d9212-f9a0-4b32-979f-fab227be859c" providerId="ADAL" clId="{CEB71339-BCCD-4CB9-853A-A22E82E2A253}" dt="2023-10-20T03:54:32.449" v="8" actId="21"/>
          <ac:picMkLst>
            <pc:docMk/>
            <pc:sldMk cId="168138480" sldId="257"/>
            <ac:picMk id="3" creationId="{E27D2F74-9887-7F6A-7D87-B1215772651F}"/>
          </ac:picMkLst>
        </pc:picChg>
        <pc:picChg chg="mod ord">
          <ac:chgData name="Stephanie Fisher" userId="4a8d9212-f9a0-4b32-979f-fab227be859c" providerId="ADAL" clId="{CEB71339-BCCD-4CB9-853A-A22E82E2A253}" dt="2023-10-20T03:53:26.427" v="2" actId="26606"/>
          <ac:picMkLst>
            <pc:docMk/>
            <pc:sldMk cId="168138480" sldId="257"/>
            <ac:picMk id="7" creationId="{00000000-0000-0000-0000-000000000000}"/>
          </ac:picMkLst>
        </pc:picChg>
        <pc:picChg chg="mod ord">
          <ac:chgData name="Stephanie Fisher" userId="4a8d9212-f9a0-4b32-979f-fab227be859c" providerId="ADAL" clId="{CEB71339-BCCD-4CB9-853A-A22E82E2A253}" dt="2023-10-20T03:53:26.427" v="2" actId="26606"/>
          <ac:picMkLst>
            <pc:docMk/>
            <pc:sldMk cId="168138480" sldId="257"/>
            <ac:picMk id="9" creationId="{C8C4B7ED-B483-4E63-BC65-54BFEFE2336D}"/>
          </ac:picMkLst>
        </pc:picChg>
        <pc:cxnChg chg="add">
          <ac:chgData name="Stephanie Fisher" userId="4a8d9212-f9a0-4b32-979f-fab227be859c" providerId="ADAL" clId="{CEB71339-BCCD-4CB9-853A-A22E82E2A253}" dt="2023-10-20T03:53:26.427" v="2" actId="26606"/>
          <ac:cxnSpMkLst>
            <pc:docMk/>
            <pc:sldMk cId="168138480" sldId="257"/>
            <ac:cxnSpMk id="18" creationId="{B7188D9B-1674-419B-A379-D1632A7EC3A2}"/>
          </ac:cxnSpMkLst>
        </pc:cxnChg>
        <pc:cxnChg chg="add">
          <ac:chgData name="Stephanie Fisher" userId="4a8d9212-f9a0-4b32-979f-fab227be859c" providerId="ADAL" clId="{CEB71339-BCCD-4CB9-853A-A22E82E2A253}" dt="2023-10-20T03:53:26.427" v="2" actId="26606"/>
          <ac:cxnSpMkLst>
            <pc:docMk/>
            <pc:sldMk cId="168138480" sldId="257"/>
            <ac:cxnSpMk id="20" creationId="{EE504C98-6397-41C1-A8D8-2D9C4ED307E0}"/>
          </ac:cxnSpMkLst>
        </pc:cxnChg>
      </pc:sldChg>
      <pc:sldChg chg="addSp modSp">
        <pc:chgData name="Stephanie Fisher" userId="4a8d9212-f9a0-4b32-979f-fab227be859c" providerId="ADAL" clId="{CEB71339-BCCD-4CB9-853A-A22E82E2A253}" dt="2023-10-20T03:54:34.554" v="9"/>
        <pc:sldMkLst>
          <pc:docMk/>
          <pc:sldMk cId="1226498873" sldId="330"/>
        </pc:sldMkLst>
        <pc:picChg chg="add mod">
          <ac:chgData name="Stephanie Fisher" userId="4a8d9212-f9a0-4b32-979f-fab227be859c" providerId="ADAL" clId="{CEB71339-BCCD-4CB9-853A-A22E82E2A253}" dt="2023-10-20T03:54:34.554" v="9"/>
          <ac:picMkLst>
            <pc:docMk/>
            <pc:sldMk cId="1226498873" sldId="330"/>
            <ac:picMk id="2" creationId="{F383D976-F8B0-AF80-E828-EB95BAE0DD8D}"/>
          </ac:picMkLst>
        </pc:picChg>
      </pc:sldChg>
      <pc:sldChg chg="add">
        <pc:chgData name="Stephanie Fisher" userId="4a8d9212-f9a0-4b32-979f-fab227be859c" providerId="ADAL" clId="{CEB71339-BCCD-4CB9-853A-A22E82E2A253}" dt="2023-10-20T03:54:26.840" v="5" actId="2890"/>
        <pc:sldMkLst>
          <pc:docMk/>
          <pc:sldMk cId="2060123050" sldId="377"/>
        </pc:sldMkLst>
      </pc:sldChg>
      <pc:sldMasterChg chg="delSldLayout">
        <pc:chgData name="Stephanie Fisher" userId="4a8d9212-f9a0-4b32-979f-fab227be859c" providerId="ADAL" clId="{CEB71339-BCCD-4CB9-853A-A22E82E2A253}" dt="2023-10-20T03:54:36.894" v="10" actId="47"/>
        <pc:sldMasterMkLst>
          <pc:docMk/>
          <pc:sldMasterMk cId="2816950194" sldId="2147483660"/>
        </pc:sldMasterMkLst>
        <pc:sldLayoutChg chg="del">
          <pc:chgData name="Stephanie Fisher" userId="4a8d9212-f9a0-4b32-979f-fab227be859c" providerId="ADAL" clId="{CEB71339-BCCD-4CB9-853A-A22E82E2A253}" dt="2023-10-20T03:54:36.894" v="10" actId="47"/>
          <pc:sldLayoutMkLst>
            <pc:docMk/>
            <pc:sldMasterMk cId="2816950194" sldId="2147483660"/>
            <pc:sldLayoutMk cId="4176844380" sldId="2147483668"/>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2573654634569E-2"/>
          <c:y val="3.1456904478737231E-2"/>
          <c:w val="0.96764866000608052"/>
          <c:h val="0.90499677575500836"/>
        </c:manualLayout>
      </c:layout>
      <c:barChart>
        <c:barDir val="col"/>
        <c:grouping val="clustered"/>
        <c:varyColors val="0"/>
        <c:ser>
          <c:idx val="1"/>
          <c:order val="0"/>
          <c:spPr>
            <a:solidFill>
              <a:srgbClr val="102A7E"/>
            </a:solidFill>
          </c:spPr>
          <c:invertIfNegative val="0"/>
          <c:dPt>
            <c:idx val="1"/>
            <c:invertIfNegative val="0"/>
            <c:bubble3D val="0"/>
            <c:extLst>
              <c:ext xmlns:c16="http://schemas.microsoft.com/office/drawing/2014/chart" uri="{C3380CC4-5D6E-409C-BE32-E72D297353CC}">
                <c16:uniqueId val="{00000005-0347-4A1D-9313-F17F17C1D45D}"/>
              </c:ext>
            </c:extLst>
          </c:dPt>
          <c:dPt>
            <c:idx val="2"/>
            <c:invertIfNegative val="0"/>
            <c:bubble3D val="0"/>
            <c:extLst>
              <c:ext xmlns:c16="http://schemas.microsoft.com/office/drawing/2014/chart" uri="{C3380CC4-5D6E-409C-BE32-E72D297353CC}">
                <c16:uniqueId val="{00000001-1DD7-4D6F-A7E5-B8DCA61354E7}"/>
              </c:ext>
            </c:extLst>
          </c:dPt>
          <c:dPt>
            <c:idx val="6"/>
            <c:invertIfNegative val="0"/>
            <c:bubble3D val="0"/>
            <c:extLst>
              <c:ext xmlns:c16="http://schemas.microsoft.com/office/drawing/2014/chart" uri="{C3380CC4-5D6E-409C-BE32-E72D297353CC}">
                <c16:uniqueId val="{00000001-0347-4A1D-9313-F17F17C1D45D}"/>
              </c:ext>
            </c:extLst>
          </c:dPt>
          <c:dPt>
            <c:idx val="13"/>
            <c:invertIfNegative val="0"/>
            <c:bubble3D val="0"/>
            <c:extLst>
              <c:ext xmlns:c16="http://schemas.microsoft.com/office/drawing/2014/chart" uri="{C3380CC4-5D6E-409C-BE32-E72D297353CC}">
                <c16:uniqueId val="{00000006-89AF-49EF-8028-CFC69FB908A7}"/>
              </c:ext>
            </c:extLst>
          </c:dPt>
          <c:dPt>
            <c:idx val="14"/>
            <c:invertIfNegative val="0"/>
            <c:bubble3D val="0"/>
            <c:extLst>
              <c:ext xmlns:c16="http://schemas.microsoft.com/office/drawing/2014/chart" uri="{C3380CC4-5D6E-409C-BE32-E72D297353CC}">
                <c16:uniqueId val="{00000007-89AF-49EF-8028-CFC69FB908A7}"/>
              </c:ext>
            </c:extLst>
          </c:dPt>
          <c:dPt>
            <c:idx val="16"/>
            <c:invertIfNegative val="0"/>
            <c:bubble3D val="0"/>
            <c:extLst>
              <c:ext xmlns:c16="http://schemas.microsoft.com/office/drawing/2014/chart" uri="{C3380CC4-5D6E-409C-BE32-E72D297353CC}">
                <c16:uniqueId val="{00000007-1DD7-4D6F-A7E5-B8DCA61354E7}"/>
              </c:ext>
            </c:extLst>
          </c:dPt>
          <c:dPt>
            <c:idx val="17"/>
            <c:invertIfNegative val="0"/>
            <c:bubble3D val="0"/>
            <c:extLst>
              <c:ext xmlns:c16="http://schemas.microsoft.com/office/drawing/2014/chart" uri="{C3380CC4-5D6E-409C-BE32-E72D297353CC}">
                <c16:uniqueId val="{00000004-0347-4A1D-9313-F17F17C1D45D}"/>
              </c:ext>
            </c:extLst>
          </c:dPt>
          <c:dPt>
            <c:idx val="18"/>
            <c:invertIfNegative val="0"/>
            <c:bubble3D val="0"/>
            <c:extLst>
              <c:ext xmlns:c16="http://schemas.microsoft.com/office/drawing/2014/chart" uri="{C3380CC4-5D6E-409C-BE32-E72D297353CC}">
                <c16:uniqueId val="{00000007-0347-4A1D-9313-F17F17C1D45D}"/>
              </c:ext>
            </c:extLst>
          </c:dPt>
          <c:dPt>
            <c:idx val="19"/>
            <c:invertIfNegative val="0"/>
            <c:bubble3D val="0"/>
            <c:spPr>
              <a:solidFill>
                <a:srgbClr val="EF6F00"/>
              </a:solidFill>
            </c:spPr>
            <c:extLst>
              <c:ext xmlns:c16="http://schemas.microsoft.com/office/drawing/2014/chart" uri="{C3380CC4-5D6E-409C-BE32-E72D297353CC}">
                <c16:uniqueId val="{00000008-0347-4A1D-9313-F17F17C1D45D}"/>
              </c:ext>
            </c:extLst>
          </c:dPt>
          <c:dPt>
            <c:idx val="20"/>
            <c:invertIfNegative val="0"/>
            <c:bubble3D val="0"/>
            <c:spPr>
              <a:solidFill>
                <a:srgbClr val="EF6F00"/>
              </a:solidFill>
            </c:spPr>
            <c:extLst>
              <c:ext xmlns:c16="http://schemas.microsoft.com/office/drawing/2014/chart" uri="{C3380CC4-5D6E-409C-BE32-E72D297353CC}">
                <c16:uniqueId val="{00000009-0347-4A1D-9313-F17F17C1D45D}"/>
              </c:ext>
            </c:extLst>
          </c:dPt>
          <c:dLbls>
            <c:dLbl>
              <c:idx val="0"/>
              <c:delete val="1"/>
              <c:extLst>
                <c:ext xmlns:c15="http://schemas.microsoft.com/office/drawing/2012/chart" uri="{CE6537A1-D6FC-4f65-9D91-7224C49458BB}"/>
                <c:ext xmlns:c16="http://schemas.microsoft.com/office/drawing/2014/chart" uri="{C3380CC4-5D6E-409C-BE32-E72D297353CC}">
                  <c16:uniqueId val="{00000010-1DD7-4D6F-A7E5-B8DCA61354E7}"/>
                </c:ext>
              </c:extLst>
            </c:dLbl>
            <c:dLbl>
              <c:idx val="4"/>
              <c:layout>
                <c:manualLayout>
                  <c:x val="-5.5010765298887839E-17"/>
                  <c:y val="9.18974853501248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47-4A1D-9313-F17F17C1D45D}"/>
                </c:ext>
              </c:extLst>
            </c:dLbl>
            <c:dLbl>
              <c:idx val="6"/>
              <c:delete val="1"/>
              <c:extLst>
                <c:ext xmlns:c15="http://schemas.microsoft.com/office/drawing/2012/chart" uri="{CE6537A1-D6FC-4f65-9D91-7224C49458BB}">
                  <c15:layout>
                    <c:manualLayout>
                      <c:w val="4.8628250738515483E-2"/>
                      <c:h val="0.51120725677574619"/>
                    </c:manualLayout>
                  </c15:layout>
                </c:ext>
                <c:ext xmlns:c16="http://schemas.microsoft.com/office/drawing/2014/chart" uri="{C3380CC4-5D6E-409C-BE32-E72D297353CC}">
                  <c16:uniqueId val="{00000001-0347-4A1D-9313-F17F17C1D45D}"/>
                </c:ext>
              </c:extLst>
            </c:dLbl>
            <c:dLbl>
              <c:idx val="13"/>
              <c:spPr>
                <a:noFill/>
                <a:ln>
                  <a:noFill/>
                </a:ln>
                <a:effectLst/>
              </c:spPr>
              <c:txPr>
                <a:bodyPr rot="0" vert="horz" wrap="square" lIns="38100" tIns="19050" rIns="38100" bIns="19050" anchor="ctr">
                  <a:spAutoFit/>
                </a:bodyPr>
                <a:lstStyle/>
                <a:p>
                  <a:pPr>
                    <a:defRPr sz="10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AF-49EF-8028-CFC69FB908A7}"/>
                </c:ext>
              </c:extLst>
            </c:dLbl>
            <c:dLbl>
              <c:idx val="14"/>
              <c:spPr>
                <a:noFill/>
                <a:ln>
                  <a:noFill/>
                </a:ln>
                <a:effectLst/>
              </c:spPr>
              <c:txPr>
                <a:bodyPr rot="0" vert="horz" wrap="square" lIns="38100" tIns="19050" rIns="38100" bIns="19050" anchor="ctr">
                  <a:spAutoFit/>
                </a:bodyPr>
                <a:lstStyle/>
                <a:p>
                  <a:pPr>
                    <a:defRPr sz="10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F-49EF-8028-CFC69FB908A7}"/>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D7-4D6F-A7E5-B8DCA61354E7}"/>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47-4A1D-9313-F17F17C1D45D}"/>
                </c:ext>
              </c:extLst>
            </c:dLbl>
            <c:dLbl>
              <c:idx val="18"/>
              <c:delete val="1"/>
              <c:extLst>
                <c:ext xmlns:c15="http://schemas.microsoft.com/office/drawing/2012/chart" uri="{CE6537A1-D6FC-4f65-9D91-7224C49458BB}"/>
                <c:ext xmlns:c16="http://schemas.microsoft.com/office/drawing/2014/chart" uri="{C3380CC4-5D6E-409C-BE32-E72D297353CC}">
                  <c16:uniqueId val="{00000007-0347-4A1D-9313-F17F17C1D45D}"/>
                </c:ext>
              </c:extLst>
            </c:dLbl>
            <c:dLbl>
              <c:idx val="19"/>
              <c:spPr>
                <a:noFill/>
                <a:ln>
                  <a:noFill/>
                </a:ln>
                <a:effectLst/>
              </c:spPr>
              <c:txPr>
                <a:bodyPr rot="0" vert="horz"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7-4A1D-9313-F17F17C1D45D}"/>
                </c:ext>
              </c:extLst>
            </c:dLbl>
            <c:dLbl>
              <c:idx val="20"/>
              <c:spPr>
                <a:noFill/>
                <a:ln>
                  <a:noFill/>
                </a:ln>
                <a:effectLst/>
              </c:spPr>
              <c:txPr>
                <a:bodyPr rot="0" vert="horz"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47-4A1D-9313-F17F17C1D45D}"/>
                </c:ext>
              </c:extLst>
            </c:dLbl>
            <c:spPr>
              <a:noFill/>
              <a:ln>
                <a:noFill/>
              </a:ln>
              <a:effectLst/>
            </c:spPr>
            <c:txPr>
              <a:bodyPr rot="5400000" vert="horz" wrap="square" lIns="38100" tIns="19050" rIns="38100" bIns="19050" anchor="ctr">
                <a:spAutoFit/>
              </a:bodyPr>
              <a:lstStyle/>
              <a:p>
                <a:pPr>
                  <a:defRPr sz="10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Sheet1!$A$16:$A$36</c:f>
              <c:strCache>
                <c:ptCount val="21"/>
                <c:pt idx="0">
                  <c:v>2018.Q4</c:v>
                </c:pt>
                <c:pt idx="1">
                  <c:v>2019.Q1</c:v>
                </c:pt>
                <c:pt idx="2">
                  <c:v>2019.Q2</c:v>
                </c:pt>
                <c:pt idx="3">
                  <c:v>2019.Q3</c:v>
                </c:pt>
                <c:pt idx="4">
                  <c:v>2019.Q4</c:v>
                </c:pt>
                <c:pt idx="5">
                  <c:v>2020.Q1</c:v>
                </c:pt>
                <c:pt idx="6">
                  <c:v>2020.Q2</c:v>
                </c:pt>
                <c:pt idx="7">
                  <c:v>2020.Q3</c:v>
                </c:pt>
                <c:pt idx="8">
                  <c:v>2020.Q4</c:v>
                </c:pt>
                <c:pt idx="9">
                  <c:v>2021.Q1</c:v>
                </c:pt>
                <c:pt idx="10">
                  <c:v>2021.Q2</c:v>
                </c:pt>
                <c:pt idx="11">
                  <c:v>2021.Q3</c:v>
                </c:pt>
                <c:pt idx="12">
                  <c:v>2021.Q4</c:v>
                </c:pt>
                <c:pt idx="13">
                  <c:v>2022.Q1</c:v>
                </c:pt>
                <c:pt idx="14">
                  <c:v>2022.Q2</c:v>
                </c:pt>
                <c:pt idx="15">
                  <c:v>2022.Q3</c:v>
                </c:pt>
                <c:pt idx="16">
                  <c:v>2022.Q4</c:v>
                </c:pt>
                <c:pt idx="17">
                  <c:v>2023.Q1</c:v>
                </c:pt>
                <c:pt idx="18">
                  <c:v>2023.Q2</c:v>
                </c:pt>
                <c:pt idx="19">
                  <c:v>2023.Q3</c:v>
                </c:pt>
                <c:pt idx="20">
                  <c:v>2023.Q4</c:v>
                </c:pt>
              </c:strCache>
            </c:strRef>
          </c:cat>
          <c:val>
            <c:numRef>
              <c:f>Sheet1!$B$16:$B$36</c:f>
              <c:numCache>
                <c:formatCode>0.0%</c:formatCode>
                <c:ptCount val="21"/>
                <c:pt idx="0">
                  <c:v>5.6778179868191003E-3</c:v>
                </c:pt>
                <c:pt idx="1">
                  <c:v>2.190166211451694E-2</c:v>
                </c:pt>
                <c:pt idx="2">
                  <c:v>3.3602025224810594E-2</c:v>
                </c:pt>
                <c:pt idx="3">
                  <c:v>4.6061937691104005E-2</c:v>
                </c:pt>
                <c:pt idx="4">
                  <c:v>2.5900570764191055E-2</c:v>
                </c:pt>
                <c:pt idx="5">
                  <c:v>-5.3410242111710748E-2</c:v>
                </c:pt>
                <c:pt idx="6">
                  <c:v>-0.28020655912198089</c:v>
                </c:pt>
                <c:pt idx="7">
                  <c:v>0.34839710925879031</c:v>
                </c:pt>
                <c:pt idx="8">
                  <c:v>4.2056438334202584E-2</c:v>
                </c:pt>
                <c:pt idx="9">
                  <c:v>5.2420899967664747E-2</c:v>
                </c:pt>
                <c:pt idx="10">
                  <c:v>6.2189728775175368E-2</c:v>
                </c:pt>
                <c:pt idx="11">
                  <c:v>3.2974973580746525E-2</c:v>
                </c:pt>
                <c:pt idx="12">
                  <c:v>6.9617936607457187E-2</c:v>
                </c:pt>
                <c:pt idx="13">
                  <c:v>-1.9759054961903666E-2</c:v>
                </c:pt>
                <c:pt idx="14">
                  <c:v>-5.6389279964592642E-3</c:v>
                </c:pt>
                <c:pt idx="15">
                  <c:v>2.6606159592735157E-2</c:v>
                </c:pt>
                <c:pt idx="16">
                  <c:v>2.5660180826019952E-2</c:v>
                </c:pt>
                <c:pt idx="17">
                  <c:v>2.2441651690158437E-2</c:v>
                </c:pt>
                <c:pt idx="18">
                  <c:v>2.0602166214035211E-2</c:v>
                </c:pt>
                <c:pt idx="19">
                  <c:v>4.2000000000000003E-2</c:v>
                </c:pt>
                <c:pt idx="20">
                  <c:v>4.0000000000000001E-3</c:v>
                </c:pt>
              </c:numCache>
            </c:numRef>
          </c:val>
          <c:extLst>
            <c:ext xmlns:c16="http://schemas.microsoft.com/office/drawing/2014/chart" uri="{C3380CC4-5D6E-409C-BE32-E72D297353CC}">
              <c16:uniqueId val="{0000000A-0347-4A1D-9313-F17F17C1D45D}"/>
            </c:ext>
          </c:extLst>
        </c:ser>
        <c:dLbls>
          <c:dLblPos val="outEnd"/>
          <c:showLegendKey val="0"/>
          <c:showVal val="1"/>
          <c:showCatName val="0"/>
          <c:showSerName val="0"/>
          <c:showPercent val="0"/>
          <c:showBubbleSize val="0"/>
        </c:dLbls>
        <c:gapWidth val="125"/>
        <c:axId val="218023040"/>
        <c:axId val="218024576"/>
      </c:barChart>
      <c:catAx>
        <c:axId val="218023040"/>
        <c:scaling>
          <c:orientation val="minMax"/>
        </c:scaling>
        <c:delete val="0"/>
        <c:axPos val="b"/>
        <c:numFmt formatCode="General" sourceLinked="1"/>
        <c:majorTickMark val="none"/>
        <c:minorTickMark val="none"/>
        <c:tickLblPos val="low"/>
        <c:spPr>
          <a:ln w="9525">
            <a:solidFill>
              <a:sysClr val="window" lastClr="FFFFFF">
                <a:lumMod val="75000"/>
              </a:sysClr>
            </a:solidFill>
          </a:ln>
        </c:spPr>
        <c:txPr>
          <a:bodyPr/>
          <a:lstStyle/>
          <a:p>
            <a:pPr algn="ctr">
              <a:defRPr lang="en-US" sz="1000" b="0" i="0" u="none" strike="noStrike" kern="1200" baseline="0">
                <a:solidFill>
                  <a:schemeClr val="tx2">
                    <a:lumMod val="25000"/>
                  </a:schemeClr>
                </a:solidFill>
                <a:latin typeface="+mn-lt"/>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majorGridlines>
          <c:spPr>
            <a:ln w="12700">
              <a:solidFill>
                <a:sysClr val="window" lastClr="FFFFFF">
                  <a:lumMod val="75000"/>
                </a:sysClr>
              </a:solidFill>
              <a:prstDash val="sysDot"/>
            </a:ln>
          </c:spPr>
        </c:majorGridlines>
        <c:numFmt formatCode="0%" sourceLinked="0"/>
        <c:majorTickMark val="none"/>
        <c:minorTickMark val="none"/>
        <c:tickLblPos val="nextTo"/>
        <c:spPr>
          <a:ln>
            <a:noFill/>
          </a:ln>
        </c:spPr>
        <c:txPr>
          <a:bodyPr/>
          <a:lstStyle/>
          <a:p>
            <a:pPr algn="ctr">
              <a:defRPr lang="en-US" sz="1000" b="0" i="0" u="none" strike="noStrike" kern="1200" baseline="0">
                <a:solidFill>
                  <a:schemeClr val="tx2">
                    <a:lumMod val="25000"/>
                  </a:schemeClr>
                </a:solidFill>
                <a:latin typeface="Century Gothic" panose="020B0502020202020204" pitchFamily="34" charset="0"/>
                <a:ea typeface="+mn-ea"/>
                <a:cs typeface="Calibri" pitchFamily="34" charset="0"/>
              </a:defRPr>
            </a:pPr>
            <a:endParaRPr lang="en-US"/>
          </a:p>
        </c:txPr>
        <c:crossAx val="218023040"/>
        <c:crosses val="autoZero"/>
        <c:crossBetween val="between"/>
        <c:majorUnit val="5.000000000000001E-2"/>
      </c:valAx>
      <c:spPr>
        <a:ln>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377722073039592"/>
          <c:y val="6.0703711782076611E-4"/>
          <c:w val="0.53492406024074202"/>
          <c:h val="0.94317724974336792"/>
        </c:manualLayout>
      </c:layout>
      <c:barChart>
        <c:barDir val="col"/>
        <c:grouping val="stacked"/>
        <c:varyColors val="0"/>
        <c:ser>
          <c:idx val="0"/>
          <c:order val="0"/>
          <c:tx>
            <c:strRef>
              <c:f>Sheet1!$A$2</c:f>
              <c:strCache>
                <c:ptCount val="1"/>
                <c:pt idx="0">
                  <c:v>Total</c:v>
                </c:pt>
              </c:strCache>
            </c:strRef>
          </c:tx>
          <c:invertIfNegative val="0"/>
          <c:dPt>
            <c:idx val="0"/>
            <c:invertIfNegative val="0"/>
            <c:bubble3D val="0"/>
            <c:spPr>
              <a:solidFill>
                <a:srgbClr val="E6E6E6"/>
              </a:solidFill>
            </c:spPr>
            <c:extLst>
              <c:ext xmlns:c16="http://schemas.microsoft.com/office/drawing/2014/chart" uri="{C3380CC4-5D6E-409C-BE32-E72D297353CC}">
                <c16:uniqueId val="{00000002-F4FC-432E-82C2-53111C037094}"/>
              </c:ext>
            </c:extLst>
          </c:dPt>
          <c:cat>
            <c:strRef>
              <c:f>Sheet1!$B$1</c:f>
              <c:strCache>
                <c:ptCount val="1"/>
                <c:pt idx="0">
                  <c:v>Contribution:</c:v>
                </c:pt>
              </c:strCache>
            </c:strRef>
          </c:cat>
          <c:val>
            <c:numRef>
              <c:f>Sheet1!$B$2</c:f>
              <c:numCache>
                <c:formatCode>General</c:formatCode>
                <c:ptCount val="1"/>
                <c:pt idx="0">
                  <c:v>2.0499999999999998</c:v>
                </c:pt>
              </c:numCache>
            </c:numRef>
          </c:val>
          <c:extLst>
            <c:ext xmlns:c16="http://schemas.microsoft.com/office/drawing/2014/chart" uri="{C3380CC4-5D6E-409C-BE32-E72D297353CC}">
              <c16:uniqueId val="{00000000-FB04-446F-9A04-5BFAFD4D284E}"/>
            </c:ext>
          </c:extLst>
        </c:ser>
        <c:ser>
          <c:idx val="1"/>
          <c:order val="1"/>
          <c:tx>
            <c:strRef>
              <c:f>Sheet1!$A$3</c:f>
              <c:strCache>
                <c:ptCount val="1"/>
                <c:pt idx="0">
                  <c:v>Residential Investment</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0.09</c:v>
                </c:pt>
              </c:numCache>
            </c:numRef>
          </c:val>
          <c:extLst>
            <c:ext xmlns:c16="http://schemas.microsoft.com/office/drawing/2014/chart" uri="{C3380CC4-5D6E-409C-BE32-E72D297353CC}">
              <c16:uniqueId val="{00000001-FB04-446F-9A04-5BFAFD4D284E}"/>
            </c:ext>
          </c:extLst>
        </c:ser>
        <c:ser>
          <c:idx val="2"/>
          <c:order val="2"/>
          <c:tx>
            <c:strRef>
              <c:f>Sheet1!$A$4</c:f>
              <c:strCache>
                <c:ptCount val="1"/>
                <c:pt idx="0">
                  <c:v>Change in Inventories</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numCache>
            </c:numRef>
          </c:val>
          <c:extLst>
            <c:ext xmlns:c16="http://schemas.microsoft.com/office/drawing/2014/chart" uri="{C3380CC4-5D6E-409C-BE32-E72D297353CC}">
              <c16:uniqueId val="{00000001-F4FC-432E-82C2-53111C037094}"/>
            </c:ext>
          </c:extLst>
        </c:ser>
        <c:dLbls>
          <c:showLegendKey val="0"/>
          <c:showVal val="0"/>
          <c:showCatName val="0"/>
          <c:showSerName val="0"/>
          <c:showPercent val="0"/>
          <c:showBubbleSize val="0"/>
        </c:dLbls>
        <c:gapWidth val="28"/>
        <c:overlap val="100"/>
        <c:axId val="-2028956384"/>
        <c:axId val="-2028975456"/>
      </c:barChart>
      <c:catAx>
        <c:axId val="-2028956384"/>
        <c:scaling>
          <c:orientation val="minMax"/>
        </c:scaling>
        <c:delete val="1"/>
        <c:axPos val="b"/>
        <c:numFmt formatCode="General" sourceLinked="0"/>
        <c:majorTickMark val="out"/>
        <c:minorTickMark val="none"/>
        <c:tickLblPos val="nextTo"/>
        <c:crossAx val="-2028975456"/>
        <c:crosses val="autoZero"/>
        <c:auto val="1"/>
        <c:lblAlgn val="ctr"/>
        <c:lblOffset val="100"/>
        <c:noMultiLvlLbl val="0"/>
      </c:catAx>
      <c:valAx>
        <c:axId val="-2028975456"/>
        <c:scaling>
          <c:orientation val="minMax"/>
          <c:max val="2.4"/>
          <c:min val="0"/>
        </c:scaling>
        <c:delete val="1"/>
        <c:axPos val="l"/>
        <c:numFmt formatCode="General" sourceLinked="1"/>
        <c:majorTickMark val="out"/>
        <c:minorTickMark val="none"/>
        <c:tickLblPos val="nextTo"/>
        <c:crossAx val="-20289563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265803000058052"/>
          <c:y val="0"/>
          <c:w val="0.487341772151899"/>
          <c:h val="0.96540537863404496"/>
        </c:manualLayout>
      </c:layout>
      <c:barChart>
        <c:barDir val="col"/>
        <c:grouping val="stacked"/>
        <c:varyColors val="0"/>
        <c:ser>
          <c:idx val="0"/>
          <c:order val="0"/>
          <c:tx>
            <c:strRef>
              <c:f>Sheet1!$A$2</c:f>
              <c:strCache>
                <c:ptCount val="1"/>
                <c:pt idx="0">
                  <c:v>Business Investment</c:v>
                </c:pt>
              </c:strCache>
            </c:strRef>
          </c:tx>
          <c:spPr>
            <a:solidFill>
              <a:srgbClr val="008000"/>
            </a:solidFill>
            <a:ln w="19050">
              <a:solidFill>
                <a:srgbClr val="FFFFFF"/>
              </a:solidFill>
            </a:ln>
          </c:spPr>
          <c:invertIfNegative val="0"/>
          <c:dPt>
            <c:idx val="0"/>
            <c:invertIfNegative val="0"/>
            <c:bubble3D val="0"/>
            <c:extLst>
              <c:ext xmlns:c16="http://schemas.microsoft.com/office/drawing/2014/chart" uri="{C3380CC4-5D6E-409C-BE32-E72D297353CC}">
                <c16:uniqueId val="{00000000-1E18-4884-B64A-B085B4F5B691}"/>
              </c:ext>
            </c:extLst>
          </c:dPt>
          <c:val>
            <c:numRef>
              <c:f>Sheet1!$B$2</c:f>
              <c:numCache>
                <c:formatCode>0.00</c:formatCode>
                <c:ptCount val="1"/>
                <c:pt idx="0">
                  <c:v>0.98</c:v>
                </c:pt>
              </c:numCache>
            </c:numRef>
          </c:val>
          <c:extLst>
            <c:ext xmlns:c16="http://schemas.microsoft.com/office/drawing/2014/chart" uri="{C3380CC4-5D6E-409C-BE32-E72D297353CC}">
              <c16:uniqueId val="{00000001-1E18-4884-B64A-B085B4F5B691}"/>
            </c:ext>
          </c:extLst>
        </c:ser>
        <c:ser>
          <c:idx val="1"/>
          <c:order val="1"/>
          <c:tx>
            <c:strRef>
              <c:f>Sheet1!$A$3</c:f>
              <c:strCache>
                <c:ptCount val="1"/>
                <c:pt idx="0">
                  <c:v>Government Spending</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2-1E18-4884-B64A-B085B4F5B691}"/>
              </c:ext>
            </c:extLst>
          </c:dPt>
          <c:val>
            <c:numRef>
              <c:f>Sheet1!$B$3</c:f>
              <c:numCache>
                <c:formatCode>0.00</c:formatCode>
                <c:ptCount val="1"/>
                <c:pt idx="0">
                  <c:v>0.56999999999999995</c:v>
                </c:pt>
              </c:numCache>
            </c:numRef>
          </c:val>
          <c:extLst>
            <c:ext xmlns:c16="http://schemas.microsoft.com/office/drawing/2014/chart" uri="{C3380CC4-5D6E-409C-BE32-E72D297353CC}">
              <c16:uniqueId val="{00000003-1E18-4884-B64A-B085B4F5B691}"/>
            </c:ext>
          </c:extLst>
        </c:ser>
        <c:ser>
          <c:idx val="2"/>
          <c:order val="2"/>
          <c:tx>
            <c:strRef>
              <c:f>Sheet1!$A$4</c:f>
              <c:strCache>
                <c:ptCount val="1"/>
                <c:pt idx="0">
                  <c:v>Consumer Spending</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4-1E18-4884-B64A-B085B4F5B691}"/>
              </c:ext>
            </c:extLst>
          </c:dPt>
          <c:val>
            <c:numRef>
              <c:f>Sheet1!$B$4</c:f>
              <c:numCache>
                <c:formatCode>0.00</c:formatCode>
                <c:ptCount val="1"/>
                <c:pt idx="0">
                  <c:v>0.55000000000000004</c:v>
                </c:pt>
              </c:numCache>
            </c:numRef>
          </c:val>
          <c:extLst>
            <c:ext xmlns:c16="http://schemas.microsoft.com/office/drawing/2014/chart" uri="{C3380CC4-5D6E-409C-BE32-E72D297353CC}">
              <c16:uniqueId val="{00000005-1E18-4884-B64A-B085B4F5B691}"/>
            </c:ext>
          </c:extLst>
        </c:ser>
        <c:ser>
          <c:idx val="3"/>
          <c:order val="3"/>
          <c:tx>
            <c:strRef>
              <c:f>Sheet1!$A$5</c:f>
              <c:strCache>
                <c:ptCount val="1"/>
                <c:pt idx="0">
                  <c:v>Net Exports</c:v>
                </c:pt>
              </c:strCache>
            </c:strRef>
          </c:tx>
          <c:spPr>
            <a:solidFill>
              <a:srgbClr val="008000"/>
            </a:solidFill>
            <a:ln w="19050">
              <a:solidFill>
                <a:schemeClr val="bg1"/>
              </a:solidFill>
            </a:ln>
          </c:spPr>
          <c:invertIfNegative val="0"/>
          <c:val>
            <c:numRef>
              <c:f>Sheet1!$B$5</c:f>
              <c:numCache>
                <c:formatCode>0.00</c:formatCode>
                <c:ptCount val="1"/>
                <c:pt idx="0">
                  <c:v>0.04</c:v>
                </c:pt>
              </c:numCache>
            </c:numRef>
          </c:val>
          <c:extLst>
            <c:ext xmlns:c16="http://schemas.microsoft.com/office/drawing/2014/chart" uri="{C3380CC4-5D6E-409C-BE32-E72D297353CC}">
              <c16:uniqueId val="{00000006-1E18-4884-B64A-B085B4F5B691}"/>
            </c:ext>
          </c:extLst>
        </c:ser>
        <c:ser>
          <c:idx val="4"/>
          <c:order val="4"/>
          <c:tx>
            <c:strRef>
              <c:f>Sheet1!$A$6</c:f>
              <c:strCache>
                <c:ptCount val="1"/>
                <c:pt idx="0">
                  <c:v>Change in Inventories</c:v>
                </c:pt>
              </c:strCache>
            </c:strRef>
          </c:tx>
          <c:spPr>
            <a:solidFill>
              <a:srgbClr val="008000"/>
            </a:solidFill>
            <a:ln w="19050">
              <a:solidFill>
                <a:schemeClr val="bg1"/>
              </a:solidFill>
            </a:ln>
          </c:spPr>
          <c:invertIfNegative val="0"/>
          <c:val>
            <c:numRef>
              <c:f>Sheet1!$B$6</c:f>
              <c:numCache>
                <c:formatCode>0.00</c:formatCode>
                <c:ptCount val="1"/>
                <c:pt idx="0">
                  <c:v>0</c:v>
                </c:pt>
              </c:numCache>
            </c:numRef>
          </c:val>
          <c:extLst>
            <c:ext xmlns:c16="http://schemas.microsoft.com/office/drawing/2014/chart" uri="{C3380CC4-5D6E-409C-BE32-E72D297353CC}">
              <c16:uniqueId val="{00000006-1363-4E80-ACF1-609781DE1E48}"/>
            </c:ext>
          </c:extLst>
        </c:ser>
        <c:ser>
          <c:idx val="5"/>
          <c:order val="5"/>
          <c:tx>
            <c:strRef>
              <c:f>Sheet1!$A$7</c:f>
              <c:strCache>
                <c:ptCount val="1"/>
                <c:pt idx="0">
                  <c:v>Residential Investment</c:v>
                </c:pt>
              </c:strCache>
            </c:strRef>
          </c:tx>
          <c:spPr>
            <a:solidFill>
              <a:srgbClr val="2BA2A5"/>
            </a:solidFill>
            <a:ln w="19050">
              <a:solidFill>
                <a:schemeClr val="bg1"/>
              </a:solidFill>
            </a:ln>
          </c:spPr>
          <c:invertIfNegative val="0"/>
          <c:dPt>
            <c:idx val="0"/>
            <c:invertIfNegative val="0"/>
            <c:bubble3D val="0"/>
            <c:spPr>
              <a:solidFill>
                <a:srgbClr val="008000"/>
              </a:solidFill>
              <a:ln w="19050">
                <a:solidFill>
                  <a:schemeClr val="bg1"/>
                </a:solidFill>
              </a:ln>
            </c:spPr>
            <c:extLst>
              <c:ext xmlns:c16="http://schemas.microsoft.com/office/drawing/2014/chart" uri="{C3380CC4-5D6E-409C-BE32-E72D297353CC}">
                <c16:uniqueId val="{00000004-0FBF-467A-AC68-72A1C4308E69}"/>
              </c:ext>
            </c:extLst>
          </c:dPt>
          <c:val>
            <c:numRef>
              <c:f>Sheet1!$B$7</c:f>
              <c:numCache>
                <c:formatCode>0.00</c:formatCode>
                <c:ptCount val="1"/>
                <c:pt idx="0">
                  <c:v>0</c:v>
                </c:pt>
              </c:numCache>
            </c:numRef>
          </c:val>
          <c:extLst>
            <c:ext xmlns:c16="http://schemas.microsoft.com/office/drawing/2014/chart" uri="{C3380CC4-5D6E-409C-BE32-E72D297353CC}">
              <c16:uniqueId val="{00000007-1363-4E80-ACF1-609781DE1E48}"/>
            </c:ext>
          </c:extLst>
        </c:ser>
        <c:ser>
          <c:idx val="6"/>
          <c:order val="6"/>
          <c:tx>
            <c:strRef>
              <c:f>Sheet1!$A$8</c:f>
              <c:strCache>
                <c:ptCount val="1"/>
                <c:pt idx="0">
                  <c:v>Total</c:v>
                </c:pt>
              </c:strCache>
            </c:strRef>
          </c:tx>
          <c:invertIfNegative val="0"/>
          <c:val>
            <c:numRef>
              <c:f>Sheet1!$B$8</c:f>
              <c:numCache>
                <c:formatCode>0.00</c:formatCode>
                <c:ptCount val="1"/>
                <c:pt idx="0">
                  <c:v>0</c:v>
                </c:pt>
              </c:numCache>
            </c:numRef>
          </c:val>
          <c:extLst>
            <c:ext xmlns:c16="http://schemas.microsoft.com/office/drawing/2014/chart" uri="{C3380CC4-5D6E-409C-BE32-E72D297353CC}">
              <c16:uniqueId val="{00000008-1363-4E80-ACF1-609781DE1E48}"/>
            </c:ext>
          </c:extLst>
        </c:ser>
        <c:dLbls>
          <c:showLegendKey val="0"/>
          <c:showVal val="0"/>
          <c:showCatName val="0"/>
          <c:showSerName val="0"/>
          <c:showPercent val="0"/>
          <c:showBubbleSize val="0"/>
        </c:dLbls>
        <c:gapWidth val="28"/>
        <c:overlap val="100"/>
        <c:axId val="-2028883632"/>
        <c:axId val="-2028884672"/>
      </c:barChart>
      <c:catAx>
        <c:axId val="-2028883632"/>
        <c:scaling>
          <c:orientation val="minMax"/>
        </c:scaling>
        <c:delete val="1"/>
        <c:axPos val="b"/>
        <c:numFmt formatCode="General" sourceLinked="0"/>
        <c:majorTickMark val="out"/>
        <c:minorTickMark val="none"/>
        <c:tickLblPos val="nextTo"/>
        <c:crossAx val="-2028884672"/>
        <c:crosses val="autoZero"/>
        <c:auto val="1"/>
        <c:lblAlgn val="ctr"/>
        <c:lblOffset val="100"/>
        <c:noMultiLvlLbl val="0"/>
      </c:catAx>
      <c:valAx>
        <c:axId val="-2028884672"/>
        <c:scaling>
          <c:orientation val="minMax"/>
          <c:max val="2.2999999999999998"/>
          <c:min val="0"/>
        </c:scaling>
        <c:delete val="1"/>
        <c:axPos val="l"/>
        <c:numFmt formatCode="0.00" sourceLinked="1"/>
        <c:majorTickMark val="out"/>
        <c:minorTickMark val="none"/>
        <c:tickLblPos val="nextTo"/>
        <c:crossAx val="-20288836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3"/>
            <c:invertIfNegative val="0"/>
            <c:bubble3D val="0"/>
            <c:extLst>
              <c:ext xmlns:c16="http://schemas.microsoft.com/office/drawing/2014/chart" uri="{C3380CC4-5D6E-409C-BE32-E72D297353CC}">
                <c16:uniqueId val="{00000000-8038-40AA-9B1B-A3F3F31648F6}"/>
              </c:ext>
            </c:extLst>
          </c:dPt>
          <c:dPt>
            <c:idx val="6"/>
            <c:invertIfNegative val="0"/>
            <c:bubble3D val="0"/>
            <c:extLst>
              <c:ext xmlns:c16="http://schemas.microsoft.com/office/drawing/2014/chart" uri="{C3380CC4-5D6E-409C-BE32-E72D297353CC}">
                <c16:uniqueId val="{00000001-8038-40AA-9B1B-A3F3F31648F6}"/>
              </c:ext>
            </c:extLst>
          </c:dPt>
          <c:dPt>
            <c:idx val="10"/>
            <c:invertIfNegative val="0"/>
            <c:bubble3D val="0"/>
            <c:extLst>
              <c:ext xmlns:c16="http://schemas.microsoft.com/office/drawing/2014/chart" uri="{C3380CC4-5D6E-409C-BE32-E72D297353CC}">
                <c16:uniqueId val="{00000002-8038-40AA-9B1B-A3F3F31648F6}"/>
              </c:ext>
            </c:extLst>
          </c:dPt>
          <c:dPt>
            <c:idx val="11"/>
            <c:invertIfNegative val="0"/>
            <c:bubble3D val="0"/>
            <c:extLst>
              <c:ext xmlns:c16="http://schemas.microsoft.com/office/drawing/2014/chart" uri="{C3380CC4-5D6E-409C-BE32-E72D297353CC}">
                <c16:uniqueId val="{00000002-6800-4932-A365-E7AB01A7DAE9}"/>
              </c:ext>
            </c:extLst>
          </c:dPt>
          <c:dPt>
            <c:idx val="12"/>
            <c:invertIfNegative val="0"/>
            <c:bubble3D val="0"/>
            <c:extLst>
              <c:ext xmlns:c16="http://schemas.microsoft.com/office/drawing/2014/chart" uri="{C3380CC4-5D6E-409C-BE32-E72D297353CC}">
                <c16:uniqueId val="{00000002-108D-4244-BE44-EB9C46A25F76}"/>
              </c:ext>
            </c:extLst>
          </c:dPt>
          <c:dPt>
            <c:idx val="13"/>
            <c:invertIfNegative val="0"/>
            <c:bubble3D val="0"/>
            <c:extLst>
              <c:ext xmlns:c16="http://schemas.microsoft.com/office/drawing/2014/chart" uri="{C3380CC4-5D6E-409C-BE32-E72D297353CC}">
                <c16:uniqueId val="{00000002-23D4-46AA-9588-54374C082C4C}"/>
              </c:ext>
            </c:extLst>
          </c:dPt>
          <c:dPt>
            <c:idx val="14"/>
            <c:invertIfNegative val="0"/>
            <c:bubble3D val="0"/>
            <c:extLst>
              <c:ext xmlns:c16="http://schemas.microsoft.com/office/drawing/2014/chart" uri="{C3380CC4-5D6E-409C-BE32-E72D297353CC}">
                <c16:uniqueId val="{00000002-77B4-455D-8041-111159230552}"/>
              </c:ext>
            </c:extLst>
          </c:dPt>
          <c:dPt>
            <c:idx val="15"/>
            <c:invertIfNegative val="0"/>
            <c:bubble3D val="0"/>
            <c:extLst>
              <c:ext xmlns:c16="http://schemas.microsoft.com/office/drawing/2014/chart" uri="{C3380CC4-5D6E-409C-BE32-E72D297353CC}">
                <c16:uniqueId val="{00000002-8C13-4818-AB55-EA7BEDBB56D9}"/>
              </c:ext>
            </c:extLst>
          </c:dPt>
          <c:dPt>
            <c:idx val="16"/>
            <c:invertIfNegative val="0"/>
            <c:bubble3D val="0"/>
            <c:extLst>
              <c:ext xmlns:c16="http://schemas.microsoft.com/office/drawing/2014/chart" uri="{C3380CC4-5D6E-409C-BE32-E72D297353CC}">
                <c16:uniqueId val="{00000002-D09B-40BF-B85F-BF5C6C2BFDB8}"/>
              </c:ext>
            </c:extLst>
          </c:dPt>
          <c:dPt>
            <c:idx val="17"/>
            <c:invertIfNegative val="0"/>
            <c:bubble3D val="0"/>
            <c:extLst>
              <c:ext xmlns:c16="http://schemas.microsoft.com/office/drawing/2014/chart" uri="{C3380CC4-5D6E-409C-BE32-E72D297353CC}">
                <c16:uniqueId val="{00000002-FF15-46D0-8102-200C8A68C515}"/>
              </c:ext>
            </c:extLst>
          </c:dPt>
          <c:dPt>
            <c:idx val="18"/>
            <c:invertIfNegative val="0"/>
            <c:bubble3D val="0"/>
            <c:extLst>
              <c:ext xmlns:c16="http://schemas.microsoft.com/office/drawing/2014/chart" uri="{C3380CC4-5D6E-409C-BE32-E72D297353CC}">
                <c16:uniqueId val="{00000002-64F4-44A0-9B79-EC24B281C602}"/>
              </c:ext>
            </c:extLst>
          </c:dPt>
          <c:dPt>
            <c:idx val="19"/>
            <c:invertIfNegative val="0"/>
            <c:bubble3D val="0"/>
            <c:extLst>
              <c:ext xmlns:c16="http://schemas.microsoft.com/office/drawing/2014/chart" uri="{C3380CC4-5D6E-409C-BE32-E72D297353CC}">
                <c16:uniqueId val="{00000003-64F4-44A0-9B79-EC24B281C602}"/>
              </c:ext>
            </c:extLst>
          </c:dPt>
          <c:dPt>
            <c:idx val="20"/>
            <c:invertIfNegative val="0"/>
            <c:bubble3D val="0"/>
            <c:extLst>
              <c:ext xmlns:c16="http://schemas.microsoft.com/office/drawing/2014/chart" uri="{C3380CC4-5D6E-409C-BE32-E72D297353CC}">
                <c16:uniqueId val="{00000002-2623-43FD-B9A1-D356D3C592CD}"/>
              </c:ext>
            </c:extLst>
          </c:dPt>
          <c:dPt>
            <c:idx val="21"/>
            <c:invertIfNegative val="0"/>
            <c:bubble3D val="0"/>
            <c:extLst>
              <c:ext xmlns:c16="http://schemas.microsoft.com/office/drawing/2014/chart" uri="{C3380CC4-5D6E-409C-BE32-E72D297353CC}">
                <c16:uniqueId val="{00000001-B97E-4A1A-B997-B6AC80374A69}"/>
              </c:ext>
            </c:extLst>
          </c:dPt>
          <c:dPt>
            <c:idx val="22"/>
            <c:invertIfNegative val="0"/>
            <c:bubble3D val="0"/>
            <c:extLst>
              <c:ext xmlns:c16="http://schemas.microsoft.com/office/drawing/2014/chart" uri="{C3380CC4-5D6E-409C-BE32-E72D297353CC}">
                <c16:uniqueId val="{00000004-2623-43FD-B9A1-D356D3C592CD}"/>
              </c:ext>
            </c:extLst>
          </c:dPt>
          <c:dPt>
            <c:idx val="23"/>
            <c:invertIfNegative val="0"/>
            <c:bubble3D val="0"/>
            <c:extLst>
              <c:ext xmlns:c16="http://schemas.microsoft.com/office/drawing/2014/chart" uri="{C3380CC4-5D6E-409C-BE32-E72D297353CC}">
                <c16:uniqueId val="{00000005-2623-43FD-B9A1-D356D3C592CD}"/>
              </c:ext>
            </c:extLst>
          </c:dPt>
          <c:dPt>
            <c:idx val="28"/>
            <c:invertIfNegative val="0"/>
            <c:bubble3D val="0"/>
            <c:extLst>
              <c:ext xmlns:c16="http://schemas.microsoft.com/office/drawing/2014/chart" uri="{C3380CC4-5D6E-409C-BE32-E72D297353CC}">
                <c16:uniqueId val="{00000010-8038-40AA-9B1B-A3F3F31648F6}"/>
              </c:ext>
            </c:extLst>
          </c:dPt>
          <c:dPt>
            <c:idx val="29"/>
            <c:invertIfNegative val="0"/>
            <c:bubble3D val="0"/>
            <c:extLst>
              <c:ext xmlns:c16="http://schemas.microsoft.com/office/drawing/2014/chart" uri="{C3380CC4-5D6E-409C-BE32-E72D297353CC}">
                <c16:uniqueId val="{00000010-6800-4932-A365-E7AB01A7DAE9}"/>
              </c:ext>
            </c:extLst>
          </c:dPt>
          <c:dPt>
            <c:idx val="30"/>
            <c:invertIfNegative val="0"/>
            <c:bubble3D val="0"/>
            <c:extLst>
              <c:ext xmlns:c16="http://schemas.microsoft.com/office/drawing/2014/chart" uri="{C3380CC4-5D6E-409C-BE32-E72D297353CC}">
                <c16:uniqueId val="{00000010-108D-4244-BE44-EB9C46A25F76}"/>
              </c:ext>
            </c:extLst>
          </c:dPt>
          <c:dPt>
            <c:idx val="32"/>
            <c:invertIfNegative val="0"/>
            <c:bubble3D val="0"/>
            <c:extLst>
              <c:ext xmlns:c16="http://schemas.microsoft.com/office/drawing/2014/chart" uri="{C3380CC4-5D6E-409C-BE32-E72D297353CC}">
                <c16:uniqueId val="{00000013-8038-40AA-9B1B-A3F3F31648F6}"/>
              </c:ext>
            </c:extLst>
          </c:dPt>
          <c:dPt>
            <c:idx val="33"/>
            <c:invertIfNegative val="0"/>
            <c:bubble3D val="0"/>
            <c:extLst>
              <c:ext xmlns:c16="http://schemas.microsoft.com/office/drawing/2014/chart" uri="{C3380CC4-5D6E-409C-BE32-E72D297353CC}">
                <c16:uniqueId val="{00000013-6800-4932-A365-E7AB01A7DAE9}"/>
              </c:ext>
            </c:extLst>
          </c:dPt>
          <c:dPt>
            <c:idx val="34"/>
            <c:invertIfNegative val="0"/>
            <c:bubble3D val="0"/>
            <c:extLst>
              <c:ext xmlns:c16="http://schemas.microsoft.com/office/drawing/2014/chart" uri="{C3380CC4-5D6E-409C-BE32-E72D297353CC}">
                <c16:uniqueId val="{00000013-108D-4244-BE44-EB9C46A25F76}"/>
              </c:ext>
            </c:extLst>
          </c:dPt>
          <c:dPt>
            <c:idx val="35"/>
            <c:invertIfNegative val="0"/>
            <c:bubble3D val="0"/>
            <c:extLst>
              <c:ext xmlns:c16="http://schemas.microsoft.com/office/drawing/2014/chart" uri="{C3380CC4-5D6E-409C-BE32-E72D297353CC}">
                <c16:uniqueId val="{00000013-23D4-46AA-9588-54374C082C4C}"/>
              </c:ext>
            </c:extLst>
          </c:dPt>
          <c:dPt>
            <c:idx val="36"/>
            <c:invertIfNegative val="0"/>
            <c:bubble3D val="0"/>
            <c:extLst>
              <c:ext xmlns:c16="http://schemas.microsoft.com/office/drawing/2014/chart" uri="{C3380CC4-5D6E-409C-BE32-E72D297353CC}">
                <c16:uniqueId val="{00000013-77B4-455D-8041-111159230552}"/>
              </c:ext>
            </c:extLst>
          </c:dPt>
          <c:dPt>
            <c:idx val="37"/>
            <c:invertIfNegative val="0"/>
            <c:bubble3D val="0"/>
            <c:extLst>
              <c:ext xmlns:c16="http://schemas.microsoft.com/office/drawing/2014/chart" uri="{C3380CC4-5D6E-409C-BE32-E72D297353CC}">
                <c16:uniqueId val="{00000013-8C13-4818-AB55-EA7BEDBB56D9}"/>
              </c:ext>
            </c:extLst>
          </c:dPt>
          <c:dPt>
            <c:idx val="38"/>
            <c:invertIfNegative val="0"/>
            <c:bubble3D val="0"/>
            <c:extLst>
              <c:ext xmlns:c16="http://schemas.microsoft.com/office/drawing/2014/chart" uri="{C3380CC4-5D6E-409C-BE32-E72D297353CC}">
                <c16:uniqueId val="{00000013-D09B-40BF-B85F-BF5C6C2BFDB8}"/>
              </c:ext>
            </c:extLst>
          </c:dPt>
          <c:dPt>
            <c:idx val="39"/>
            <c:invertIfNegative val="0"/>
            <c:bubble3D val="0"/>
            <c:extLst>
              <c:ext xmlns:c16="http://schemas.microsoft.com/office/drawing/2014/chart" uri="{C3380CC4-5D6E-409C-BE32-E72D297353CC}">
                <c16:uniqueId val="{00000014-FF15-46D0-8102-200C8A68C515}"/>
              </c:ext>
            </c:extLst>
          </c:dPt>
          <c:dPt>
            <c:idx val="40"/>
            <c:invertIfNegative val="0"/>
            <c:bubble3D val="0"/>
            <c:spPr>
              <a:solidFill>
                <a:srgbClr val="EF6F00"/>
              </a:solidFill>
              <a:ln w="38100">
                <a:noFill/>
              </a:ln>
            </c:spPr>
            <c:extLst>
              <c:ext xmlns:c16="http://schemas.microsoft.com/office/drawing/2014/chart" uri="{C3380CC4-5D6E-409C-BE32-E72D297353CC}">
                <c16:uniqueId val="{00000017-A4C9-4244-8CD6-94A96BFBA67F}"/>
              </c:ext>
            </c:extLst>
          </c:dPt>
          <c:dPt>
            <c:idx val="115"/>
            <c:invertIfNegative val="0"/>
            <c:bubble3D val="0"/>
            <c:extLst>
              <c:ext xmlns:c16="http://schemas.microsoft.com/office/drawing/2014/chart" uri="{C3380CC4-5D6E-409C-BE32-E72D297353CC}">
                <c16:uniqueId val="{00000002-6975-4981-AEF7-B9886909DC86}"/>
              </c:ext>
            </c:extLst>
          </c:dPt>
          <c:dPt>
            <c:idx val="116"/>
            <c:invertIfNegative val="0"/>
            <c:bubble3D val="0"/>
            <c:extLst>
              <c:ext xmlns:c16="http://schemas.microsoft.com/office/drawing/2014/chart" uri="{C3380CC4-5D6E-409C-BE32-E72D297353CC}">
                <c16:uniqueId val="{00000003-6975-4981-AEF7-B9886909DC86}"/>
              </c:ext>
            </c:extLst>
          </c:dPt>
          <c:dPt>
            <c:idx val="525"/>
            <c:invertIfNegative val="0"/>
            <c:bubble3D val="0"/>
            <c:extLst>
              <c:ext xmlns:c16="http://schemas.microsoft.com/office/drawing/2014/chart" uri="{C3380CC4-5D6E-409C-BE32-E72D297353CC}">
                <c16:uniqueId val="{00000004-6975-4981-AEF7-B9886909DC86}"/>
              </c:ext>
            </c:extLst>
          </c:dPt>
          <c:cat>
            <c:strRef>
              <c:f>Sheet1!$A$31:$A$71</c:f>
              <c:strCache>
                <c:ptCount val="41"/>
                <c:pt idx="0">
                  <c:v>Q2.2013</c:v>
                </c:pt>
                <c:pt idx="1">
                  <c:v>Q3.2013</c:v>
                </c:pt>
                <c:pt idx="2">
                  <c:v>Q4.2013</c:v>
                </c:pt>
                <c:pt idx="3">
                  <c:v>Q1.2014</c:v>
                </c:pt>
                <c:pt idx="4">
                  <c:v>Q2.2014</c:v>
                </c:pt>
                <c:pt idx="5">
                  <c:v>Q3.2014</c:v>
                </c:pt>
                <c:pt idx="6">
                  <c:v>Q4.2014</c:v>
                </c:pt>
                <c:pt idx="7">
                  <c:v>Q1.2015</c:v>
                </c:pt>
                <c:pt idx="8">
                  <c:v>Q2.2015</c:v>
                </c:pt>
                <c:pt idx="9">
                  <c:v>Q3.2015</c:v>
                </c:pt>
                <c:pt idx="10">
                  <c:v>Q4.2015</c:v>
                </c:pt>
                <c:pt idx="11">
                  <c:v>Q1.2016</c:v>
                </c:pt>
                <c:pt idx="12">
                  <c:v>Q2.2016</c:v>
                </c:pt>
                <c:pt idx="13">
                  <c:v>Q3.2016</c:v>
                </c:pt>
                <c:pt idx="14">
                  <c:v>Q4.2016</c:v>
                </c:pt>
                <c:pt idx="15">
                  <c:v>Q1.2017</c:v>
                </c:pt>
                <c:pt idx="16">
                  <c:v>Q2.2017</c:v>
                </c:pt>
                <c:pt idx="17">
                  <c:v>Q3.2017</c:v>
                </c:pt>
                <c:pt idx="18">
                  <c:v>Q4.2017</c:v>
                </c:pt>
                <c:pt idx="19">
                  <c:v>Q1.2018</c:v>
                </c:pt>
                <c:pt idx="20">
                  <c:v>Q2.2018</c:v>
                </c:pt>
                <c:pt idx="21">
                  <c:v>Q3.2018</c:v>
                </c:pt>
                <c:pt idx="22">
                  <c:v>Q4.2018</c:v>
                </c:pt>
                <c:pt idx="23">
                  <c:v>Q1.2019</c:v>
                </c:pt>
                <c:pt idx="24">
                  <c:v>Q2.2019</c:v>
                </c:pt>
                <c:pt idx="25">
                  <c:v>Q3.2019</c:v>
                </c:pt>
                <c:pt idx="26">
                  <c:v>Q4.2019</c:v>
                </c:pt>
                <c:pt idx="27">
                  <c:v>Q1.2020</c:v>
                </c:pt>
                <c:pt idx="28">
                  <c:v>Q2.2020</c:v>
                </c:pt>
                <c:pt idx="29">
                  <c:v>Q3.2020</c:v>
                </c:pt>
                <c:pt idx="30">
                  <c:v>Q4.2020</c:v>
                </c:pt>
                <c:pt idx="31">
                  <c:v>Q1.2021</c:v>
                </c:pt>
                <c:pt idx="32">
                  <c:v>Q2.2021</c:v>
                </c:pt>
                <c:pt idx="33">
                  <c:v>Q3.2021</c:v>
                </c:pt>
                <c:pt idx="34">
                  <c:v>Q4.2021</c:v>
                </c:pt>
                <c:pt idx="35">
                  <c:v>Q1.2022</c:v>
                </c:pt>
                <c:pt idx="36">
                  <c:v>Q2.2022</c:v>
                </c:pt>
                <c:pt idx="37">
                  <c:v>Q3.2022</c:v>
                </c:pt>
                <c:pt idx="38">
                  <c:v>Q4.2022</c:v>
                </c:pt>
                <c:pt idx="39">
                  <c:v>Q1.2023</c:v>
                </c:pt>
                <c:pt idx="40">
                  <c:v>Q2.2023</c:v>
                </c:pt>
              </c:strCache>
            </c:strRef>
          </c:cat>
          <c:val>
            <c:numRef>
              <c:f>Sheet1!$B$31:$B$71</c:f>
              <c:numCache>
                <c:formatCode>0.0%</c:formatCode>
                <c:ptCount val="41"/>
                <c:pt idx="0">
                  <c:v>2.1000000000000001E-2</c:v>
                </c:pt>
                <c:pt idx="1">
                  <c:v>7.5999999999999998E-2</c:v>
                </c:pt>
                <c:pt idx="2">
                  <c:v>0.1</c:v>
                </c:pt>
                <c:pt idx="3">
                  <c:v>6.6000000000000003E-2</c:v>
                </c:pt>
                <c:pt idx="4">
                  <c:v>0.12</c:v>
                </c:pt>
                <c:pt idx="5">
                  <c:v>8.900000000000001E-2</c:v>
                </c:pt>
                <c:pt idx="6">
                  <c:v>3.5000000000000003E-2</c:v>
                </c:pt>
                <c:pt idx="7">
                  <c:v>2E-3</c:v>
                </c:pt>
                <c:pt idx="8">
                  <c:v>2.7999999999999997E-2</c:v>
                </c:pt>
                <c:pt idx="9">
                  <c:v>2.5000000000000001E-2</c:v>
                </c:pt>
                <c:pt idx="10">
                  <c:v>-1.8000000000000002E-2</c:v>
                </c:pt>
                <c:pt idx="11">
                  <c:v>3.0000000000000001E-3</c:v>
                </c:pt>
                <c:pt idx="12">
                  <c:v>3.5000000000000003E-2</c:v>
                </c:pt>
                <c:pt idx="13">
                  <c:v>6.2E-2</c:v>
                </c:pt>
                <c:pt idx="14">
                  <c:v>3.3000000000000002E-2</c:v>
                </c:pt>
                <c:pt idx="15">
                  <c:v>4.0999999999999995E-2</c:v>
                </c:pt>
                <c:pt idx="16">
                  <c:v>4.5999999999999999E-2</c:v>
                </c:pt>
                <c:pt idx="17">
                  <c:v>3.9E-2</c:v>
                </c:pt>
                <c:pt idx="18">
                  <c:v>9.9000000000000005E-2</c:v>
                </c:pt>
                <c:pt idx="19">
                  <c:v>0.11699999999999999</c:v>
                </c:pt>
                <c:pt idx="20">
                  <c:v>4.5999999999999999E-2</c:v>
                </c:pt>
                <c:pt idx="21">
                  <c:v>2.5000000000000001E-2</c:v>
                </c:pt>
                <c:pt idx="22">
                  <c:v>3.7000000000000005E-2</c:v>
                </c:pt>
                <c:pt idx="23">
                  <c:v>2.1000000000000001E-2</c:v>
                </c:pt>
                <c:pt idx="24">
                  <c:v>7.9000000000000001E-2</c:v>
                </c:pt>
                <c:pt idx="25">
                  <c:v>4.2999999999999997E-2</c:v>
                </c:pt>
                <c:pt idx="26">
                  <c:v>-1.6E-2</c:v>
                </c:pt>
                <c:pt idx="27">
                  <c:v>-7.6999999999999999E-2</c:v>
                </c:pt>
                <c:pt idx="28">
                  <c:v>-0.28600000000000003</c:v>
                </c:pt>
                <c:pt idx="29">
                  <c:v>0.183</c:v>
                </c:pt>
                <c:pt idx="30">
                  <c:v>0.105</c:v>
                </c:pt>
                <c:pt idx="31">
                  <c:v>8.900000000000001E-2</c:v>
                </c:pt>
                <c:pt idx="32">
                  <c:v>9.6999999999999989E-2</c:v>
                </c:pt>
                <c:pt idx="33">
                  <c:v>-1.3000000000000001E-2</c:v>
                </c:pt>
                <c:pt idx="34">
                  <c:v>2.7000000000000003E-2</c:v>
                </c:pt>
                <c:pt idx="35">
                  <c:v>0.107</c:v>
                </c:pt>
                <c:pt idx="36">
                  <c:v>5.2999999999999999E-2</c:v>
                </c:pt>
                <c:pt idx="37">
                  <c:v>4.7E-2</c:v>
                </c:pt>
                <c:pt idx="38">
                  <c:v>1.7000000000000001E-2</c:v>
                </c:pt>
                <c:pt idx="39">
                  <c:v>5.7000000000000002E-2</c:v>
                </c:pt>
                <c:pt idx="40">
                  <c:v>7.400000000000001E-2</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2"/>
          <c:min val="-0.2"/>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62157315414109E-2"/>
          <c:y val="2.5180556125371619E-2"/>
          <c:w val="0.95443557529785217"/>
          <c:h val="0.91634424827901528"/>
        </c:manualLayout>
      </c:layout>
      <c:barChart>
        <c:barDir val="col"/>
        <c:grouping val="clustered"/>
        <c:varyColors val="0"/>
        <c:ser>
          <c:idx val="0"/>
          <c:order val="0"/>
          <c:tx>
            <c:strRef>
              <c:f>Sheet1!$B$1</c:f>
              <c:strCache>
                <c:ptCount val="1"/>
                <c:pt idx="0">
                  <c:v>Equipment &amp; Software Investment</c:v>
                </c:pt>
              </c:strCache>
            </c:strRef>
          </c:tx>
          <c:spPr>
            <a:solidFill>
              <a:schemeClr val="tx1"/>
            </a:solidFill>
            <a:ln>
              <a:noFill/>
            </a:ln>
          </c:spPr>
          <c:invertIfNegative val="0"/>
          <c:dPt>
            <c:idx val="3"/>
            <c:invertIfNegative val="0"/>
            <c:bubble3D val="0"/>
            <c:extLst>
              <c:ext xmlns:c16="http://schemas.microsoft.com/office/drawing/2014/chart" uri="{C3380CC4-5D6E-409C-BE32-E72D297353CC}">
                <c16:uniqueId val="{00000003-05FA-4F66-A386-6BF56F086B69}"/>
              </c:ext>
            </c:extLst>
          </c:dPt>
          <c:dPt>
            <c:idx val="4"/>
            <c:invertIfNegative val="0"/>
            <c:bubble3D val="0"/>
            <c:extLst>
              <c:ext xmlns:c16="http://schemas.microsoft.com/office/drawing/2014/chart" uri="{C3380CC4-5D6E-409C-BE32-E72D297353CC}">
                <c16:uniqueId val="{00000001-DBDB-4D94-8CC8-E1465AD50D28}"/>
              </c:ext>
            </c:extLst>
          </c:dPt>
          <c:dPt>
            <c:idx val="5"/>
            <c:invertIfNegative val="0"/>
            <c:bubble3D val="0"/>
            <c:extLst>
              <c:ext xmlns:c16="http://schemas.microsoft.com/office/drawing/2014/chart" uri="{C3380CC4-5D6E-409C-BE32-E72D297353CC}">
                <c16:uniqueId val="{00000002-DBDB-4D94-8CC8-E1465AD50D28}"/>
              </c:ext>
            </c:extLst>
          </c:dPt>
          <c:dPt>
            <c:idx val="6"/>
            <c:invertIfNegative val="0"/>
            <c:bubble3D val="0"/>
            <c:extLst>
              <c:ext xmlns:c16="http://schemas.microsoft.com/office/drawing/2014/chart" uri="{C3380CC4-5D6E-409C-BE32-E72D297353CC}">
                <c16:uniqueId val="{00000003-DBDB-4D94-8CC8-E1465AD50D28}"/>
              </c:ext>
            </c:extLst>
          </c:dPt>
          <c:dPt>
            <c:idx val="7"/>
            <c:invertIfNegative val="0"/>
            <c:bubble3D val="0"/>
            <c:extLst>
              <c:ext xmlns:c16="http://schemas.microsoft.com/office/drawing/2014/chart" uri="{C3380CC4-5D6E-409C-BE32-E72D297353CC}">
                <c16:uniqueId val="{00000004-05FA-4F66-A386-6BF56F086B69}"/>
              </c:ext>
            </c:extLst>
          </c:dPt>
          <c:dPt>
            <c:idx val="14"/>
            <c:invertIfNegative val="0"/>
            <c:bubble3D val="0"/>
            <c:extLst>
              <c:ext xmlns:c16="http://schemas.microsoft.com/office/drawing/2014/chart" uri="{C3380CC4-5D6E-409C-BE32-E72D297353CC}">
                <c16:uniqueId val="{00000005-DBDB-4D94-8CC8-E1465AD50D28}"/>
              </c:ext>
            </c:extLst>
          </c:dPt>
          <c:dPt>
            <c:idx val="15"/>
            <c:invertIfNegative val="0"/>
            <c:bubble3D val="0"/>
            <c:extLst>
              <c:ext xmlns:c16="http://schemas.microsoft.com/office/drawing/2014/chart" uri="{C3380CC4-5D6E-409C-BE32-E72D297353CC}">
                <c16:uniqueId val="{00000007-DBDB-4D94-8CC8-E1465AD50D28}"/>
              </c:ext>
            </c:extLst>
          </c:dPt>
          <c:dPt>
            <c:idx val="16"/>
            <c:invertIfNegative val="0"/>
            <c:bubble3D val="0"/>
            <c:extLst>
              <c:ext xmlns:c16="http://schemas.microsoft.com/office/drawing/2014/chart" uri="{C3380CC4-5D6E-409C-BE32-E72D297353CC}">
                <c16:uniqueId val="{00000009-DBDB-4D94-8CC8-E1465AD50D28}"/>
              </c:ext>
            </c:extLst>
          </c:dPt>
          <c:dPt>
            <c:idx val="17"/>
            <c:invertIfNegative val="0"/>
            <c:bubble3D val="0"/>
            <c:spPr>
              <a:solidFill>
                <a:srgbClr val="102A7E"/>
              </a:solidFill>
              <a:ln>
                <a:noFill/>
              </a:ln>
            </c:spPr>
            <c:extLst>
              <c:ext xmlns:c16="http://schemas.microsoft.com/office/drawing/2014/chart" uri="{C3380CC4-5D6E-409C-BE32-E72D297353CC}">
                <c16:uniqueId val="{0000000E-F136-4F96-8B3D-C12359160F69}"/>
              </c:ext>
            </c:extLst>
          </c:dPt>
          <c:dPt>
            <c:idx val="18"/>
            <c:invertIfNegative val="0"/>
            <c:bubble3D val="0"/>
            <c:spPr>
              <a:solidFill>
                <a:srgbClr val="102A7E"/>
              </a:solidFill>
              <a:ln>
                <a:noFill/>
              </a:ln>
            </c:spPr>
            <c:extLst>
              <c:ext xmlns:c16="http://schemas.microsoft.com/office/drawing/2014/chart" uri="{C3380CC4-5D6E-409C-BE32-E72D297353CC}">
                <c16:uniqueId val="{0000000A-05FA-4F66-A386-6BF56F086B69}"/>
              </c:ext>
            </c:extLst>
          </c:dPt>
          <c:dPt>
            <c:idx val="19"/>
            <c:invertIfNegative val="0"/>
            <c:bubble3D val="0"/>
            <c:spPr>
              <a:solidFill>
                <a:srgbClr val="EF6F00"/>
              </a:solidFill>
              <a:ln>
                <a:noFill/>
              </a:ln>
            </c:spPr>
            <c:extLst>
              <c:ext xmlns:c16="http://schemas.microsoft.com/office/drawing/2014/chart" uri="{C3380CC4-5D6E-409C-BE32-E72D297353CC}">
                <c16:uniqueId val="{0000000C-05FA-4F66-A386-6BF56F086B69}"/>
              </c:ext>
            </c:extLst>
          </c:dPt>
          <c:dPt>
            <c:idx val="20"/>
            <c:invertIfNegative val="0"/>
            <c:bubble3D val="0"/>
            <c:spPr>
              <a:solidFill>
                <a:srgbClr val="EF6F00"/>
              </a:solidFill>
              <a:ln>
                <a:noFill/>
              </a:ln>
            </c:spPr>
            <c:extLst>
              <c:ext xmlns:c16="http://schemas.microsoft.com/office/drawing/2014/chart" uri="{C3380CC4-5D6E-409C-BE32-E72D297353CC}">
                <c16:uniqueId val="{0000000E-05FA-4F66-A386-6BF56F086B69}"/>
              </c:ext>
            </c:extLst>
          </c:dPt>
          <c:dLbls>
            <c:dLbl>
              <c:idx val="7"/>
              <c:tx>
                <c:rich>
                  <a:bodyPr/>
                  <a:lstStyle/>
                  <a:p>
                    <a:fld id="{06560442-8598-41E3-8765-6AA32001A470}"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5FA-4F66-A386-6BF56F086B69}"/>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DB-4D94-8CC8-E1465AD50D28}"/>
                </c:ext>
              </c:extLst>
            </c:dLbl>
            <c:dLbl>
              <c:idx val="17"/>
              <c:layout>
                <c:manualLayout>
                  <c:x val="-3.0174247966267566E-3"/>
                  <c:y val="6.3789104446277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136-4F96-8B3D-C12359160F69}"/>
                </c:ext>
              </c:extLst>
            </c:dLbl>
            <c:dLbl>
              <c:idx val="18"/>
              <c:layout>
                <c:manualLayout>
                  <c:x val="-1.1063763111429203E-16"/>
                  <c:y val="-7.6543911795698069E-2"/>
                </c:manualLayout>
              </c:layout>
              <c:numFmt formatCode="0.0%" sourceLinked="0"/>
              <c:spPr>
                <a:noFill/>
                <a:ln>
                  <a:noFill/>
                </a:ln>
                <a:effectLst/>
              </c:spPr>
              <c:txPr>
                <a:bodyPr/>
                <a:lstStyle/>
                <a:p>
                  <a:pPr>
                    <a:defRPr sz="1000" b="1">
                      <a:solidFill>
                        <a:srgbClr val="102A7E"/>
                      </a:solidFill>
                      <a:latin typeface="+mn-l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FA-4F66-A386-6BF56F086B69}"/>
                </c:ext>
              </c:extLst>
            </c:dLbl>
            <c:dLbl>
              <c:idx val="19"/>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5FA-4F66-A386-6BF56F086B69}"/>
                </c:ext>
              </c:extLst>
            </c:dLbl>
            <c:dLbl>
              <c:idx val="20"/>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5FA-4F66-A386-6BF56F086B69}"/>
                </c:ext>
              </c:extLst>
            </c:dLbl>
            <c:numFmt formatCode="0.0%" sourceLinked="0"/>
            <c:spPr>
              <a:noFill/>
              <a:ln>
                <a:noFill/>
              </a:ln>
              <a:effectLst/>
            </c:spPr>
            <c:txPr>
              <a:bodyPr/>
              <a:lstStyle/>
              <a:p>
                <a:pPr>
                  <a:defRPr sz="10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Sheet1!$A$16:$A$36</c:f>
              <c:strCache>
                <c:ptCount val="21"/>
                <c:pt idx="0">
                  <c:v>2018.Q4</c:v>
                </c:pt>
                <c:pt idx="1">
                  <c:v>2019.Q1</c:v>
                </c:pt>
                <c:pt idx="2">
                  <c:v>2019.Q2</c:v>
                </c:pt>
                <c:pt idx="3">
                  <c:v>2019.Q3</c:v>
                </c:pt>
                <c:pt idx="4">
                  <c:v>2019.Q4</c:v>
                </c:pt>
                <c:pt idx="5">
                  <c:v>2020.Q1</c:v>
                </c:pt>
                <c:pt idx="6">
                  <c:v>2020.Q2</c:v>
                </c:pt>
                <c:pt idx="7">
                  <c:v>2020.Q3</c:v>
                </c:pt>
                <c:pt idx="8">
                  <c:v>2020.Q4</c:v>
                </c:pt>
                <c:pt idx="9">
                  <c:v>2021.Q1</c:v>
                </c:pt>
                <c:pt idx="10">
                  <c:v>2021.Q2</c:v>
                </c:pt>
                <c:pt idx="11">
                  <c:v>2021.Q3</c:v>
                </c:pt>
                <c:pt idx="12">
                  <c:v>2021.Q4</c:v>
                </c:pt>
                <c:pt idx="13">
                  <c:v>2022.Q1</c:v>
                </c:pt>
                <c:pt idx="14">
                  <c:v>2022.Q2</c:v>
                </c:pt>
                <c:pt idx="15">
                  <c:v>2022.Q3</c:v>
                </c:pt>
                <c:pt idx="16">
                  <c:v>2022.Q4</c:v>
                </c:pt>
                <c:pt idx="17">
                  <c:v>2023.Q1</c:v>
                </c:pt>
                <c:pt idx="18">
                  <c:v>2023.Q2</c:v>
                </c:pt>
                <c:pt idx="19">
                  <c:v>2023.Q3</c:v>
                </c:pt>
                <c:pt idx="20">
                  <c:v>2023.Q4</c:v>
                </c:pt>
              </c:strCache>
            </c:strRef>
          </c:cat>
          <c:val>
            <c:numRef>
              <c:f>Sheet1!$B$16:$B$36</c:f>
              <c:numCache>
                <c:formatCode>0.00%</c:formatCode>
                <c:ptCount val="21"/>
                <c:pt idx="0">
                  <c:v>6.7023655721989206E-2</c:v>
                </c:pt>
                <c:pt idx="1">
                  <c:v>6.883388268911883E-3</c:v>
                </c:pt>
                <c:pt idx="2">
                  <c:v>5.6974406026386371E-2</c:v>
                </c:pt>
                <c:pt idx="3">
                  <c:v>-1.1566020701962998E-2</c:v>
                </c:pt>
                <c:pt idx="4">
                  <c:v>-2.7669964900447486E-2</c:v>
                </c:pt>
                <c:pt idx="5">
                  <c:v>-0.1183120353112348</c:v>
                </c:pt>
                <c:pt idx="6">
                  <c:v>-0.28067052323499164</c:v>
                </c:pt>
                <c:pt idx="7">
                  <c:v>0.34994381324099505</c:v>
                </c:pt>
                <c:pt idx="8">
                  <c:v>0.15410851696061267</c:v>
                </c:pt>
                <c:pt idx="9">
                  <c:v>8.9583647696518623E-2</c:v>
                </c:pt>
                <c:pt idx="10">
                  <c:v>0.11881061364415135</c:v>
                </c:pt>
                <c:pt idx="11">
                  <c:v>-2.9664304918931683E-2</c:v>
                </c:pt>
                <c:pt idx="12">
                  <c:v>4.2312626760830696E-2</c:v>
                </c:pt>
                <c:pt idx="13">
                  <c:v>0.18789549876629999</c:v>
                </c:pt>
                <c:pt idx="14">
                  <c:v>6.439499743327981E-2</c:v>
                </c:pt>
                <c:pt idx="15">
                  <c:v>7.9761292391265393E-2</c:v>
                </c:pt>
                <c:pt idx="16">
                  <c:v>1.3044484351842245E-2</c:v>
                </c:pt>
                <c:pt idx="17" formatCode="0.0%">
                  <c:v>-2.4927086421587807E-3</c:v>
                </c:pt>
                <c:pt idx="18" formatCode="0.0%">
                  <c:v>7.0081864651327264E-2</c:v>
                </c:pt>
                <c:pt idx="19" formatCode="0.0%">
                  <c:v>1.2E-2</c:v>
                </c:pt>
                <c:pt idx="20" formatCode="0.0%">
                  <c:v>5.0000000000000001E-3</c:v>
                </c:pt>
              </c:numCache>
            </c:numRef>
          </c:val>
          <c:extLst>
            <c:ext xmlns:c16="http://schemas.microsoft.com/office/drawing/2014/chart" uri="{C3380CC4-5D6E-409C-BE32-E72D297353CC}">
              <c16:uniqueId val="{0000000F-05FA-4F66-A386-6BF56F086B69}"/>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solidFill>
                  <a:schemeClr val="tx2">
                    <a:lumMod val="25000"/>
                  </a:schemeClr>
                </a:solidFill>
                <a:latin typeface="+mn-lt"/>
              </a:defRPr>
            </a:pPr>
            <a:endParaRPr lang="en-US"/>
          </a:p>
        </c:txPr>
        <c:crossAx val="102349440"/>
        <c:crosses val="autoZero"/>
        <c:auto val="1"/>
        <c:lblAlgn val="ctr"/>
        <c:lblOffset val="100"/>
        <c:tickLblSkip val="2"/>
        <c:noMultiLvlLbl val="0"/>
      </c:catAx>
      <c:valAx>
        <c:axId val="102349440"/>
        <c:scaling>
          <c:orientation val="minMax"/>
          <c:max val="0.2"/>
          <c:min val="-0.1"/>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02347904"/>
        <c:crosses val="autoZero"/>
        <c:crossBetween val="between"/>
        <c:majorUnit val="0.1"/>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1"/>
          <c:order val="0"/>
          <c:spPr>
            <a:solidFill>
              <a:schemeClr val="tx1"/>
            </a:solidFill>
            <a:ln>
              <a:noFill/>
            </a:ln>
          </c:spPr>
          <c:invertIfNegative val="0"/>
          <c:dPt>
            <c:idx val="2"/>
            <c:invertIfNegative val="0"/>
            <c:bubble3D val="0"/>
            <c:extLst>
              <c:ext xmlns:c16="http://schemas.microsoft.com/office/drawing/2014/chart" uri="{C3380CC4-5D6E-409C-BE32-E72D297353CC}">
                <c16:uniqueId val="{00000000-3B66-4F83-92D0-6CEA9886E507}"/>
              </c:ext>
            </c:extLst>
          </c:dPt>
          <c:dPt>
            <c:idx val="3"/>
            <c:invertIfNegative val="0"/>
            <c:bubble3D val="0"/>
            <c:extLst>
              <c:ext xmlns:c16="http://schemas.microsoft.com/office/drawing/2014/chart" uri="{C3380CC4-5D6E-409C-BE32-E72D297353CC}">
                <c16:uniqueId val="{00000001-3B66-4F83-92D0-6CEA9886E507}"/>
              </c:ext>
            </c:extLst>
          </c:dPt>
          <c:dPt>
            <c:idx val="4"/>
            <c:invertIfNegative val="0"/>
            <c:bubble3D val="0"/>
            <c:spPr>
              <a:solidFill>
                <a:srgbClr val="102A7E"/>
              </a:solidFill>
              <a:ln>
                <a:noFill/>
              </a:ln>
            </c:spPr>
            <c:extLst>
              <c:ext xmlns:c16="http://schemas.microsoft.com/office/drawing/2014/chart" uri="{C3380CC4-5D6E-409C-BE32-E72D297353CC}">
                <c16:uniqueId val="{00000003-3B66-4F83-92D0-6CEA9886E507}"/>
              </c:ext>
            </c:extLst>
          </c:dPt>
          <c:dPt>
            <c:idx val="5"/>
            <c:invertIfNegative val="0"/>
            <c:bubble3D val="0"/>
            <c:spPr>
              <a:solidFill>
                <a:srgbClr val="102A7E"/>
              </a:solidFill>
              <a:ln>
                <a:noFill/>
              </a:ln>
            </c:spPr>
            <c:extLst>
              <c:ext xmlns:c16="http://schemas.microsoft.com/office/drawing/2014/chart" uri="{C3380CC4-5D6E-409C-BE32-E72D297353CC}">
                <c16:uniqueId val="{00000005-3B66-4F83-92D0-6CEA9886E507}"/>
              </c:ext>
            </c:extLst>
          </c:dPt>
          <c:dPt>
            <c:idx val="6"/>
            <c:invertIfNegative val="0"/>
            <c:bubble3D val="0"/>
            <c:spPr>
              <a:solidFill>
                <a:srgbClr val="102A7E"/>
              </a:solidFill>
              <a:ln>
                <a:noFill/>
              </a:ln>
            </c:spPr>
            <c:extLst>
              <c:ext xmlns:c16="http://schemas.microsoft.com/office/drawing/2014/chart" uri="{C3380CC4-5D6E-409C-BE32-E72D297353CC}">
                <c16:uniqueId val="{00000007-3B66-4F83-92D0-6CEA9886E507}"/>
              </c:ext>
            </c:extLst>
          </c:dPt>
          <c:dPt>
            <c:idx val="9"/>
            <c:invertIfNegative val="0"/>
            <c:bubble3D val="0"/>
            <c:spPr>
              <a:solidFill>
                <a:srgbClr val="102A7E"/>
              </a:solidFill>
              <a:ln>
                <a:noFill/>
              </a:ln>
            </c:spPr>
            <c:extLst>
              <c:ext xmlns:c16="http://schemas.microsoft.com/office/drawing/2014/chart" uri="{C3380CC4-5D6E-409C-BE32-E72D297353CC}">
                <c16:uniqueId val="{00000009-3B66-4F83-92D0-6CEA9886E507}"/>
              </c:ext>
            </c:extLst>
          </c:dPt>
          <c:dPt>
            <c:idx val="11"/>
            <c:invertIfNegative val="0"/>
            <c:bubble3D val="0"/>
            <c:spPr>
              <a:solidFill>
                <a:srgbClr val="102A7E"/>
              </a:solidFill>
              <a:ln>
                <a:noFill/>
              </a:ln>
            </c:spPr>
            <c:extLst>
              <c:ext xmlns:c16="http://schemas.microsoft.com/office/drawing/2014/chart" uri="{C3380CC4-5D6E-409C-BE32-E72D297353CC}">
                <c16:uniqueId val="{0000000B-3B66-4F83-92D0-6CEA9886E507}"/>
              </c:ext>
            </c:extLst>
          </c:dPt>
          <c:dPt>
            <c:idx val="13"/>
            <c:invertIfNegative val="0"/>
            <c:bubble3D val="0"/>
            <c:spPr>
              <a:solidFill>
                <a:srgbClr val="EF6F00"/>
              </a:solidFill>
              <a:ln>
                <a:noFill/>
              </a:ln>
            </c:spPr>
            <c:extLst>
              <c:ext xmlns:c16="http://schemas.microsoft.com/office/drawing/2014/chart" uri="{C3380CC4-5D6E-409C-BE32-E72D297353CC}">
                <c16:uniqueId val="{00000011-D50B-4694-B972-456F96002A6D}"/>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Sheet1!$A$6:$A$19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Sheet1!$B$6:$B$19</c:f>
              <c:numCache>
                <c:formatCode>0.00</c:formatCode>
                <c:ptCount val="14"/>
                <c:pt idx="0">
                  <c:v>60.6</c:v>
                </c:pt>
                <c:pt idx="1">
                  <c:v>74.000000000000014</c:v>
                </c:pt>
                <c:pt idx="2">
                  <c:v>84.600000000000009</c:v>
                </c:pt>
                <c:pt idx="3">
                  <c:v>89</c:v>
                </c:pt>
                <c:pt idx="4">
                  <c:v>96.7</c:v>
                </c:pt>
                <c:pt idx="5">
                  <c:v>97.4</c:v>
                </c:pt>
                <c:pt idx="6">
                  <c:v>95.100000000000009</c:v>
                </c:pt>
                <c:pt idx="7">
                  <c:v>99.5</c:v>
                </c:pt>
                <c:pt idx="8">
                  <c:v>103.60000000000002</c:v>
                </c:pt>
                <c:pt idx="9">
                  <c:v>108.5</c:v>
                </c:pt>
                <c:pt idx="10">
                  <c:v>102.1</c:v>
                </c:pt>
                <c:pt idx="11">
                  <c:v>111.10000000000001</c:v>
                </c:pt>
                <c:pt idx="12">
                  <c:v>118.1</c:v>
                </c:pt>
                <c:pt idx="13">
                  <c:v>121.40239680426097</c:v>
                </c:pt>
              </c:numCache>
            </c:numRef>
          </c:val>
          <c:extLst>
            <c:ext xmlns:c16="http://schemas.microsoft.com/office/drawing/2014/chart" uri="{C3380CC4-5D6E-409C-BE32-E72D297353CC}">
              <c16:uniqueId val="{00000010-D50B-4694-B972-456F96002A6D}"/>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valAx>
      <c:spPr>
        <a:noFill/>
        <a:ln w="25400">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2709311340601E-2"/>
          <c:y val="1.7440032014917443E-2"/>
          <c:w val="0.92359705318848484"/>
          <c:h val="0.9233852044687781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chemeClr val="tx1"/>
            </a:solidFill>
            <a:ln>
              <a:noFill/>
            </a:ln>
          </c:spPr>
          <c:invertIfNegative val="0"/>
          <c:dPt>
            <c:idx val="0"/>
            <c:invertIfNegative val="0"/>
            <c:bubble3D val="0"/>
            <c:extLst>
              <c:ext xmlns:c16="http://schemas.microsoft.com/office/drawing/2014/chart" uri="{C3380CC4-5D6E-409C-BE32-E72D297353CC}">
                <c16:uniqueId val="{00000000-3DFB-473A-B932-30ECCA7AA13D}"/>
              </c:ext>
            </c:extLst>
          </c:dPt>
          <c:dPt>
            <c:idx val="3"/>
            <c:invertIfNegative val="0"/>
            <c:bubble3D val="0"/>
            <c:extLst>
              <c:ext xmlns:c16="http://schemas.microsoft.com/office/drawing/2014/chart" uri="{C3380CC4-5D6E-409C-BE32-E72D297353CC}">
                <c16:uniqueId val="{00000001-3DFB-473A-B932-30ECCA7AA13D}"/>
              </c:ext>
            </c:extLst>
          </c:dPt>
          <c:dPt>
            <c:idx val="6"/>
            <c:invertIfNegative val="0"/>
            <c:bubble3D val="0"/>
            <c:extLst>
              <c:ext xmlns:c16="http://schemas.microsoft.com/office/drawing/2014/chart" uri="{C3380CC4-5D6E-409C-BE32-E72D297353CC}">
                <c16:uniqueId val="{00000002-3DFB-473A-B932-30ECCA7AA13D}"/>
              </c:ext>
            </c:extLst>
          </c:dPt>
          <c:dPt>
            <c:idx val="9"/>
            <c:invertIfNegative val="0"/>
            <c:bubble3D val="0"/>
            <c:extLst>
              <c:ext xmlns:c16="http://schemas.microsoft.com/office/drawing/2014/chart" uri="{C3380CC4-5D6E-409C-BE32-E72D297353CC}">
                <c16:uniqueId val="{00000003-3DFB-473A-B932-30ECCA7AA13D}"/>
              </c:ext>
            </c:extLst>
          </c:dPt>
          <c:dPt>
            <c:idx val="11"/>
            <c:invertIfNegative val="0"/>
            <c:bubble3D val="0"/>
            <c:extLst>
              <c:ext xmlns:c16="http://schemas.microsoft.com/office/drawing/2014/chart" uri="{C3380CC4-5D6E-409C-BE32-E72D297353CC}">
                <c16:uniqueId val="{00000004-304D-43A6-82BD-67ED437AB14E}"/>
              </c:ext>
            </c:extLst>
          </c:dPt>
          <c:dPt>
            <c:idx val="15"/>
            <c:invertIfNegative val="0"/>
            <c:bubble3D val="0"/>
            <c:extLst>
              <c:ext xmlns:c16="http://schemas.microsoft.com/office/drawing/2014/chart" uri="{C3380CC4-5D6E-409C-BE32-E72D297353CC}">
                <c16:uniqueId val="{00000005-304D-43A6-82BD-67ED437AB14E}"/>
              </c:ext>
            </c:extLst>
          </c:dPt>
          <c:dPt>
            <c:idx val="21"/>
            <c:invertIfNegative val="0"/>
            <c:bubble3D val="0"/>
            <c:extLst>
              <c:ext xmlns:c16="http://schemas.microsoft.com/office/drawing/2014/chart" uri="{C3380CC4-5D6E-409C-BE32-E72D297353CC}">
                <c16:uniqueId val="{00000006-304D-43A6-82BD-67ED437AB14E}"/>
              </c:ext>
            </c:extLst>
          </c:dPt>
          <c:dPt>
            <c:idx val="23"/>
            <c:invertIfNegative val="0"/>
            <c:bubble3D val="0"/>
            <c:extLst>
              <c:ext xmlns:c16="http://schemas.microsoft.com/office/drawing/2014/chart" uri="{C3380CC4-5D6E-409C-BE32-E72D297353CC}">
                <c16:uniqueId val="{00000007-304D-43A6-82BD-67ED437AB14E}"/>
              </c:ext>
            </c:extLst>
          </c:dPt>
          <c:dPt>
            <c:idx val="27"/>
            <c:invertIfNegative val="0"/>
            <c:bubble3D val="0"/>
            <c:extLst>
              <c:ext xmlns:c16="http://schemas.microsoft.com/office/drawing/2014/chart" uri="{C3380CC4-5D6E-409C-BE32-E72D297353CC}">
                <c16:uniqueId val="{00000008-304D-43A6-82BD-67ED437AB14E}"/>
              </c:ext>
            </c:extLst>
          </c:dPt>
          <c:dPt>
            <c:idx val="30"/>
            <c:invertIfNegative val="0"/>
            <c:bubble3D val="0"/>
            <c:extLst>
              <c:ext xmlns:c16="http://schemas.microsoft.com/office/drawing/2014/chart" uri="{C3380CC4-5D6E-409C-BE32-E72D297353CC}">
                <c16:uniqueId val="{00000009-3DFB-473A-B932-30ECCA7AA13D}"/>
              </c:ext>
            </c:extLst>
          </c:dPt>
          <c:dPt>
            <c:idx val="33"/>
            <c:invertIfNegative val="0"/>
            <c:bubble3D val="0"/>
            <c:extLst>
              <c:ext xmlns:c16="http://schemas.microsoft.com/office/drawing/2014/chart" uri="{C3380CC4-5D6E-409C-BE32-E72D297353CC}">
                <c16:uniqueId val="{0000000A-3DFB-473A-B932-30ECCA7AA13D}"/>
              </c:ext>
            </c:extLst>
          </c:dPt>
          <c:dPt>
            <c:idx val="35"/>
            <c:invertIfNegative val="0"/>
            <c:bubble3D val="0"/>
            <c:extLst>
              <c:ext xmlns:c16="http://schemas.microsoft.com/office/drawing/2014/chart" uri="{C3380CC4-5D6E-409C-BE32-E72D297353CC}">
                <c16:uniqueId val="{0000000B-304D-43A6-82BD-67ED437AB14E}"/>
              </c:ext>
            </c:extLst>
          </c:dPt>
          <c:dPt>
            <c:idx val="51"/>
            <c:invertIfNegative val="0"/>
            <c:bubble3D val="0"/>
            <c:extLst>
              <c:ext xmlns:c16="http://schemas.microsoft.com/office/drawing/2014/chart" uri="{C3380CC4-5D6E-409C-BE32-E72D297353CC}">
                <c16:uniqueId val="{0000000C-304D-43A6-82BD-67ED437AB14E}"/>
              </c:ext>
            </c:extLst>
          </c:dPt>
          <c:dPt>
            <c:idx val="54"/>
            <c:invertIfNegative val="0"/>
            <c:bubble3D val="0"/>
            <c:extLst>
              <c:ext xmlns:c16="http://schemas.microsoft.com/office/drawing/2014/chart" uri="{C3380CC4-5D6E-409C-BE32-E72D297353CC}">
                <c16:uniqueId val="{0000000D-3DFB-473A-B932-30ECCA7AA13D}"/>
              </c:ext>
            </c:extLst>
          </c:dPt>
          <c:dPt>
            <c:idx val="66"/>
            <c:invertIfNegative val="0"/>
            <c:bubble3D val="0"/>
            <c:extLst>
              <c:ext xmlns:c16="http://schemas.microsoft.com/office/drawing/2014/chart" uri="{C3380CC4-5D6E-409C-BE32-E72D297353CC}">
                <c16:uniqueId val="{0000000E-304D-43A6-82BD-67ED437AB14E}"/>
              </c:ext>
            </c:extLst>
          </c:dPt>
          <c:dPt>
            <c:idx val="69"/>
            <c:invertIfNegative val="0"/>
            <c:bubble3D val="0"/>
            <c:extLst>
              <c:ext xmlns:c16="http://schemas.microsoft.com/office/drawing/2014/chart" uri="{C3380CC4-5D6E-409C-BE32-E72D297353CC}">
                <c16:uniqueId val="{00000010-3DFB-473A-B932-30ECCA7AA13D}"/>
              </c:ext>
            </c:extLst>
          </c:dPt>
          <c:dPt>
            <c:idx val="75"/>
            <c:invertIfNegative val="0"/>
            <c:bubble3D val="0"/>
            <c:spPr>
              <a:solidFill>
                <a:srgbClr val="102A7E"/>
              </a:solidFill>
              <a:ln>
                <a:noFill/>
              </a:ln>
            </c:spPr>
            <c:extLst>
              <c:ext xmlns:c16="http://schemas.microsoft.com/office/drawing/2014/chart" uri="{C3380CC4-5D6E-409C-BE32-E72D297353CC}">
                <c16:uniqueId val="{00000011-304D-43A6-82BD-67ED437AB14E}"/>
              </c:ext>
            </c:extLst>
          </c:dPt>
          <c:dPt>
            <c:idx val="78"/>
            <c:invertIfNegative val="0"/>
            <c:bubble3D val="0"/>
            <c:spPr>
              <a:solidFill>
                <a:srgbClr val="102A7E"/>
              </a:solidFill>
              <a:ln>
                <a:noFill/>
              </a:ln>
            </c:spPr>
            <c:extLst>
              <c:ext xmlns:c16="http://schemas.microsoft.com/office/drawing/2014/chart" uri="{C3380CC4-5D6E-409C-BE32-E72D297353CC}">
                <c16:uniqueId val="{00000012-245E-45BC-8A7F-8D4E50C5A037}"/>
              </c:ext>
            </c:extLst>
          </c:dPt>
          <c:dPt>
            <c:idx val="81"/>
            <c:invertIfNegative val="0"/>
            <c:bubble3D val="0"/>
            <c:spPr>
              <a:solidFill>
                <a:srgbClr val="D2CD00"/>
              </a:solidFill>
              <a:ln>
                <a:noFill/>
              </a:ln>
            </c:spPr>
            <c:extLst>
              <c:ext xmlns:c16="http://schemas.microsoft.com/office/drawing/2014/chart" uri="{C3380CC4-5D6E-409C-BE32-E72D297353CC}">
                <c16:uniqueId val="{00000014-A864-409F-9A6C-8FAD283494FA}"/>
              </c:ext>
            </c:extLst>
          </c:dPt>
          <c:cat>
            <c:numRef>
              <c:f>Sheet1!$A$144:$A$225</c:f>
              <c:numCache>
                <c:formatCode>m/d/yyyy</c:formatCode>
                <c:ptCount val="82"/>
                <c:pt idx="0">
                  <c:v>42675</c:v>
                </c:pt>
                <c:pt idx="1">
                  <c:v>42705</c:v>
                </c:pt>
                <c:pt idx="2">
                  <c:v>42736</c:v>
                </c:pt>
                <c:pt idx="3">
                  <c:v>42767</c:v>
                </c:pt>
                <c:pt idx="4">
                  <c:v>42795</c:v>
                </c:pt>
                <c:pt idx="5">
                  <c:v>42826</c:v>
                </c:pt>
                <c:pt idx="6">
                  <c:v>42856</c:v>
                </c:pt>
                <c:pt idx="7">
                  <c:v>42887</c:v>
                </c:pt>
                <c:pt idx="8">
                  <c:v>42917</c:v>
                </c:pt>
                <c:pt idx="9">
                  <c:v>42948</c:v>
                </c:pt>
                <c:pt idx="10">
                  <c:v>42979</c:v>
                </c:pt>
                <c:pt idx="11">
                  <c:v>43009</c:v>
                </c:pt>
                <c:pt idx="12">
                  <c:v>43040</c:v>
                </c:pt>
                <c:pt idx="13">
                  <c:v>43070</c:v>
                </c:pt>
                <c:pt idx="14">
                  <c:v>43101</c:v>
                </c:pt>
                <c:pt idx="15">
                  <c:v>43132</c:v>
                </c:pt>
                <c:pt idx="16">
                  <c:v>43160</c:v>
                </c:pt>
                <c:pt idx="17">
                  <c:v>43191</c:v>
                </c:pt>
                <c:pt idx="18">
                  <c:v>43221</c:v>
                </c:pt>
                <c:pt idx="19">
                  <c:v>43252</c:v>
                </c:pt>
                <c:pt idx="20">
                  <c:v>43282</c:v>
                </c:pt>
                <c:pt idx="21">
                  <c:v>43313</c:v>
                </c:pt>
                <c:pt idx="22">
                  <c:v>43344</c:v>
                </c:pt>
                <c:pt idx="23">
                  <c:v>43374</c:v>
                </c:pt>
                <c:pt idx="24">
                  <c:v>43405</c:v>
                </c:pt>
                <c:pt idx="25">
                  <c:v>43435</c:v>
                </c:pt>
                <c:pt idx="26">
                  <c:v>43466</c:v>
                </c:pt>
                <c:pt idx="27">
                  <c:v>43497</c:v>
                </c:pt>
                <c:pt idx="28">
                  <c:v>43525</c:v>
                </c:pt>
                <c:pt idx="29">
                  <c:v>43556</c:v>
                </c:pt>
                <c:pt idx="30">
                  <c:v>43586</c:v>
                </c:pt>
                <c:pt idx="31">
                  <c:v>43617</c:v>
                </c:pt>
                <c:pt idx="32">
                  <c:v>43647</c:v>
                </c:pt>
                <c:pt idx="33">
                  <c:v>43678</c:v>
                </c:pt>
                <c:pt idx="34">
                  <c:v>43709</c:v>
                </c:pt>
                <c:pt idx="35">
                  <c:v>43739</c:v>
                </c:pt>
                <c:pt idx="36">
                  <c:v>43770</c:v>
                </c:pt>
                <c:pt idx="37">
                  <c:v>43800</c:v>
                </c:pt>
                <c:pt idx="38">
                  <c:v>43831</c:v>
                </c:pt>
                <c:pt idx="39">
                  <c:v>43862</c:v>
                </c:pt>
                <c:pt idx="40">
                  <c:v>43891</c:v>
                </c:pt>
                <c:pt idx="41">
                  <c:v>43922</c:v>
                </c:pt>
                <c:pt idx="42">
                  <c:v>43952</c:v>
                </c:pt>
                <c:pt idx="43">
                  <c:v>43983</c:v>
                </c:pt>
                <c:pt idx="44">
                  <c:v>44013</c:v>
                </c:pt>
                <c:pt idx="45">
                  <c:v>44044</c:v>
                </c:pt>
                <c:pt idx="46">
                  <c:v>44075</c:v>
                </c:pt>
                <c:pt idx="47">
                  <c:v>44105</c:v>
                </c:pt>
                <c:pt idx="48">
                  <c:v>44136</c:v>
                </c:pt>
                <c:pt idx="49">
                  <c:v>44166</c:v>
                </c:pt>
                <c:pt idx="50">
                  <c:v>44197</c:v>
                </c:pt>
                <c:pt idx="51">
                  <c:v>44228</c:v>
                </c:pt>
                <c:pt idx="52">
                  <c:v>44256</c:v>
                </c:pt>
                <c:pt idx="53">
                  <c:v>44287</c:v>
                </c:pt>
                <c:pt idx="54">
                  <c:v>44317</c:v>
                </c:pt>
                <c:pt idx="55">
                  <c:v>44348</c:v>
                </c:pt>
                <c:pt idx="56">
                  <c:v>44378</c:v>
                </c:pt>
                <c:pt idx="57">
                  <c:v>44409</c:v>
                </c:pt>
                <c:pt idx="58">
                  <c:v>44440</c:v>
                </c:pt>
                <c:pt idx="59">
                  <c:v>44470</c:v>
                </c:pt>
                <c:pt idx="60">
                  <c:v>44501</c:v>
                </c:pt>
                <c:pt idx="61">
                  <c:v>44531</c:v>
                </c:pt>
                <c:pt idx="62">
                  <c:v>44562</c:v>
                </c:pt>
                <c:pt idx="63">
                  <c:v>44593</c:v>
                </c:pt>
                <c:pt idx="64">
                  <c:v>44621</c:v>
                </c:pt>
                <c:pt idx="65">
                  <c:v>44652</c:v>
                </c:pt>
                <c:pt idx="66">
                  <c:v>44682</c:v>
                </c:pt>
                <c:pt idx="67">
                  <c:v>44713</c:v>
                </c:pt>
                <c:pt idx="68">
                  <c:v>44743</c:v>
                </c:pt>
                <c:pt idx="69">
                  <c:v>44774</c:v>
                </c:pt>
                <c:pt idx="70">
                  <c:v>44805</c:v>
                </c:pt>
                <c:pt idx="71">
                  <c:v>44835</c:v>
                </c:pt>
                <c:pt idx="72">
                  <c:v>44866</c:v>
                </c:pt>
                <c:pt idx="73">
                  <c:v>44896</c:v>
                </c:pt>
                <c:pt idx="74">
                  <c:v>44927</c:v>
                </c:pt>
                <c:pt idx="75">
                  <c:v>44958</c:v>
                </c:pt>
                <c:pt idx="76">
                  <c:v>44986</c:v>
                </c:pt>
                <c:pt idx="77">
                  <c:v>45017</c:v>
                </c:pt>
                <c:pt idx="78">
                  <c:v>45047</c:v>
                </c:pt>
                <c:pt idx="79">
                  <c:v>45078</c:v>
                </c:pt>
                <c:pt idx="80">
                  <c:v>45108</c:v>
                </c:pt>
                <c:pt idx="81">
                  <c:v>45139</c:v>
                </c:pt>
              </c:numCache>
            </c:numRef>
          </c:cat>
          <c:val>
            <c:numRef>
              <c:f>Sheet1!$B$144:$B$225</c:f>
              <c:numCache>
                <c:formatCode>0.0%</c:formatCode>
                <c:ptCount val="82"/>
                <c:pt idx="0">
                  <c:v>4.9180327868852514E-2</c:v>
                </c:pt>
                <c:pt idx="1">
                  <c:v>-3.2000000000000028E-2</c:v>
                </c:pt>
                <c:pt idx="2">
                  <c:v>3.3333333333333437E-2</c:v>
                </c:pt>
                <c:pt idx="3">
                  <c:v>-3.2786885245901565E-2</c:v>
                </c:pt>
                <c:pt idx="4">
                  <c:v>9.8765432098765427E-2</c:v>
                </c:pt>
                <c:pt idx="5">
                  <c:v>8.2191780821917915E-2</c:v>
                </c:pt>
                <c:pt idx="6">
                  <c:v>0.13235294117647056</c:v>
                </c:pt>
                <c:pt idx="7">
                  <c:v>-1.9999999999999907E-2</c:v>
                </c:pt>
                <c:pt idx="8">
                  <c:v>0.12857142857142856</c:v>
                </c:pt>
                <c:pt idx="9">
                  <c:v>1.298701298701288E-2</c:v>
                </c:pt>
                <c:pt idx="10">
                  <c:v>-7.4468085106383142E-2</c:v>
                </c:pt>
                <c:pt idx="11">
                  <c:v>2.4390243902439046E-2</c:v>
                </c:pt>
                <c:pt idx="12">
                  <c:v>0.171875</c:v>
                </c:pt>
                <c:pt idx="13">
                  <c:v>5.7851239669421517E-2</c:v>
                </c:pt>
                <c:pt idx="14">
                  <c:v>0.11290322580645173</c:v>
                </c:pt>
                <c:pt idx="15">
                  <c:v>0.30508474576271172</c:v>
                </c:pt>
                <c:pt idx="16">
                  <c:v>2.2471910112359383E-2</c:v>
                </c:pt>
                <c:pt idx="17">
                  <c:v>0</c:v>
                </c:pt>
                <c:pt idx="18">
                  <c:v>0</c:v>
                </c:pt>
                <c:pt idx="19">
                  <c:v>-7.1428571428571508E-2</c:v>
                </c:pt>
                <c:pt idx="20">
                  <c:v>3.7974683544303556E-2</c:v>
                </c:pt>
                <c:pt idx="21">
                  <c:v>0.14102564102564119</c:v>
                </c:pt>
                <c:pt idx="22">
                  <c:v>-2.2988505747126409E-2</c:v>
                </c:pt>
                <c:pt idx="23">
                  <c:v>5.9523809523809534E-2</c:v>
                </c:pt>
                <c:pt idx="24">
                  <c:v>6.6666666666666652E-2</c:v>
                </c:pt>
                <c:pt idx="25">
                  <c:v>-7.812500000000111E-3</c:v>
                </c:pt>
                <c:pt idx="26">
                  <c:v>4.3478260869565188E-2</c:v>
                </c:pt>
                <c:pt idx="27">
                  <c:v>-0.23376623376623373</c:v>
                </c:pt>
                <c:pt idx="28">
                  <c:v>-9.8901098901098994E-2</c:v>
                </c:pt>
                <c:pt idx="29">
                  <c:v>0.11392405063291133</c:v>
                </c:pt>
                <c:pt idx="30">
                  <c:v>0.18181818181818166</c:v>
                </c:pt>
                <c:pt idx="31">
                  <c:v>8.7912087912088044E-2</c:v>
                </c:pt>
                <c:pt idx="32">
                  <c:v>0.14634146341463428</c:v>
                </c:pt>
                <c:pt idx="33">
                  <c:v>3.3707865168539186E-2</c:v>
                </c:pt>
                <c:pt idx="34">
                  <c:v>0.17647058823529416</c:v>
                </c:pt>
                <c:pt idx="35">
                  <c:v>0.13483146067415719</c:v>
                </c:pt>
                <c:pt idx="36">
                  <c:v>-2.5000000000000022E-2</c:v>
                </c:pt>
                <c:pt idx="37">
                  <c:v>1.5748031496063186E-2</c:v>
                </c:pt>
                <c:pt idx="38">
                  <c:v>0.27777777777777768</c:v>
                </c:pt>
                <c:pt idx="39">
                  <c:v>0.15254237288135575</c:v>
                </c:pt>
                <c:pt idx="40">
                  <c:v>8.5365853658536661E-2</c:v>
                </c:pt>
                <c:pt idx="41">
                  <c:v>-6.8181818181818343E-2</c:v>
                </c:pt>
                <c:pt idx="42">
                  <c:v>-0.26373626373626369</c:v>
                </c:pt>
                <c:pt idx="43">
                  <c:v>-0.10101010101010099</c:v>
                </c:pt>
                <c:pt idx="44">
                  <c:v>-3.1914893617021378E-2</c:v>
                </c:pt>
                <c:pt idx="45">
                  <c:v>-0.23913043478260865</c:v>
                </c:pt>
                <c:pt idx="46">
                  <c:v>-0.13000000000000012</c:v>
                </c:pt>
                <c:pt idx="47">
                  <c:v>-8.9108910891089188E-2</c:v>
                </c:pt>
                <c:pt idx="48">
                  <c:v>-6.4102564102564097E-2</c:v>
                </c:pt>
                <c:pt idx="49">
                  <c:v>-6.2015503875968991E-2</c:v>
                </c:pt>
                <c:pt idx="50">
                  <c:v>-0.11956521739130432</c:v>
                </c:pt>
                <c:pt idx="51">
                  <c:v>8.8235294117647189E-2</c:v>
                </c:pt>
                <c:pt idx="52">
                  <c:v>4.4943820224719211E-2</c:v>
                </c:pt>
                <c:pt idx="53">
                  <c:v>0.19512195121951237</c:v>
                </c:pt>
                <c:pt idx="54">
                  <c:v>0.20895522388059695</c:v>
                </c:pt>
                <c:pt idx="55">
                  <c:v>0.1685393258426966</c:v>
                </c:pt>
                <c:pt idx="56">
                  <c:v>8.7912087912088044E-2</c:v>
                </c:pt>
                <c:pt idx="57">
                  <c:v>0.21428571428571419</c:v>
                </c:pt>
                <c:pt idx="58">
                  <c:v>5.7471264367816133E-2</c:v>
                </c:pt>
                <c:pt idx="59">
                  <c:v>0.16304347826086962</c:v>
                </c:pt>
                <c:pt idx="60">
                  <c:v>8.2191780821917915E-2</c:v>
                </c:pt>
                <c:pt idx="61">
                  <c:v>-2.4793388429751984E-2</c:v>
                </c:pt>
                <c:pt idx="62">
                  <c:v>2.4691358024691468E-2</c:v>
                </c:pt>
                <c:pt idx="63">
                  <c:v>-4.0540540540540682E-2</c:v>
                </c:pt>
                <c:pt idx="64">
                  <c:v>0.13978494623655902</c:v>
                </c:pt>
                <c:pt idx="65">
                  <c:v>7.1428571428571397E-2</c:v>
                </c:pt>
                <c:pt idx="66">
                  <c:v>0.16049382716049387</c:v>
                </c:pt>
                <c:pt idx="67">
                  <c:v>-9.6153846153845812E-3</c:v>
                </c:pt>
                <c:pt idx="68">
                  <c:v>2.020202020202011E-2</c:v>
                </c:pt>
                <c:pt idx="69">
                  <c:v>3.529411764705892E-2</c:v>
                </c:pt>
                <c:pt idx="70">
                  <c:v>0.10869565217391308</c:v>
                </c:pt>
                <c:pt idx="71">
                  <c:v>5.6074766355140415E-2</c:v>
                </c:pt>
                <c:pt idx="72">
                  <c:v>8.8607594936708667E-2</c:v>
                </c:pt>
                <c:pt idx="73">
                  <c:v>9.3220338983050821E-2</c:v>
                </c:pt>
                <c:pt idx="74">
                  <c:v>6.024096385542177E-2</c:v>
                </c:pt>
                <c:pt idx="75">
                  <c:v>0.11267605633802824</c:v>
                </c:pt>
                <c:pt idx="76">
                  <c:v>-1.8867924528301772E-2</c:v>
                </c:pt>
                <c:pt idx="77">
                  <c:v>-7.6190476190476253E-2</c:v>
                </c:pt>
                <c:pt idx="78">
                  <c:v>1.0638297872340496E-2</c:v>
                </c:pt>
                <c:pt idx="79">
                  <c:v>5.8252427184465994E-2</c:v>
                </c:pt>
                <c:pt idx="80">
                  <c:v>-1.9801980198019709E-2</c:v>
                </c:pt>
                <c:pt idx="81">
                  <c:v>0.14772727272727249</c:v>
                </c:pt>
              </c:numCache>
            </c:numRef>
          </c:val>
          <c:extLst>
            <c:ext xmlns:c16="http://schemas.microsoft.com/office/drawing/2014/chart" uri="{C3380CC4-5D6E-409C-BE32-E72D297353CC}">
              <c16:uniqueId val="{00000011-3DFB-473A-B932-30ECCA7AA13D}"/>
            </c:ext>
          </c:extLst>
        </c:ser>
        <c:dLbls>
          <c:showLegendKey val="0"/>
          <c:showVal val="0"/>
          <c:showCatName val="0"/>
          <c:showSerName val="0"/>
          <c:showPercent val="0"/>
          <c:showBubbleSize val="0"/>
        </c:dLbls>
        <c:gapWidth val="55"/>
        <c:axId val="111642112"/>
        <c:axId val="111643648"/>
      </c:barChart>
      <c:dateAx>
        <c:axId val="111642112"/>
        <c:scaling>
          <c:orientation val="minMax"/>
          <c:min val="43678"/>
        </c:scaling>
        <c:delete val="0"/>
        <c:axPos val="b"/>
        <c:numFmt formatCode="mmm\ yy" sourceLinked="0"/>
        <c:majorTickMark val="out"/>
        <c:minorTickMark val="none"/>
        <c:tickLblPos val="low"/>
        <c:spPr>
          <a:ln>
            <a:noFill/>
          </a:ln>
        </c:spPr>
        <c:txPr>
          <a:bodyPr rot="0"/>
          <a:lstStyle/>
          <a:p>
            <a:pPr>
              <a:defRPr sz="1050">
                <a:solidFill>
                  <a:schemeClr val="tx2">
                    <a:lumMod val="25000"/>
                  </a:schemeClr>
                </a:solidFill>
                <a:latin typeface="+mn-lt"/>
              </a:defRPr>
            </a:pPr>
            <a:endParaRPr lang="en-US"/>
          </a:p>
        </c:txPr>
        <c:crossAx val="111643648"/>
        <c:crosses val="autoZero"/>
        <c:auto val="1"/>
        <c:lblOffset val="100"/>
        <c:baseTimeUnit val="months"/>
        <c:majorUnit val="12"/>
        <c:majorTimeUnit val="months"/>
        <c:minorUnit val="3"/>
        <c:minorTimeUnit val="months"/>
      </c:dateAx>
      <c:valAx>
        <c:axId val="111643648"/>
        <c:scaling>
          <c:orientation val="minMax"/>
          <c:max val="0.30000000000000004"/>
          <c:min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67254185575073E-2"/>
          <c:y val="1.8112507863429529E-2"/>
          <c:w val="0.94283774933161302"/>
          <c:h val="0.93330277900333936"/>
        </c:manualLayout>
      </c:layout>
      <c:lineChart>
        <c:grouping val="standard"/>
        <c:varyColors val="0"/>
        <c:ser>
          <c:idx val="0"/>
          <c:order val="0"/>
          <c:tx>
            <c:strRef>
              <c:f>Sheet1!$B$1</c:f>
              <c:strCache>
                <c:ptCount val="1"/>
                <c:pt idx="0">
                  <c:v>EFI - MCI</c:v>
                </c:pt>
              </c:strCache>
            </c:strRef>
          </c:tx>
          <c:spPr>
            <a:ln w="31750">
              <a:solidFill>
                <a:srgbClr val="102A7E"/>
              </a:solidFill>
            </a:ln>
          </c:spPr>
          <c:marker>
            <c:symbol val="none"/>
          </c:marker>
          <c:dPt>
            <c:idx val="84"/>
            <c:bubble3D val="0"/>
            <c:extLst>
              <c:ext xmlns:c16="http://schemas.microsoft.com/office/drawing/2014/chart" uri="{C3380CC4-5D6E-409C-BE32-E72D297353CC}">
                <c16:uniqueId val="{00000000-348E-4756-94FD-3388DDAA6064}"/>
              </c:ext>
            </c:extLst>
          </c:dPt>
          <c:dPt>
            <c:idx val="87"/>
            <c:bubble3D val="0"/>
            <c:extLst>
              <c:ext xmlns:c16="http://schemas.microsoft.com/office/drawing/2014/chart" uri="{C3380CC4-5D6E-409C-BE32-E72D297353CC}">
                <c16:uniqueId val="{00000001-348E-4756-94FD-3388DDAA6064}"/>
              </c:ext>
            </c:extLst>
          </c:dPt>
          <c:dPt>
            <c:idx val="90"/>
            <c:bubble3D val="0"/>
            <c:extLst>
              <c:ext xmlns:c16="http://schemas.microsoft.com/office/drawing/2014/chart" uri="{C3380CC4-5D6E-409C-BE32-E72D297353CC}">
                <c16:uniqueId val="{00000002-348E-4756-94FD-3388DDAA6064}"/>
              </c:ext>
            </c:extLst>
          </c:dPt>
          <c:dPt>
            <c:idx val="93"/>
            <c:bubble3D val="0"/>
            <c:extLst>
              <c:ext xmlns:c16="http://schemas.microsoft.com/office/drawing/2014/chart" uri="{C3380CC4-5D6E-409C-BE32-E72D297353CC}">
                <c16:uniqueId val="{00000003-348E-4756-94FD-3388DDAA6064}"/>
              </c:ext>
            </c:extLst>
          </c:dPt>
          <c:dPt>
            <c:idx val="96"/>
            <c:bubble3D val="0"/>
            <c:extLst>
              <c:ext xmlns:c16="http://schemas.microsoft.com/office/drawing/2014/chart" uri="{C3380CC4-5D6E-409C-BE32-E72D297353CC}">
                <c16:uniqueId val="{00000004-348E-4756-94FD-3388DDAA6064}"/>
              </c:ext>
            </c:extLst>
          </c:dPt>
          <c:dPt>
            <c:idx val="98"/>
            <c:bubble3D val="0"/>
            <c:extLst>
              <c:ext xmlns:c16="http://schemas.microsoft.com/office/drawing/2014/chart" uri="{C3380CC4-5D6E-409C-BE32-E72D297353CC}">
                <c16:uniqueId val="{00000005-348E-4756-94FD-3388DDAA6064}"/>
              </c:ext>
            </c:extLst>
          </c:dPt>
          <c:dPt>
            <c:idx val="102"/>
            <c:bubble3D val="0"/>
            <c:extLst>
              <c:ext xmlns:c16="http://schemas.microsoft.com/office/drawing/2014/chart" uri="{C3380CC4-5D6E-409C-BE32-E72D297353CC}">
                <c16:uniqueId val="{00000006-348E-4756-94FD-3388DDAA6064}"/>
              </c:ext>
            </c:extLst>
          </c:dPt>
          <c:dPt>
            <c:idx val="105"/>
            <c:bubble3D val="0"/>
            <c:extLst>
              <c:ext xmlns:c16="http://schemas.microsoft.com/office/drawing/2014/chart" uri="{C3380CC4-5D6E-409C-BE32-E72D297353CC}">
                <c16:uniqueId val="{00000007-348E-4756-94FD-3388DDAA6064}"/>
              </c:ext>
            </c:extLst>
          </c:dPt>
          <c:dPt>
            <c:idx val="108"/>
            <c:bubble3D val="0"/>
            <c:extLst>
              <c:ext xmlns:c16="http://schemas.microsoft.com/office/drawing/2014/chart" uri="{C3380CC4-5D6E-409C-BE32-E72D297353CC}">
                <c16:uniqueId val="{00000008-348E-4756-94FD-3388DDAA6064}"/>
              </c:ext>
            </c:extLst>
          </c:dPt>
          <c:dPt>
            <c:idx val="110"/>
            <c:bubble3D val="0"/>
            <c:extLst>
              <c:ext xmlns:c16="http://schemas.microsoft.com/office/drawing/2014/chart" uri="{C3380CC4-5D6E-409C-BE32-E72D297353CC}">
                <c16:uniqueId val="{00000009-348E-4756-94FD-3388DDAA6064}"/>
              </c:ext>
            </c:extLst>
          </c:dPt>
          <c:dPt>
            <c:idx val="114"/>
            <c:bubble3D val="0"/>
            <c:extLst>
              <c:ext xmlns:c16="http://schemas.microsoft.com/office/drawing/2014/chart" uri="{C3380CC4-5D6E-409C-BE32-E72D297353CC}">
                <c16:uniqueId val="{0000000A-348E-4756-94FD-3388DDAA6064}"/>
              </c:ext>
            </c:extLst>
          </c:dPt>
          <c:dPt>
            <c:idx val="117"/>
            <c:bubble3D val="0"/>
            <c:extLst>
              <c:ext xmlns:c16="http://schemas.microsoft.com/office/drawing/2014/chart" uri="{C3380CC4-5D6E-409C-BE32-E72D297353CC}">
                <c16:uniqueId val="{0000000B-348E-4756-94FD-3388DDAA6064}"/>
              </c:ext>
            </c:extLst>
          </c:dPt>
          <c:dPt>
            <c:idx val="118"/>
            <c:bubble3D val="0"/>
            <c:extLst>
              <c:ext xmlns:c16="http://schemas.microsoft.com/office/drawing/2014/chart" uri="{C3380CC4-5D6E-409C-BE32-E72D297353CC}">
                <c16:uniqueId val="{0000000A-FC1B-4AF0-908E-6B889E1C1BA9}"/>
              </c:ext>
            </c:extLst>
          </c:dPt>
          <c:dPt>
            <c:idx val="120"/>
            <c:bubble3D val="0"/>
            <c:extLst>
              <c:ext xmlns:c16="http://schemas.microsoft.com/office/drawing/2014/chart" uri="{C3380CC4-5D6E-409C-BE32-E72D297353CC}">
                <c16:uniqueId val="{0000000D-348E-4756-94FD-3388DDAA6064}"/>
              </c:ext>
            </c:extLst>
          </c:dPt>
          <c:dPt>
            <c:idx val="121"/>
            <c:bubble3D val="0"/>
            <c:extLst>
              <c:ext xmlns:c16="http://schemas.microsoft.com/office/drawing/2014/chart" uri="{C3380CC4-5D6E-409C-BE32-E72D297353CC}">
                <c16:uniqueId val="{0000000B-FC1B-4AF0-908E-6B889E1C1BA9}"/>
              </c:ext>
            </c:extLst>
          </c:dPt>
          <c:dPt>
            <c:idx val="122"/>
            <c:bubble3D val="0"/>
            <c:extLst>
              <c:ext xmlns:c16="http://schemas.microsoft.com/office/drawing/2014/chart" uri="{C3380CC4-5D6E-409C-BE32-E72D297353CC}">
                <c16:uniqueId val="{0000000C-FC1B-4AF0-908E-6B889E1C1BA9}"/>
              </c:ext>
            </c:extLst>
          </c:dPt>
          <c:dPt>
            <c:idx val="124"/>
            <c:bubble3D val="0"/>
            <c:extLst>
              <c:ext xmlns:c16="http://schemas.microsoft.com/office/drawing/2014/chart" uri="{C3380CC4-5D6E-409C-BE32-E72D297353CC}">
                <c16:uniqueId val="{00000010-348E-4756-94FD-3388DDAA6064}"/>
              </c:ext>
            </c:extLst>
          </c:dPt>
          <c:dPt>
            <c:idx val="126"/>
            <c:bubble3D val="0"/>
            <c:extLst>
              <c:ext xmlns:c16="http://schemas.microsoft.com/office/drawing/2014/chart" uri="{C3380CC4-5D6E-409C-BE32-E72D297353CC}">
                <c16:uniqueId val="{00000011-348E-4756-94FD-3388DDAA6064}"/>
              </c:ext>
            </c:extLst>
          </c:dPt>
          <c:dPt>
            <c:idx val="127"/>
            <c:bubble3D val="0"/>
            <c:extLst>
              <c:ext xmlns:c16="http://schemas.microsoft.com/office/drawing/2014/chart" uri="{C3380CC4-5D6E-409C-BE32-E72D297353CC}">
                <c16:uniqueId val="{00000011-5442-4ED9-8AB7-1D7D4D035868}"/>
              </c:ext>
            </c:extLst>
          </c:dPt>
          <c:dPt>
            <c:idx val="131"/>
            <c:bubble3D val="0"/>
            <c:extLst>
              <c:ext xmlns:c16="http://schemas.microsoft.com/office/drawing/2014/chart" uri="{C3380CC4-5D6E-409C-BE32-E72D297353CC}">
                <c16:uniqueId val="{00000013-348E-4756-94FD-3388DDAA6064}"/>
              </c:ext>
            </c:extLst>
          </c:dPt>
          <c:dPt>
            <c:idx val="134"/>
            <c:bubble3D val="0"/>
            <c:extLst>
              <c:ext xmlns:c16="http://schemas.microsoft.com/office/drawing/2014/chart" uri="{C3380CC4-5D6E-409C-BE32-E72D297353CC}">
                <c16:uniqueId val="{00000014-348E-4756-94FD-3388DDAA6064}"/>
              </c:ext>
            </c:extLst>
          </c:dPt>
          <c:dPt>
            <c:idx val="141"/>
            <c:bubble3D val="0"/>
            <c:extLst>
              <c:ext xmlns:c16="http://schemas.microsoft.com/office/drawing/2014/chart" uri="{C3380CC4-5D6E-409C-BE32-E72D297353CC}">
                <c16:uniqueId val="{00000015-348E-4756-94FD-3388DDAA6064}"/>
              </c:ext>
            </c:extLst>
          </c:dPt>
          <c:dPt>
            <c:idx val="144"/>
            <c:bubble3D val="0"/>
            <c:extLst>
              <c:ext xmlns:c16="http://schemas.microsoft.com/office/drawing/2014/chart" uri="{C3380CC4-5D6E-409C-BE32-E72D297353CC}">
                <c16:uniqueId val="{00000016-348E-4756-94FD-3388DDAA6064}"/>
              </c:ext>
            </c:extLst>
          </c:dPt>
          <c:dPt>
            <c:idx val="153"/>
            <c:bubble3D val="0"/>
            <c:extLst>
              <c:ext xmlns:c16="http://schemas.microsoft.com/office/drawing/2014/chart" uri="{C3380CC4-5D6E-409C-BE32-E72D297353CC}">
                <c16:uniqueId val="{00000017-348E-4756-94FD-3388DDAA6064}"/>
              </c:ext>
            </c:extLst>
          </c:dPt>
          <c:dPt>
            <c:idx val="157"/>
            <c:bubble3D val="0"/>
            <c:extLst>
              <c:ext xmlns:c16="http://schemas.microsoft.com/office/drawing/2014/chart" uri="{C3380CC4-5D6E-409C-BE32-E72D297353CC}">
                <c16:uniqueId val="{00000018-348E-4756-94FD-3388DDAA6064}"/>
              </c:ext>
            </c:extLst>
          </c:dPt>
          <c:dPt>
            <c:idx val="158"/>
            <c:bubble3D val="0"/>
            <c:extLst>
              <c:ext xmlns:c16="http://schemas.microsoft.com/office/drawing/2014/chart" uri="{C3380CC4-5D6E-409C-BE32-E72D297353CC}">
                <c16:uniqueId val="{00000018-5442-4ED9-8AB7-1D7D4D035868}"/>
              </c:ext>
            </c:extLst>
          </c:dPt>
          <c:dPt>
            <c:idx val="162"/>
            <c:bubble3D val="0"/>
            <c:extLst>
              <c:ext xmlns:c16="http://schemas.microsoft.com/office/drawing/2014/chart" uri="{C3380CC4-5D6E-409C-BE32-E72D297353CC}">
                <c16:uniqueId val="{0000001A-348E-4756-94FD-3388DDAA6064}"/>
              </c:ext>
            </c:extLst>
          </c:dPt>
          <c:dPt>
            <c:idx val="165"/>
            <c:bubble3D val="0"/>
            <c:extLst>
              <c:ext xmlns:c16="http://schemas.microsoft.com/office/drawing/2014/chart" uri="{C3380CC4-5D6E-409C-BE32-E72D297353CC}">
                <c16:uniqueId val="{0000001B-348E-4756-94FD-3388DDAA6064}"/>
              </c:ext>
            </c:extLst>
          </c:dPt>
          <c:dPt>
            <c:idx val="169"/>
            <c:marker>
              <c:symbol val="circle"/>
              <c:size val="9"/>
              <c:spPr>
                <a:solidFill>
                  <a:srgbClr val="D2CD00"/>
                </a:solidFill>
                <a:ln>
                  <a:noFill/>
                </a:ln>
              </c:spPr>
            </c:marker>
            <c:bubble3D val="0"/>
            <c:extLst>
              <c:ext xmlns:c16="http://schemas.microsoft.com/office/drawing/2014/chart" uri="{C3380CC4-5D6E-409C-BE32-E72D297353CC}">
                <c16:uniqueId val="{0000001C-12C4-425D-96AD-F4378C83D211}"/>
              </c:ext>
            </c:extLst>
          </c:dPt>
          <c:cat>
            <c:numRef>
              <c:f>Sheet1!$A$6:$A$175</c:f>
              <c:numCache>
                <c:formatCode>m/d/yyyy</c:formatCode>
                <c:ptCount val="170"/>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pt idx="45">
                  <c:v>41426</c:v>
                </c:pt>
                <c:pt idx="46">
                  <c:v>41456</c:v>
                </c:pt>
                <c:pt idx="47">
                  <c:v>41487</c:v>
                </c:pt>
                <c:pt idx="48">
                  <c:v>41518</c:v>
                </c:pt>
                <c:pt idx="49">
                  <c:v>41548</c:v>
                </c:pt>
                <c:pt idx="50">
                  <c:v>41579</c:v>
                </c:pt>
                <c:pt idx="51">
                  <c:v>41609</c:v>
                </c:pt>
                <c:pt idx="52">
                  <c:v>41640</c:v>
                </c:pt>
                <c:pt idx="53">
                  <c:v>41671</c:v>
                </c:pt>
                <c:pt idx="54">
                  <c:v>41699</c:v>
                </c:pt>
                <c:pt idx="55">
                  <c:v>41730</c:v>
                </c:pt>
                <c:pt idx="56">
                  <c:v>41760</c:v>
                </c:pt>
                <c:pt idx="57">
                  <c:v>41791</c:v>
                </c:pt>
                <c:pt idx="58">
                  <c:v>41821</c:v>
                </c:pt>
                <c:pt idx="59">
                  <c:v>41852</c:v>
                </c:pt>
                <c:pt idx="60">
                  <c:v>41883</c:v>
                </c:pt>
                <c:pt idx="61">
                  <c:v>41913</c:v>
                </c:pt>
                <c:pt idx="62">
                  <c:v>41944</c:v>
                </c:pt>
                <c:pt idx="63">
                  <c:v>41974</c:v>
                </c:pt>
                <c:pt idx="64">
                  <c:v>42005</c:v>
                </c:pt>
                <c:pt idx="65">
                  <c:v>42036</c:v>
                </c:pt>
                <c:pt idx="66">
                  <c:v>42064</c:v>
                </c:pt>
                <c:pt idx="67">
                  <c:v>42095</c:v>
                </c:pt>
                <c:pt idx="68">
                  <c:v>42125</c:v>
                </c:pt>
                <c:pt idx="69">
                  <c:v>42156</c:v>
                </c:pt>
                <c:pt idx="70">
                  <c:v>42186</c:v>
                </c:pt>
                <c:pt idx="71">
                  <c:v>42217</c:v>
                </c:pt>
                <c:pt idx="72">
                  <c:v>42248</c:v>
                </c:pt>
                <c:pt idx="73">
                  <c:v>42278</c:v>
                </c:pt>
                <c:pt idx="74">
                  <c:v>42309</c:v>
                </c:pt>
                <c:pt idx="75">
                  <c:v>42339</c:v>
                </c:pt>
                <c:pt idx="76">
                  <c:v>42370</c:v>
                </c:pt>
                <c:pt idx="77">
                  <c:v>42401</c:v>
                </c:pt>
                <c:pt idx="78">
                  <c:v>42430</c:v>
                </c:pt>
                <c:pt idx="79">
                  <c:v>42461</c:v>
                </c:pt>
                <c:pt idx="80">
                  <c:v>42491</c:v>
                </c:pt>
                <c:pt idx="81">
                  <c:v>42522</c:v>
                </c:pt>
                <c:pt idx="82">
                  <c:v>42552</c:v>
                </c:pt>
                <c:pt idx="83">
                  <c:v>42583</c:v>
                </c:pt>
                <c:pt idx="84">
                  <c:v>42614</c:v>
                </c:pt>
                <c:pt idx="85">
                  <c:v>42644</c:v>
                </c:pt>
                <c:pt idx="86">
                  <c:v>42675</c:v>
                </c:pt>
                <c:pt idx="87">
                  <c:v>42705</c:v>
                </c:pt>
                <c:pt idx="88">
                  <c:v>42736</c:v>
                </c:pt>
                <c:pt idx="89">
                  <c:v>42767</c:v>
                </c:pt>
                <c:pt idx="90">
                  <c:v>42795</c:v>
                </c:pt>
                <c:pt idx="91">
                  <c:v>42826</c:v>
                </c:pt>
                <c:pt idx="92">
                  <c:v>42856</c:v>
                </c:pt>
                <c:pt idx="93">
                  <c:v>42887</c:v>
                </c:pt>
                <c:pt idx="94">
                  <c:v>42917</c:v>
                </c:pt>
                <c:pt idx="95">
                  <c:v>42948</c:v>
                </c:pt>
                <c:pt idx="96">
                  <c:v>42979</c:v>
                </c:pt>
                <c:pt idx="97">
                  <c:v>43009</c:v>
                </c:pt>
                <c:pt idx="98">
                  <c:v>43040</c:v>
                </c:pt>
                <c:pt idx="99">
                  <c:v>43070</c:v>
                </c:pt>
                <c:pt idx="100">
                  <c:v>43101</c:v>
                </c:pt>
                <c:pt idx="101">
                  <c:v>43132</c:v>
                </c:pt>
                <c:pt idx="102">
                  <c:v>43160</c:v>
                </c:pt>
                <c:pt idx="103">
                  <c:v>43191</c:v>
                </c:pt>
                <c:pt idx="104">
                  <c:v>43221</c:v>
                </c:pt>
                <c:pt idx="105">
                  <c:v>43252</c:v>
                </c:pt>
                <c:pt idx="106">
                  <c:v>43282</c:v>
                </c:pt>
                <c:pt idx="107">
                  <c:v>43313</c:v>
                </c:pt>
                <c:pt idx="108">
                  <c:v>43344</c:v>
                </c:pt>
                <c:pt idx="109">
                  <c:v>43374</c:v>
                </c:pt>
                <c:pt idx="110">
                  <c:v>43405</c:v>
                </c:pt>
                <c:pt idx="111">
                  <c:v>43435</c:v>
                </c:pt>
                <c:pt idx="112">
                  <c:v>43466</c:v>
                </c:pt>
                <c:pt idx="113">
                  <c:v>43497</c:v>
                </c:pt>
                <c:pt idx="114">
                  <c:v>43525</c:v>
                </c:pt>
                <c:pt idx="115">
                  <c:v>43556</c:v>
                </c:pt>
                <c:pt idx="116">
                  <c:v>43586</c:v>
                </c:pt>
                <c:pt idx="117">
                  <c:v>43617</c:v>
                </c:pt>
                <c:pt idx="118">
                  <c:v>43647</c:v>
                </c:pt>
                <c:pt idx="119">
                  <c:v>43678</c:v>
                </c:pt>
                <c:pt idx="120">
                  <c:v>43709</c:v>
                </c:pt>
                <c:pt idx="121">
                  <c:v>43739</c:v>
                </c:pt>
                <c:pt idx="122">
                  <c:v>43770</c:v>
                </c:pt>
                <c:pt idx="123">
                  <c:v>43800</c:v>
                </c:pt>
                <c:pt idx="124">
                  <c:v>43831</c:v>
                </c:pt>
                <c:pt idx="125">
                  <c:v>43862</c:v>
                </c:pt>
                <c:pt idx="126">
                  <c:v>43891</c:v>
                </c:pt>
                <c:pt idx="127">
                  <c:v>43922</c:v>
                </c:pt>
                <c:pt idx="128">
                  <c:v>43952</c:v>
                </c:pt>
                <c:pt idx="129">
                  <c:v>43983</c:v>
                </c:pt>
                <c:pt idx="130">
                  <c:v>44013</c:v>
                </c:pt>
                <c:pt idx="131">
                  <c:v>44044</c:v>
                </c:pt>
                <c:pt idx="132">
                  <c:v>44075</c:v>
                </c:pt>
                <c:pt idx="133">
                  <c:v>44105</c:v>
                </c:pt>
                <c:pt idx="134">
                  <c:v>44136</c:v>
                </c:pt>
                <c:pt idx="135">
                  <c:v>44166</c:v>
                </c:pt>
                <c:pt idx="136">
                  <c:v>44197</c:v>
                </c:pt>
                <c:pt idx="137">
                  <c:v>44228</c:v>
                </c:pt>
                <c:pt idx="138">
                  <c:v>44256</c:v>
                </c:pt>
                <c:pt idx="139">
                  <c:v>44287</c:v>
                </c:pt>
                <c:pt idx="140">
                  <c:v>44317</c:v>
                </c:pt>
                <c:pt idx="141">
                  <c:v>44348</c:v>
                </c:pt>
                <c:pt idx="142">
                  <c:v>44378</c:v>
                </c:pt>
                <c:pt idx="143">
                  <c:v>44409</c:v>
                </c:pt>
                <c:pt idx="144">
                  <c:v>44440</c:v>
                </c:pt>
                <c:pt idx="145">
                  <c:v>44470</c:v>
                </c:pt>
                <c:pt idx="146">
                  <c:v>44501</c:v>
                </c:pt>
                <c:pt idx="147">
                  <c:v>44531</c:v>
                </c:pt>
                <c:pt idx="148">
                  <c:v>44562</c:v>
                </c:pt>
                <c:pt idx="149">
                  <c:v>44593</c:v>
                </c:pt>
                <c:pt idx="150">
                  <c:v>44621</c:v>
                </c:pt>
                <c:pt idx="151">
                  <c:v>44652</c:v>
                </c:pt>
                <c:pt idx="152">
                  <c:v>44682</c:v>
                </c:pt>
                <c:pt idx="153">
                  <c:v>44713</c:v>
                </c:pt>
                <c:pt idx="154">
                  <c:v>44743</c:v>
                </c:pt>
                <c:pt idx="155">
                  <c:v>44774</c:v>
                </c:pt>
                <c:pt idx="156">
                  <c:v>44805</c:v>
                </c:pt>
                <c:pt idx="157">
                  <c:v>44835</c:v>
                </c:pt>
                <c:pt idx="158">
                  <c:v>44866</c:v>
                </c:pt>
                <c:pt idx="159">
                  <c:v>44896</c:v>
                </c:pt>
                <c:pt idx="160">
                  <c:v>44927</c:v>
                </c:pt>
                <c:pt idx="161">
                  <c:v>44958</c:v>
                </c:pt>
                <c:pt idx="162">
                  <c:v>44986</c:v>
                </c:pt>
                <c:pt idx="163">
                  <c:v>45017</c:v>
                </c:pt>
                <c:pt idx="164">
                  <c:v>45047</c:v>
                </c:pt>
                <c:pt idx="165">
                  <c:v>45078</c:v>
                </c:pt>
                <c:pt idx="166">
                  <c:v>45108</c:v>
                </c:pt>
                <c:pt idx="167">
                  <c:v>45139</c:v>
                </c:pt>
                <c:pt idx="168">
                  <c:v>45170</c:v>
                </c:pt>
                <c:pt idx="169">
                  <c:v>45200</c:v>
                </c:pt>
              </c:numCache>
            </c:numRef>
          </c:cat>
          <c:val>
            <c:numRef>
              <c:f>Sheet1!$B$6:$B$175</c:f>
              <c:numCache>
                <c:formatCode>0.0</c:formatCode>
                <c:ptCount val="170"/>
                <c:pt idx="0">
                  <c:v>53.8</c:v>
                </c:pt>
                <c:pt idx="1">
                  <c:v>54.3</c:v>
                </c:pt>
                <c:pt idx="2">
                  <c:v>57.2</c:v>
                </c:pt>
                <c:pt idx="3">
                  <c:v>58.9</c:v>
                </c:pt>
                <c:pt idx="4">
                  <c:v>58.8</c:v>
                </c:pt>
                <c:pt idx="5">
                  <c:v>60.6</c:v>
                </c:pt>
                <c:pt idx="6">
                  <c:v>60.2</c:v>
                </c:pt>
                <c:pt idx="7">
                  <c:v>65.400000000000006</c:v>
                </c:pt>
                <c:pt idx="8">
                  <c:v>67.400000000000006</c:v>
                </c:pt>
                <c:pt idx="9">
                  <c:v>65.2</c:v>
                </c:pt>
                <c:pt idx="10">
                  <c:v>57.6</c:v>
                </c:pt>
                <c:pt idx="11">
                  <c:v>58.2</c:v>
                </c:pt>
                <c:pt idx="12">
                  <c:v>56.9</c:v>
                </c:pt>
                <c:pt idx="13">
                  <c:v>58.8</c:v>
                </c:pt>
                <c:pt idx="14">
                  <c:v>65.5</c:v>
                </c:pt>
                <c:pt idx="15">
                  <c:v>64.8</c:v>
                </c:pt>
                <c:pt idx="16">
                  <c:v>69.7</c:v>
                </c:pt>
                <c:pt idx="17">
                  <c:v>71.599999999999994</c:v>
                </c:pt>
                <c:pt idx="18">
                  <c:v>72.400000000000006</c:v>
                </c:pt>
                <c:pt idx="19">
                  <c:v>70.3</c:v>
                </c:pt>
                <c:pt idx="20">
                  <c:v>63.2</c:v>
                </c:pt>
                <c:pt idx="21">
                  <c:v>52.6</c:v>
                </c:pt>
                <c:pt idx="22">
                  <c:v>56.2</c:v>
                </c:pt>
                <c:pt idx="23">
                  <c:v>50</c:v>
                </c:pt>
                <c:pt idx="24">
                  <c:v>47.6</c:v>
                </c:pt>
                <c:pt idx="25">
                  <c:v>50.7</c:v>
                </c:pt>
                <c:pt idx="26">
                  <c:v>57.4</c:v>
                </c:pt>
                <c:pt idx="27">
                  <c:v>57.2</c:v>
                </c:pt>
                <c:pt idx="28">
                  <c:v>59</c:v>
                </c:pt>
                <c:pt idx="29">
                  <c:v>59.6</c:v>
                </c:pt>
                <c:pt idx="30">
                  <c:v>61.7</c:v>
                </c:pt>
                <c:pt idx="31">
                  <c:v>62.1</c:v>
                </c:pt>
                <c:pt idx="32">
                  <c:v>59.2</c:v>
                </c:pt>
                <c:pt idx="33">
                  <c:v>48.5</c:v>
                </c:pt>
                <c:pt idx="34">
                  <c:v>51.5</c:v>
                </c:pt>
                <c:pt idx="35">
                  <c:v>50.2</c:v>
                </c:pt>
                <c:pt idx="36">
                  <c:v>53</c:v>
                </c:pt>
                <c:pt idx="37">
                  <c:v>53.3</c:v>
                </c:pt>
                <c:pt idx="38">
                  <c:v>49.9</c:v>
                </c:pt>
                <c:pt idx="39">
                  <c:v>48.5</c:v>
                </c:pt>
                <c:pt idx="40">
                  <c:v>54.2</c:v>
                </c:pt>
                <c:pt idx="41">
                  <c:v>58.7</c:v>
                </c:pt>
                <c:pt idx="42">
                  <c:v>58</c:v>
                </c:pt>
                <c:pt idx="43">
                  <c:v>54</c:v>
                </c:pt>
                <c:pt idx="44">
                  <c:v>56.7</c:v>
                </c:pt>
                <c:pt idx="45">
                  <c:v>57.3</c:v>
                </c:pt>
                <c:pt idx="46">
                  <c:v>59.4</c:v>
                </c:pt>
                <c:pt idx="47">
                  <c:v>61</c:v>
                </c:pt>
                <c:pt idx="48">
                  <c:v>61.3</c:v>
                </c:pt>
                <c:pt idx="49">
                  <c:v>54</c:v>
                </c:pt>
                <c:pt idx="50">
                  <c:v>56.9</c:v>
                </c:pt>
                <c:pt idx="51">
                  <c:v>55.8</c:v>
                </c:pt>
                <c:pt idx="52">
                  <c:v>64.900000000000006</c:v>
                </c:pt>
                <c:pt idx="53">
                  <c:v>63.3</c:v>
                </c:pt>
                <c:pt idx="54">
                  <c:v>65.099999999999994</c:v>
                </c:pt>
                <c:pt idx="55">
                  <c:v>65.099999999999994</c:v>
                </c:pt>
                <c:pt idx="56">
                  <c:v>65.400000000000006</c:v>
                </c:pt>
                <c:pt idx="57">
                  <c:v>61.4</c:v>
                </c:pt>
                <c:pt idx="58">
                  <c:v>61.4</c:v>
                </c:pt>
                <c:pt idx="59">
                  <c:v>58.9</c:v>
                </c:pt>
                <c:pt idx="60">
                  <c:v>60.2</c:v>
                </c:pt>
                <c:pt idx="61">
                  <c:v>60.4</c:v>
                </c:pt>
                <c:pt idx="62">
                  <c:v>64.2</c:v>
                </c:pt>
                <c:pt idx="63">
                  <c:v>63.4</c:v>
                </c:pt>
                <c:pt idx="64">
                  <c:v>66.099999999999994</c:v>
                </c:pt>
                <c:pt idx="65">
                  <c:v>66.3</c:v>
                </c:pt>
                <c:pt idx="66">
                  <c:v>72.099999999999994</c:v>
                </c:pt>
                <c:pt idx="67">
                  <c:v>70.7</c:v>
                </c:pt>
                <c:pt idx="68">
                  <c:v>67.5</c:v>
                </c:pt>
                <c:pt idx="69">
                  <c:v>63</c:v>
                </c:pt>
                <c:pt idx="70">
                  <c:v>62.6</c:v>
                </c:pt>
                <c:pt idx="71">
                  <c:v>67.400000000000006</c:v>
                </c:pt>
                <c:pt idx="72">
                  <c:v>61.1</c:v>
                </c:pt>
                <c:pt idx="73">
                  <c:v>58.7</c:v>
                </c:pt>
                <c:pt idx="74">
                  <c:v>60.2</c:v>
                </c:pt>
                <c:pt idx="75">
                  <c:v>60.2</c:v>
                </c:pt>
                <c:pt idx="76">
                  <c:v>54</c:v>
                </c:pt>
                <c:pt idx="77">
                  <c:v>48.3</c:v>
                </c:pt>
                <c:pt idx="78">
                  <c:v>51.6</c:v>
                </c:pt>
                <c:pt idx="79">
                  <c:v>59.1</c:v>
                </c:pt>
                <c:pt idx="80">
                  <c:v>55.1</c:v>
                </c:pt>
                <c:pt idx="81">
                  <c:v>52.3</c:v>
                </c:pt>
                <c:pt idx="82">
                  <c:v>52.5</c:v>
                </c:pt>
                <c:pt idx="83">
                  <c:v>54.8</c:v>
                </c:pt>
                <c:pt idx="84">
                  <c:v>53.8</c:v>
                </c:pt>
                <c:pt idx="85">
                  <c:v>56</c:v>
                </c:pt>
                <c:pt idx="86">
                  <c:v>54.6</c:v>
                </c:pt>
                <c:pt idx="87">
                  <c:v>67.5</c:v>
                </c:pt>
                <c:pt idx="88">
                  <c:v>73.400000000000006</c:v>
                </c:pt>
                <c:pt idx="89">
                  <c:v>72.2</c:v>
                </c:pt>
                <c:pt idx="90">
                  <c:v>71.099999999999994</c:v>
                </c:pt>
                <c:pt idx="91">
                  <c:v>65.8</c:v>
                </c:pt>
                <c:pt idx="92">
                  <c:v>63.2</c:v>
                </c:pt>
                <c:pt idx="93">
                  <c:v>63.5</c:v>
                </c:pt>
                <c:pt idx="94">
                  <c:v>63.5</c:v>
                </c:pt>
                <c:pt idx="95">
                  <c:v>64.400000000000006</c:v>
                </c:pt>
                <c:pt idx="96">
                  <c:v>63.7</c:v>
                </c:pt>
                <c:pt idx="97">
                  <c:v>63.7</c:v>
                </c:pt>
                <c:pt idx="98">
                  <c:v>67</c:v>
                </c:pt>
                <c:pt idx="99">
                  <c:v>69.400000000000006</c:v>
                </c:pt>
                <c:pt idx="100">
                  <c:v>75.3</c:v>
                </c:pt>
                <c:pt idx="101">
                  <c:v>73.2</c:v>
                </c:pt>
                <c:pt idx="102">
                  <c:v>72.2</c:v>
                </c:pt>
                <c:pt idx="103">
                  <c:v>68.3</c:v>
                </c:pt>
                <c:pt idx="104">
                  <c:v>64.599999999999994</c:v>
                </c:pt>
                <c:pt idx="105">
                  <c:v>66.2</c:v>
                </c:pt>
                <c:pt idx="106">
                  <c:v>62.8</c:v>
                </c:pt>
                <c:pt idx="107">
                  <c:v>60.7</c:v>
                </c:pt>
                <c:pt idx="108">
                  <c:v>65.5</c:v>
                </c:pt>
                <c:pt idx="109">
                  <c:v>63.2</c:v>
                </c:pt>
                <c:pt idx="110">
                  <c:v>58.5</c:v>
                </c:pt>
                <c:pt idx="111">
                  <c:v>55.5</c:v>
                </c:pt>
                <c:pt idx="112">
                  <c:v>53.4</c:v>
                </c:pt>
                <c:pt idx="113">
                  <c:v>56.7</c:v>
                </c:pt>
                <c:pt idx="114">
                  <c:v>60.4</c:v>
                </c:pt>
                <c:pt idx="115">
                  <c:v>58.3</c:v>
                </c:pt>
                <c:pt idx="116">
                  <c:v>59.2</c:v>
                </c:pt>
                <c:pt idx="117">
                  <c:v>52.8</c:v>
                </c:pt>
                <c:pt idx="118">
                  <c:v>57.9</c:v>
                </c:pt>
                <c:pt idx="119">
                  <c:v>58.9</c:v>
                </c:pt>
                <c:pt idx="120">
                  <c:v>54.7</c:v>
                </c:pt>
                <c:pt idx="121">
                  <c:v>51.4</c:v>
                </c:pt>
                <c:pt idx="122">
                  <c:v>54.9</c:v>
                </c:pt>
                <c:pt idx="123">
                  <c:v>56.2</c:v>
                </c:pt>
                <c:pt idx="124">
                  <c:v>59.9</c:v>
                </c:pt>
                <c:pt idx="125">
                  <c:v>58.7</c:v>
                </c:pt>
                <c:pt idx="126">
                  <c:v>46</c:v>
                </c:pt>
                <c:pt idx="127">
                  <c:v>22.3</c:v>
                </c:pt>
                <c:pt idx="128">
                  <c:v>25.8</c:v>
                </c:pt>
                <c:pt idx="129">
                  <c:v>45.8</c:v>
                </c:pt>
                <c:pt idx="130">
                  <c:v>45.3</c:v>
                </c:pt>
                <c:pt idx="131">
                  <c:v>48.4</c:v>
                </c:pt>
                <c:pt idx="132">
                  <c:v>56.6</c:v>
                </c:pt>
                <c:pt idx="133">
                  <c:v>55</c:v>
                </c:pt>
                <c:pt idx="134">
                  <c:v>56.1</c:v>
                </c:pt>
                <c:pt idx="135">
                  <c:v>59.7</c:v>
                </c:pt>
                <c:pt idx="136">
                  <c:v>59.6</c:v>
                </c:pt>
                <c:pt idx="137">
                  <c:v>64.400000000000006</c:v>
                </c:pt>
                <c:pt idx="138">
                  <c:v>67.7</c:v>
                </c:pt>
                <c:pt idx="139">
                  <c:v>76.099999999999994</c:v>
                </c:pt>
                <c:pt idx="140">
                  <c:v>72.099999999999994</c:v>
                </c:pt>
                <c:pt idx="141">
                  <c:v>71.3</c:v>
                </c:pt>
                <c:pt idx="142">
                  <c:v>72.900000000000006</c:v>
                </c:pt>
                <c:pt idx="143">
                  <c:v>66.599999999999994</c:v>
                </c:pt>
                <c:pt idx="144">
                  <c:v>60.5</c:v>
                </c:pt>
                <c:pt idx="145">
                  <c:v>61.1</c:v>
                </c:pt>
                <c:pt idx="146">
                  <c:v>64.599999999999994</c:v>
                </c:pt>
                <c:pt idx="147">
                  <c:v>63.9</c:v>
                </c:pt>
                <c:pt idx="148">
                  <c:v>63.8</c:v>
                </c:pt>
                <c:pt idx="149">
                  <c:v>61.8</c:v>
                </c:pt>
                <c:pt idx="150">
                  <c:v>58.2</c:v>
                </c:pt>
                <c:pt idx="151">
                  <c:v>56.1</c:v>
                </c:pt>
                <c:pt idx="152">
                  <c:v>49.6</c:v>
                </c:pt>
                <c:pt idx="153">
                  <c:v>50.9</c:v>
                </c:pt>
                <c:pt idx="154">
                  <c:v>46.1</c:v>
                </c:pt>
                <c:pt idx="155">
                  <c:v>50</c:v>
                </c:pt>
                <c:pt idx="156">
                  <c:v>48.7</c:v>
                </c:pt>
                <c:pt idx="157">
                  <c:v>45</c:v>
                </c:pt>
                <c:pt idx="158">
                  <c:v>43.7</c:v>
                </c:pt>
                <c:pt idx="159">
                  <c:v>45.9</c:v>
                </c:pt>
                <c:pt idx="160">
                  <c:v>48.5</c:v>
                </c:pt>
                <c:pt idx="161">
                  <c:v>51.8</c:v>
                </c:pt>
                <c:pt idx="162">
                  <c:v>50.3</c:v>
                </c:pt>
                <c:pt idx="163">
                  <c:v>47</c:v>
                </c:pt>
                <c:pt idx="164">
                  <c:v>40.6</c:v>
                </c:pt>
                <c:pt idx="165">
                  <c:v>44.1</c:v>
                </c:pt>
                <c:pt idx="166">
                  <c:v>46.4</c:v>
                </c:pt>
                <c:pt idx="167" formatCode="General">
                  <c:v>50.4</c:v>
                </c:pt>
                <c:pt idx="168" formatCode="General">
                  <c:v>50.3</c:v>
                </c:pt>
                <c:pt idx="169">
                  <c:v>40.1</c:v>
                </c:pt>
              </c:numCache>
            </c:numRef>
          </c:val>
          <c:smooth val="1"/>
          <c:extLst>
            <c:ext xmlns:c16="http://schemas.microsoft.com/office/drawing/2014/chart" uri="{C3380CC4-5D6E-409C-BE32-E72D297353CC}">
              <c16:uniqueId val="{00000017-FC1B-4AF0-908E-6B889E1C1BA9}"/>
            </c:ext>
          </c:extLst>
        </c:ser>
        <c:dLbls>
          <c:showLegendKey val="0"/>
          <c:showVal val="0"/>
          <c:showCatName val="0"/>
          <c:showSerName val="0"/>
          <c:showPercent val="0"/>
          <c:showBubbleSize val="0"/>
        </c:dLbls>
        <c:smooth val="0"/>
        <c:axId val="433746840"/>
        <c:axId val="433746448"/>
      </c:lineChart>
      <c:dateAx>
        <c:axId val="433746840"/>
        <c:scaling>
          <c:orientation val="minMax"/>
          <c:min val="41883"/>
        </c:scaling>
        <c:delete val="0"/>
        <c:axPos val="b"/>
        <c:numFmt formatCode="mmm\ yy" sourceLinked="0"/>
        <c:majorTickMark val="none"/>
        <c:minorTickMark val="none"/>
        <c:tickLblPos val="low"/>
        <c:spPr>
          <a:ln>
            <a:noFill/>
          </a:ln>
        </c:spPr>
        <c:txPr>
          <a:bodyPr rot="0"/>
          <a:lstStyle/>
          <a:p>
            <a:pPr>
              <a:defRPr sz="1050">
                <a:solidFill>
                  <a:schemeClr val="tx2">
                    <a:lumMod val="25000"/>
                  </a:schemeClr>
                </a:solidFill>
                <a:latin typeface="+mn-lt"/>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prstDash val="sysDot"/>
            </a:ln>
          </c:spPr>
        </c:majorGridlines>
        <c:numFmt formatCode="General" sourceLinked="0"/>
        <c:majorTickMark val="none"/>
        <c:minorTickMark val="none"/>
        <c:tickLblPos val="nextTo"/>
        <c:spPr>
          <a:ln>
            <a:noFill/>
          </a:ln>
        </c:spPr>
        <c:txPr>
          <a:bodyPr/>
          <a:lstStyle/>
          <a:p>
            <a:pPr>
              <a:defRPr sz="1050">
                <a:solidFill>
                  <a:schemeClr val="tx2">
                    <a:lumMod val="25000"/>
                  </a:schemeClr>
                </a:solidFill>
                <a:latin typeface="+mn-lt"/>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24" tIns="46662" rIns="93324" bIns="46662" rtlCol="0"/>
          <a:lstStyle>
            <a:lvl1pPr algn="r">
              <a:defRPr sz="1200"/>
            </a:lvl1pPr>
          </a:lstStyle>
          <a:p>
            <a:fld id="{693D7075-4BF1-43BF-A94A-2F4F88831037}" type="datetimeFigureOut">
              <a:rPr lang="en-US" smtClean="0"/>
              <a:t>10/19/2023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24" tIns="46662" rIns="93324" bIns="46662"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and Software investment grew 5.3% (annualized) in Q2 2023 after contracting in Q1.</a:t>
            </a:r>
          </a:p>
          <a:p>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investment growth in the following equipment verticals appears set to expand in the coming ~6 months:</a:t>
            </a:r>
          </a:p>
          <a:p>
            <a:endParaRPr lang="en-US" sz="800" dirty="0"/>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Computers</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Construction Machinery</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indent="0" defTabSz="924458">
              <a:buFont typeface="Arial" panose="020B0604020202020204" pitchFamily="34" charset="0"/>
              <a:buNone/>
              <a:defRPr/>
            </a:pPr>
            <a:r>
              <a:rPr lang="en-US" sz="800" dirty="0"/>
              <a:t>Investment growth in the following equipment verticals is likely to worsen in the next 6 months:</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Medical Equipment</a:t>
            </a: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Other Industrial Equipment</a:t>
            </a:r>
          </a:p>
          <a:p>
            <a:pPr algn="just" defTabSz="92445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45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u="none"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565" lvl="1" indent="-173336"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growth may worsen over the next 2 quarters. </a:t>
            </a:r>
          </a:p>
          <a:p>
            <a:pPr marL="173336" indent="-173336"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565" lvl="1" indent="-173336"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2 quarters. This makes them potentially attractive targets for new leasing and finance opportunities.</a:t>
            </a:r>
          </a:p>
          <a:p>
            <a:endParaRPr lang="en-US" dirty="0"/>
          </a:p>
          <a:p>
            <a:pPr marL="0" indent="0" defTabSz="924458">
              <a:buFont typeface="Arial" panose="020B0604020202020204" pitchFamily="34" charset="0"/>
              <a:buNone/>
              <a:defRPr/>
            </a:pPr>
            <a:endParaRPr lang="en-US" dirty="0"/>
          </a:p>
          <a:p>
            <a:pPr marL="171450" indent="-171450" defTabSz="92445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270163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IDFont+F1"/>
              </a:rPr>
              <a:t>E&amp;S investment was strong in Q2 despite high interest rates. E&amp;S investment grew 7.0% in Q2 after contracting in Q1. Although investment growth was strong in Q2, early indications suggest that investment may weaken in Q3 and Q4, however, as credit availability has continued to tighten. Many businesses have adjusted expansion plans in anticipation of slower economic growth in late 2023 and 2024.</a:t>
            </a:r>
          </a:p>
          <a:p>
            <a:pPr algn="l"/>
            <a:endParaRPr lang="en-US" sz="1800" b="0" i="0" u="none" strike="noStrike" baseline="0" dirty="0">
              <a:latin typeface="CIDFont+F1"/>
            </a:endParaRPr>
          </a:p>
          <a:p>
            <a:pPr algn="l"/>
            <a:r>
              <a:rPr lang="en-US" dirty="0"/>
              <a:t>Overall, the Foundation expects </a:t>
            </a:r>
            <a:r>
              <a:rPr lang="en-US" baseline="0" dirty="0"/>
              <a:t>equipment and software investment to grow at a 3.0% pace in 2023.</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E1A7EEB-C595-4307-8421-5BEF77CBD15A}" type="slidenum">
              <a:rPr lang="en-US" smtClean="0"/>
              <a:t>11</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was up 2.8% year-to-date in August. After strong growth in early 2023, year-to-date new business volume growth softened in Q2 and Q3 in the face of interest rates and tightening lending standards.</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 2023 value is projected cumulative annual volume assuming May’s YTD growth rate.</a:t>
            </a:r>
          </a:p>
        </p:txBody>
      </p:sp>
      <p:sp>
        <p:nvSpPr>
          <p:cNvPr id="4" name="Slide Number Placeholder 3"/>
          <p:cNvSpPr>
            <a:spLocks noGrp="1"/>
          </p:cNvSpPr>
          <p:nvPr>
            <p:ph type="sldNum" sz="quarter" idx="10"/>
          </p:nvPr>
        </p:nvSpPr>
        <p:spPr/>
        <p:txBody>
          <a:bodyPr/>
          <a:lstStyle/>
          <a:p>
            <a:fld id="{6E7DE7A7-C3F3-40E7-9F8F-CA0964D196F2}" type="slidenum">
              <a:rPr lang="en-US" smtClean="0"/>
              <a:t>12</a:t>
            </a:fld>
            <a:endParaRPr lang="en-US"/>
          </a:p>
        </p:txBody>
      </p:sp>
    </p:spTree>
    <p:extLst>
      <p:ext uri="{BB962C8B-B14F-4D97-AF65-F5344CB8AC3E}">
        <p14:creationId xmlns:p14="http://schemas.microsoft.com/office/powerpoint/2010/main" val="148294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According to ELFA’s Monthly Leasing</a:t>
            </a:r>
            <a:r>
              <a:rPr lang="en-US" baseline="0" dirty="0"/>
              <a:t> and Finance Index, new business volume was up 14.8% year-over-year in August. The uptick in August reflects a lending market that, for the most part, has been resilient to the Fed’s rate hikes. </a:t>
            </a:r>
          </a:p>
          <a:p>
            <a:endParaRPr lang="en-US" baseline="0" dirty="0"/>
          </a:p>
          <a:p>
            <a:pPr marL="171450" indent="-171450">
              <a:buFont typeface="Arial" panose="020B0604020202020204" pitchFamily="34" charset="0"/>
              <a:buChar char="•"/>
            </a:pPr>
            <a:r>
              <a:rPr lang="en-US" baseline="0" dirty="0"/>
              <a:t>High interest rates have impacted portfolio performance, which has weakened somewhat. In August,</a:t>
            </a:r>
          </a:p>
          <a:p>
            <a:pPr marL="628650" lvl="1" indent="-171450">
              <a:buFont typeface="Arial" panose="020B0604020202020204" pitchFamily="34" charset="0"/>
              <a:buChar char="•"/>
            </a:pPr>
            <a:r>
              <a:rPr lang="en-US" baseline="0" dirty="0"/>
              <a:t>Charge-offs rose 2bps to 0.34% (up 17bps Y/Y)</a:t>
            </a:r>
          </a:p>
          <a:p>
            <a:pPr marL="628650" lvl="1" indent="-171450">
              <a:buFont typeface="Arial" panose="020B0604020202020204" pitchFamily="34" charset="0"/>
              <a:buChar char="•"/>
            </a:pPr>
            <a:r>
              <a:rPr lang="en-US" baseline="0" dirty="0"/>
              <a:t>30+ day receivables remaining at a three-year high of 2.3% (up 80 bps Y/Y)</a:t>
            </a:r>
          </a:p>
          <a:p>
            <a:pPr marL="628650" lvl="1"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As a result of slipping portfolio performance, credit approvals also declined, now roughly two percentage points below typical pre-pandemic approval rates. </a:t>
            </a:r>
          </a:p>
          <a:p>
            <a:pPr marL="0" indent="0">
              <a:buFont typeface="Arial" panose="020B0604020202020204" pitchFamily="34" charset="0"/>
              <a:buNone/>
            </a:pPr>
            <a:endParaRPr lang="en-US" baseline="0" dirty="0"/>
          </a:p>
          <a:p>
            <a:r>
              <a:rPr lang="en-US" baseline="0" dirty="0"/>
              <a:t>*Note: E</a:t>
            </a:r>
            <a:r>
              <a:rPr lang="en-US" dirty="0"/>
              <a:t>LFA's Monthly Leasing and Finance Index (MLFI-25)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13</a:t>
            </a:fld>
            <a:endParaRPr lang="en-US"/>
          </a:p>
        </p:txBody>
      </p:sp>
    </p:spTree>
    <p:extLst>
      <p:ext uri="{BB962C8B-B14F-4D97-AF65-F5344CB8AC3E}">
        <p14:creationId xmlns:p14="http://schemas.microsoft.com/office/powerpoint/2010/main" val="64969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Confidence among equipment industry executives fell more than 10 points to 40.1 in October. Prior to the decline, the index had risen steadily over the previous four months, mirroring improvements in the broader economy. The index has now returned to its level from May of 2023.</a:t>
            </a:r>
          </a:p>
          <a:p>
            <a:endParaRPr lang="en-US" baseline="0" dirty="0"/>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In October, three-fourths of respondents said they expected business conditions would remain the same over the next four months, but 22 percent believe conditions will worsen.</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78% expect no change in demand for leases and loans to fund capex over the next four months, but the share of respondents who expect demand to worsen rose from 10 percent in September to 18.5 percent in October.</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lvl="0"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Plans for hiring weakened again in October: after September’s survey showed that a net 14% of respondents reported expectations of hiring more employees, the net share fell to 0% in October.</a:t>
            </a:r>
          </a:p>
          <a:p>
            <a:pPr marL="173736" lvl="0"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lvl="0"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Most respondents (93%) rated the economy as “fair,” up from 86% in August and 90% in September. Just 7.4% of respondents rated the economy as “poor.”</a:t>
            </a:r>
          </a:p>
          <a:p>
            <a:pPr defTabSz="924458">
              <a:defRPr/>
            </a:pPr>
            <a:endParaRPr lang="en-US" dirty="0"/>
          </a:p>
          <a:p>
            <a:r>
              <a:rPr lang="en-US" dirty="0"/>
              <a:t>Note: The </a:t>
            </a:r>
            <a:r>
              <a:rPr lang="en-US" baseline="0" dirty="0"/>
              <a:t>MCI-EFI is produced by the Foundation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14</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updated Applied Econ Handbook is available for free on the Foundation’s website.</a:t>
            </a:r>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4E1A7EEB-C595-4307-8421-5BEF77CBD1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72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updated Applied Econ Handbook is available for free on the Foundation’s website.</a:t>
            </a:r>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4E1A7EEB-C595-4307-8421-5BEF77CBD1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82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17</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17561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41">
              <a:buFont typeface="Arial" panose="020B0604020202020204" pitchFamily="34" charset="0"/>
              <a:buChar char="•"/>
            </a:pPr>
            <a:r>
              <a:rPr lang="en-US" dirty="0">
                <a:solidFill>
                  <a:srgbClr val="4D4D4D"/>
                </a:solidFill>
                <a:latin typeface="Calibri" panose="020F0502020204030204" pitchFamily="34" charset="0"/>
              </a:rPr>
              <a:t>The U.S. economy expanded in the second quarter, the fourth consecutive quarter of solid economic growth.</a:t>
            </a:r>
          </a:p>
          <a:p>
            <a:pPr marL="171450" indent="-171450" defTabSz="933241">
              <a:buFont typeface="Arial" panose="020B0604020202020204" pitchFamily="34" charset="0"/>
              <a:buChar char="•"/>
            </a:pPr>
            <a:endParaRPr lang="en-US" dirty="0">
              <a:solidFill>
                <a:srgbClr val="4D4D4D"/>
              </a:solidFill>
              <a:latin typeface="Calibri" panose="020F0502020204030204" pitchFamily="34" charset="0"/>
            </a:endParaRPr>
          </a:p>
          <a:p>
            <a:pPr marL="171450" marR="0" lvl="0" indent="-171450"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Lucida Sans" panose="020B0602030504020204" pitchFamily="34" charset="0"/>
              </a:rPr>
              <a:t>Growth in Q2 was broad-based, fueled by consumer spending, government spending, and business investment, while residential investment contracted slightly.</a:t>
            </a:r>
          </a:p>
          <a:p>
            <a:pPr marL="171450" marR="0" lvl="0" indent="-171450"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200" kern="1200" dirty="0">
                <a:solidFill>
                  <a:schemeClr val="tx1"/>
                </a:solidFill>
                <a:effectLst/>
                <a:latin typeface="+mn-lt"/>
                <a:ea typeface="+mn-ea"/>
                <a:cs typeface="+mn-cs"/>
              </a:rPr>
              <a:t>Q2 growth eased worries of a summer slowdown or downturn. Consumer spending and software investment remain remarkably strong despite elevated interest rates, pushing the Foundation’s growth forecast up to 2.3% in 2023. However, after a strong Q3, consumer spending is expected to soften in Q4.</a:t>
            </a:r>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With this in mind, the primary drivers of Q2’s expansion were consumer spending, government spending, and business investment.</a:t>
            </a:r>
            <a:r>
              <a:rPr lang="en-US" dirty="0"/>
              <a:t> Net exports contributed slightly positively to GDP growth, while Residential Investment dragged on growth marginally.</a:t>
            </a:r>
          </a:p>
          <a:p>
            <a:endParaRPr lang="en-US" dirty="0"/>
          </a:p>
          <a:p>
            <a:pPr defTabSz="933241">
              <a:defRPr/>
            </a:pPr>
            <a:r>
              <a:rPr lang="en-US" b="1" dirty="0">
                <a:solidFill>
                  <a:srgbClr val="4D4D4D"/>
                </a:solidFill>
                <a:latin typeface="Calibri" panose="020F0502020204030204" pitchFamily="34" charset="0"/>
              </a:rPr>
              <a:t>Consumer spending</a:t>
            </a:r>
            <a:r>
              <a:rPr lang="en-US" b="0" dirty="0">
                <a:solidFill>
                  <a:srgbClr val="4D4D4D"/>
                </a:solidFill>
                <a:latin typeface="Calibri" panose="020F0502020204030204" pitchFamily="34" charset="0"/>
              </a:rPr>
              <a:t> expanded 0.8% (annualized), slowing from robust 3.8% growth in Q1 that was fueled by unusually strong spending on durable goods. Notably, spending growth on services slowed to 1.0% SAAR, its lowest reading since early 2022.</a:t>
            </a:r>
          </a:p>
          <a:p>
            <a:pPr defTabSz="933241">
              <a:defRPr/>
            </a:pPr>
            <a:endParaRPr lang="en-US" dirty="0">
              <a:solidFill>
                <a:srgbClr val="4D4D4D"/>
              </a:solidFill>
              <a:latin typeface="Calibri" panose="020F0502020204030204" pitchFamily="34" charset="0"/>
            </a:endParaRPr>
          </a:p>
          <a:p>
            <a:pPr marL="0" marR="0" lvl="0" indent="0" algn="l" defTabSz="933241" rtl="0" eaLnBrk="1" fontAlgn="auto" latinLnBrk="0" hangingPunct="1">
              <a:lnSpc>
                <a:spcPct val="100000"/>
              </a:lnSpc>
              <a:spcBef>
                <a:spcPts val="0"/>
              </a:spcBef>
              <a:spcAft>
                <a:spcPts val="0"/>
              </a:spcAft>
              <a:buClrTx/>
              <a:buSzTx/>
              <a:buFontTx/>
              <a:buNone/>
              <a:tabLst/>
              <a:defRPr/>
            </a:pPr>
            <a:r>
              <a:rPr lang="en-US" b="1" dirty="0">
                <a:solidFill>
                  <a:srgbClr val="4D4D4D"/>
                </a:solidFill>
                <a:latin typeface="Calibri" panose="020F0502020204030204" pitchFamily="34" charset="0"/>
              </a:rPr>
              <a:t>Investment</a:t>
            </a:r>
            <a:r>
              <a:rPr lang="en-US" b="0" dirty="0">
                <a:solidFill>
                  <a:srgbClr val="4D4D4D"/>
                </a:solidFill>
                <a:latin typeface="Calibri" panose="020F0502020204030204" pitchFamily="34" charset="0"/>
              </a:rPr>
              <a:t>, which consists of non-residential investment (i.e., business investment), residential investment, and private inventories, increased by 5.2% (annualized) in the second quarter after falling sharply in the first quarter. Investment in private inventories continued to contract alongside residential investment. Meanwhile, nonresidential business investment expanded at a healthy 7.4% SAAR, while equipment and software investment—a subcomponent of business investment—increased by 5.3% SAAR.</a:t>
            </a:r>
          </a:p>
          <a:p>
            <a:pPr marL="0" marR="0" lvl="0" indent="0" algn="l" defTabSz="933241" rtl="0" eaLnBrk="1" fontAlgn="auto" latinLnBrk="0" hangingPunct="1">
              <a:lnSpc>
                <a:spcPct val="100000"/>
              </a:lnSpc>
              <a:spcBef>
                <a:spcPts val="0"/>
              </a:spcBef>
              <a:spcAft>
                <a:spcPts val="0"/>
              </a:spcAft>
              <a:buClrTx/>
              <a:buSzTx/>
              <a:buFontTx/>
              <a:buNone/>
              <a:tabLst/>
              <a:defRPr/>
            </a:pPr>
            <a:endParaRPr lang="en-US" dirty="0">
              <a:solidFill>
                <a:srgbClr val="4D4D4D"/>
              </a:solidFill>
              <a:latin typeface="Calibri" panose="020F0502020204030204" pitchFamily="34" charset="0"/>
            </a:endParaRPr>
          </a:p>
          <a:p>
            <a:pPr defTabSz="933241"/>
            <a:r>
              <a:rPr lang="en-US" b="1" dirty="0">
                <a:solidFill>
                  <a:srgbClr val="4D4D4D"/>
                </a:solidFill>
                <a:latin typeface="Calibri" panose="020F0502020204030204" pitchFamily="34" charset="0"/>
              </a:rPr>
              <a:t>Government spending</a:t>
            </a:r>
            <a:r>
              <a:rPr lang="en-US" b="0" dirty="0">
                <a:solidFill>
                  <a:srgbClr val="4D4D4D"/>
                </a:solidFill>
                <a:latin typeface="Calibri" panose="020F0502020204030204" pitchFamily="34" charset="0"/>
              </a:rPr>
              <a:t> rose 3.3% (annualized), growing for the fourth consecutive quarter. Notably, growth in Q2 decelerated somewhat from prior quarters. </a:t>
            </a:r>
          </a:p>
          <a:p>
            <a:pPr defTabSz="933241"/>
            <a:endParaRPr lang="en-US" dirty="0">
              <a:solidFill>
                <a:srgbClr val="4D4D4D"/>
              </a:solidFill>
              <a:latin typeface="Calibri" panose="020F0502020204030204" pitchFamily="34" charset="0"/>
            </a:endParaRPr>
          </a:p>
          <a:p>
            <a:pPr defTabSz="933241"/>
            <a:r>
              <a:rPr lang="en-US" b="1" dirty="0">
                <a:solidFill>
                  <a:srgbClr val="4D4D4D"/>
                </a:solidFill>
                <a:latin typeface="Calibri" panose="020F0502020204030204" pitchFamily="34" charset="0"/>
              </a:rPr>
              <a:t>Net exports </a:t>
            </a:r>
            <a:r>
              <a:rPr lang="en-US" b="0" dirty="0">
                <a:solidFill>
                  <a:srgbClr val="4D4D4D"/>
                </a:solidFill>
                <a:latin typeface="Calibri" panose="020F0502020204030204" pitchFamily="34" charset="0"/>
              </a:rPr>
              <a:t>made a positive contribution to growth in Q2. Though exports declined -9.3% SAAR, this negative contribution was offset by a decline in imports (-7.6% SAAR). </a:t>
            </a:r>
          </a:p>
        </p:txBody>
      </p:sp>
      <p:sp>
        <p:nvSpPr>
          <p:cNvPr id="4" name="Slide Number Placeholder 3"/>
          <p:cNvSpPr>
            <a:spLocks noGrp="1"/>
          </p:cNvSpPr>
          <p:nvPr>
            <p:ph type="sldNum" sz="quarter" idx="10"/>
          </p:nvPr>
        </p:nvSpPr>
        <p:spPr/>
        <p:txBody>
          <a:bodyPr/>
          <a:lstStyle/>
          <a:p>
            <a:fld id="{4E1A7EEB-C595-4307-8421-5BEF77CBD15A}" type="slidenum">
              <a:rPr lang="en-US" smtClean="0"/>
              <a:t>4</a:t>
            </a:fld>
            <a:endParaRPr lang="en-US"/>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Tailwinds: </a:t>
            </a:r>
          </a:p>
          <a:p>
            <a:endParaRPr lang="en-US"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Job Growth</a:t>
            </a:r>
          </a:p>
          <a:p>
            <a:pPr marL="17145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The labor market remains a pillar of strength in the U.S. economy.</a:t>
            </a:r>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Despite rapidly rising interest rates and concerns of falling demand, employers have added more than 2.3 million jobs this year through September, bringing the total number of new jobs created since February 2020 to more than 4.5 million.</a:t>
            </a:r>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Two of the industries that are still below pre-pandemic employment levels — Leisure &amp; Hospitality and Government — have been responsible for more than 40% of job growth this year.</a:t>
            </a:r>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Meanwhile, the unemployment rate remains below 4%. </a:t>
            </a:r>
          </a:p>
          <a:p>
            <a:pPr marL="171450"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Currently, the labor market is strong and benefitting consumers, while not overheating enough to trigger a wage price spiral. </a:t>
            </a:r>
          </a:p>
          <a:p>
            <a:pPr marL="628650" marR="0" lvl="1" indent="-171450" algn="just" defTabSz="457172"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latin typeface="Lucida Sans" panose="020B0602030504020204" pitchFamily="34" charset="0"/>
              </a:rPr>
              <a:t>Average hourly earnings have slowed modestly this year but remain above 4%.</a:t>
            </a:r>
          </a:p>
          <a:p>
            <a:pPr marL="628650" lvl="1" indent="-171450" algn="just" defTabSz="457172">
              <a:lnSpc>
                <a:spcPct val="105000"/>
              </a:lnSpc>
              <a:spcAft>
                <a:spcPts val="500"/>
              </a:spcAft>
              <a:buFont typeface="Arial" panose="020B0604020202020204" pitchFamily="34" charset="0"/>
              <a:buChar char="•"/>
              <a:defRPr/>
            </a:pPr>
            <a:r>
              <a:rPr lang="en-US" sz="1200" dirty="0">
                <a:latin typeface="Lucida Sans" panose="020B0602030504020204" pitchFamily="34" charset="0"/>
              </a:rPr>
              <a:t>Quit rates have returned to pre-pandemic levels after spiking in 2021–22. </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Consumer Spending</a:t>
            </a:r>
          </a:p>
          <a:p>
            <a:pPr marL="171450" lvl="0"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Consumer spending remains a crucial driver of economic growth. </a:t>
            </a:r>
          </a:p>
          <a:p>
            <a:pPr marL="171450" lvl="0"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Retail sales picked up this summer. </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Retails sales growth was higher than expected in both July and August with strong spending at e-tailers, sporting goods stores, and restaurants and bars.</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These industries tend to be among the first areas where consumers pull back during leaner periods. Thus far, no such pullback is evident.</a:t>
            </a:r>
          </a:p>
          <a:p>
            <a:pPr marL="171450" lvl="0"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As inflation has fallen, consumer sentiment has improved.</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The improvement in sentiment, along with robust job growth experienced in Q3, could translate into a better-than-expected holiday shopping season.</a:t>
            </a:r>
          </a:p>
          <a:p>
            <a:pPr marL="628650" lvl="1" indent="-171450" algn="just" defTabSz="457172">
              <a:lnSpc>
                <a:spcPct val="105000"/>
              </a:lnSpc>
              <a:spcAft>
                <a:spcPts val="600"/>
              </a:spcAft>
              <a:buFont typeface="Arial" panose="020B0604020202020204" pitchFamily="34" charset="0"/>
              <a:buChar char="•"/>
              <a:defRPr/>
            </a:pPr>
            <a:r>
              <a:rPr lang="en-US" sz="1200" dirty="0">
                <a:latin typeface="Lucida Sans" panose="020B0602030504020204" pitchFamily="34" charset="0"/>
              </a:rPr>
              <a:t>Early forecasts of holiday retail sales suggested pedestrian growth of 3.5 – 4.5%, but given the combination of very strong job growth and positive inflation-adjusted wage growth, industry analysts may become more optimistic. </a:t>
            </a: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Lucida Sans" panose="020B0602030504020204" pitchFamily="34" charset="0"/>
              </a:rPr>
              <a:t>Consumers </a:t>
            </a:r>
            <a:r>
              <a:rPr lang="en-US" dirty="0"/>
              <a:t>have kept the U.S. economic engine turning thus far, though c</a:t>
            </a:r>
            <a:r>
              <a:rPr lang="en-US" sz="1200" dirty="0">
                <a:latin typeface="Lucida Sans" panose="020B0602030504020204" pitchFamily="34" charset="0"/>
              </a:rPr>
              <a:t>redit card debt remains a growing concern (see Headwinds).</a:t>
            </a:r>
            <a:endParaRPr lang="en-US" dirty="0"/>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414093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Headwinds: </a:t>
            </a:r>
          </a:p>
          <a:p>
            <a:endParaRPr lang="en-US"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Consumer Debt</a:t>
            </a:r>
            <a:endParaRPr lang="en-US" b="0" u="none" dirty="0"/>
          </a:p>
          <a:p>
            <a:pPr marL="171450" indent="-171450" algn="just">
              <a:lnSpc>
                <a:spcPct val="105000"/>
              </a:lnSpc>
              <a:spcAft>
                <a:spcPts val="500"/>
              </a:spcAft>
              <a:buFont typeface="Arial" panose="020B0604020202020204" pitchFamily="34" charset="0"/>
              <a:buChar char="•"/>
            </a:pPr>
            <a:r>
              <a:rPr lang="en-US" sz="1200" dirty="0">
                <a:solidFill>
                  <a:srgbClr val="000000"/>
                </a:solidFill>
                <a:latin typeface="Lucida Sans" panose="020B0602030504020204" pitchFamily="34" charset="0"/>
              </a:rPr>
              <a:t>There are growing concerns that consumer finances may begin to deteriorate.</a:t>
            </a:r>
          </a:p>
          <a:p>
            <a:pPr marL="628650" lvl="1" indent="-171450" algn="just">
              <a:lnSpc>
                <a:spcPct val="105000"/>
              </a:lnSpc>
              <a:spcAft>
                <a:spcPts val="500"/>
              </a:spcAft>
              <a:buFont typeface="Arial" panose="020B0604020202020204" pitchFamily="34" charset="0"/>
              <a:buChar char="•"/>
            </a:pPr>
            <a:r>
              <a:rPr lang="en-US" sz="1200" dirty="0">
                <a:solidFill>
                  <a:srgbClr val="000000"/>
                </a:solidFill>
                <a:latin typeface="Lucida Sans" panose="020B0602030504020204" pitchFamily="34" charset="0"/>
              </a:rPr>
              <a:t>In Q2, credit card debt eclipsed $1 trillion for the first time, while outstanding auto loans rose to $1.58 trillion.</a:t>
            </a:r>
          </a:p>
          <a:p>
            <a:pPr marL="628650" lvl="1" indent="-171450" algn="just">
              <a:lnSpc>
                <a:spcPct val="105000"/>
              </a:lnSpc>
              <a:spcAft>
                <a:spcPts val="500"/>
              </a:spcAft>
              <a:buFont typeface="Arial" panose="020B0604020202020204" pitchFamily="34" charset="0"/>
              <a:buChar char="•"/>
            </a:pPr>
            <a:r>
              <a:rPr lang="en-US" sz="1200" dirty="0">
                <a:solidFill>
                  <a:srgbClr val="000000"/>
                </a:solidFill>
                <a:latin typeface="Lucida Sans" panose="020B0602030504020204" pitchFamily="34" charset="0"/>
              </a:rPr>
              <a:t>Given that interest rates are substantially higher than they were prior to the pandemic, servicing this growing debt is likely to be more burdensome.</a:t>
            </a:r>
          </a:p>
          <a:p>
            <a:pPr marL="628650" marR="0" lvl="1" indent="-171450" algn="just" defTabSz="914400"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Though severe delinquency rates (90+ days) for both credit card and auto loans remain below pre-pandemic levels, short-term delinquencies have risen rapidly for both types of loans.</a:t>
            </a:r>
          </a:p>
          <a:p>
            <a:pPr marL="171450" indent="-171450" algn="just">
              <a:lnSpc>
                <a:spcPct val="105000"/>
              </a:lnSpc>
              <a:spcAft>
                <a:spcPts val="500"/>
              </a:spcAft>
              <a:buFont typeface="Arial" panose="020B0604020202020204" pitchFamily="34" charset="0"/>
              <a:buChar char="•"/>
            </a:pPr>
            <a:r>
              <a:rPr lang="en-US" sz="1200" dirty="0">
                <a:solidFill>
                  <a:srgbClr val="000000"/>
                </a:solidFill>
                <a:latin typeface="Lucida Sans" panose="020B0602030504020204" pitchFamily="34" charset="0"/>
              </a:rPr>
              <a:t>As consumer debt rises, excess savings from pandemic-era government support are shrinking.</a:t>
            </a:r>
          </a:p>
          <a:p>
            <a:pPr marL="171450" indent="-171450" algn="just">
              <a:lnSpc>
                <a:spcPct val="105000"/>
              </a:lnSpc>
              <a:spcAft>
                <a:spcPts val="600"/>
              </a:spcAft>
              <a:buFont typeface="Arial" panose="020B0604020202020204" pitchFamily="34" charset="0"/>
              <a:buChar char="•"/>
            </a:pPr>
            <a:r>
              <a:rPr lang="en-US" sz="1200" dirty="0">
                <a:solidFill>
                  <a:srgbClr val="000000"/>
                </a:solidFill>
                <a:latin typeface="Lucida Sans" panose="020B0602030504020204" pitchFamily="34" charset="0"/>
              </a:rPr>
              <a:t>The resumption of student loan payments will add to financial obligations for nearly 27 million loan holders currently in forbearance.</a:t>
            </a:r>
          </a:p>
          <a:p>
            <a:pPr marL="628650" lvl="1" indent="-171450" algn="just">
              <a:lnSpc>
                <a:spcPct val="105000"/>
              </a:lnSpc>
              <a:spcAft>
                <a:spcPts val="600"/>
              </a:spcAft>
              <a:buFont typeface="Arial" panose="020B0604020202020204" pitchFamily="34" charset="0"/>
              <a:buChar char="•"/>
            </a:pPr>
            <a:r>
              <a:rPr lang="en-US" sz="1200" dirty="0">
                <a:solidFill>
                  <a:srgbClr val="000000"/>
                </a:solidFill>
                <a:latin typeface="Lucida Sans" panose="020B0602030504020204" pitchFamily="34" charset="0"/>
              </a:rPr>
              <a:t>Though estimates vary, the average monthly student loan repayment is expected to be around $250 / month. This suggests that that as much as $80 billion / year (or 0.3% of GDP) could be reallocated from consumer spending or savings to loan repayment. </a:t>
            </a:r>
          </a:p>
          <a:p>
            <a:pPr marL="914400" marR="0" lvl="2"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Global Economic Slowdown</a:t>
            </a:r>
          </a:p>
          <a:p>
            <a:pPr marL="171450" lvl="0" indent="-171450" algn="just" defTabSz="457172">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Global inflation continues to run very hot, with price growth rising back to 9.5% Y/Y in August 2023.</a:t>
            </a:r>
          </a:p>
          <a:p>
            <a:pPr marL="628650" lvl="1" indent="-171450" algn="just" defTabSz="457172">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Sharp increases in food and energy prices are key contributors to the problem, which has been exacerbated by the war in Ukraine.</a:t>
            </a:r>
          </a:p>
          <a:p>
            <a:pPr marL="628650" lvl="1" indent="-171450" algn="just" defTabSz="457172">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Energy supply and prices are top concerns throughout Europe, but particularly in Germany, where the economy is historically dependent on Russian natural gas.</a:t>
            </a:r>
          </a:p>
          <a:p>
            <a:pPr marL="171450" lvl="0" indent="-171450" algn="just" defTabSz="457172">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The world’s fourth largest economy, Germany has experienced negative or zero economic growth for three consecutive quarters, and other Eurozone countries face similar headwinds.</a:t>
            </a:r>
          </a:p>
          <a:p>
            <a:pPr marL="171450" lvl="0" indent="-171450" algn="just" defTabSz="457172">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One reason for Germany’s struggles is its dependence on demand from China, where the economy is also struggling.</a:t>
            </a:r>
          </a:p>
          <a:p>
            <a:pPr marL="628650" lvl="1" indent="-171450" algn="just" defTabSz="457172">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Chinese consumers and businesses alike have pulled back on spending and investment, in part due to a sharp downturn in the housing market and heavy corporate debt burdens.</a:t>
            </a:r>
          </a:p>
          <a:p>
            <a:pPr marL="628650" lvl="1" indent="-171450" algn="just" defTabSz="457172">
              <a:lnSpc>
                <a:spcPct val="105000"/>
              </a:lnSpc>
              <a:spcAft>
                <a:spcPts val="600"/>
              </a:spcAft>
              <a:buFont typeface="Arial" panose="020B0604020202020204" pitchFamily="34" charset="0"/>
              <a:buChar char="•"/>
              <a:defRPr/>
            </a:pPr>
            <a:r>
              <a:rPr lang="en-US" sz="1200" dirty="0">
                <a:solidFill>
                  <a:srgbClr val="000000"/>
                </a:solidFill>
                <a:latin typeface="Lucida Sans" panose="020B0602030504020204" pitchFamily="34" charset="0"/>
              </a:rPr>
              <a:t>As the rest of the world struggles with inflation, prices in China are falling, exacerbating the problem of weak domestic demand and raising concerns of a “deflationary trap” and the potential for a lost decade or more of growth.</a:t>
            </a: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rPr>
              <a:t>For the U.S. economy, flagging global demand will mean reduced exports and, potentially, lower business investment. However, it could mean lower demand (and lower prices) for energy, metals, and other commodities, which should benefit U.S. producers who depend on these inputs — and, potentially, make the Fed’s job of achieving 2% inflation a bit easier. </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3084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3C6EA9C-5C98-48F6-AE6C-19652BA15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553735-7773-4FF2-9248-EF6C6542B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Factors to Watch: </a:t>
            </a:r>
          </a:p>
          <a:p>
            <a:endParaRPr lang="en-US"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Inflation</a:t>
            </a:r>
            <a:endParaRPr lang="en-US" b="0" u="none" dirty="0"/>
          </a:p>
          <a:p>
            <a:pPr marL="171450"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rPr>
              <a:t>Headline inflation has eased significantly since last year.</a:t>
            </a:r>
          </a:p>
          <a:p>
            <a:pPr marL="628650" lvl="1"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rPr>
              <a:t>Easing goods and energy prices brought headline inflation down to 3.1% Y/Y this summer, but fluctuating oil prices have driven the number back up to 3.7% as of September. </a:t>
            </a:r>
          </a:p>
          <a:p>
            <a:pPr marL="628650" lvl="1"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rPr>
              <a:t>Core inflation (which excludes volatile food and energy costs) is higher, at 4.1% as of September.</a:t>
            </a:r>
          </a:p>
          <a:p>
            <a:pPr marL="171450" marR="0" lvl="0" indent="-171450" algn="just" defTabSz="457172"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200" dirty="0">
                <a:latin typeface="Lucida Sans" panose="020B0602030504020204" pitchFamily="34" charset="0"/>
              </a:rPr>
              <a:t>The Fed still has work to do to reach its 2% target. </a:t>
            </a:r>
          </a:p>
          <a:p>
            <a:pPr marL="628650" marR="0" lvl="1" indent="-171450" algn="just" defTabSz="457172"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200" dirty="0">
                <a:latin typeface="Lucida Sans" panose="020B0602030504020204" pitchFamily="34" charset="0"/>
              </a:rPr>
              <a:t>Inflation is still well above target.</a:t>
            </a:r>
          </a:p>
          <a:p>
            <a:pPr marL="628650" marR="0" lvl="1" indent="-171450" algn="just" defTabSz="457172"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200" dirty="0">
                <a:latin typeface="Lucida Sans" panose="020B0602030504020204" pitchFamily="34" charset="0"/>
              </a:rPr>
              <a:t>FOMC officials hinted in September that an additional rate hike was possible this year, and although the effect of recent tightening in the bond market is functionally equivalent to a 25 bp hike, robust job growth in September likely raises the probability of another rate hike in November or December.</a:t>
            </a:r>
          </a:p>
          <a:p>
            <a:pPr marL="457200" lvl="1" indent="0" algn="just" defTabSz="457172">
              <a:lnSpc>
                <a:spcPct val="105000"/>
              </a:lnSpc>
              <a:spcAft>
                <a:spcPts val="400"/>
              </a:spcAft>
              <a:buFont typeface="Arial" panose="020B0604020202020204" pitchFamily="34" charset="0"/>
              <a:buNone/>
              <a:defRPr/>
            </a:pPr>
            <a:endParaRPr lang="en-US" b="0" u="sng"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Oil Price Fluctuation</a:t>
            </a:r>
          </a:p>
          <a:p>
            <a:pPr marL="171450"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ea typeface="Century Gothic" panose="020B0502020202020204" pitchFamily="34" charset="0"/>
                <a:cs typeface="Arial" panose="020B0604020202020204" pitchFamily="34" charset="0"/>
              </a:rPr>
              <a:t>Oil prices have been volatile in recent weeks.</a:t>
            </a:r>
          </a:p>
          <a:p>
            <a:pPr marL="628650" lvl="1"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ea typeface="Century Gothic" panose="020B0502020202020204" pitchFamily="34" charset="0"/>
                <a:cs typeface="Arial" panose="020B0604020202020204" pitchFamily="34" charset="0"/>
              </a:rPr>
              <a:t>After hovering around $70–75/barrel in early summer, Saudi Arabia and Russia announced cuts to production in early September to boost oil prices, triggering a 30% price surge.</a:t>
            </a:r>
          </a:p>
          <a:p>
            <a:pPr marL="628650" lvl="1"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ea typeface="Century Gothic" panose="020B0502020202020204" pitchFamily="34" charset="0"/>
                <a:cs typeface="Arial" panose="020B0604020202020204" pitchFamily="34" charset="0"/>
              </a:rPr>
              <a:t>However, just when $100/barrel oil appeared to be inevitable, prices fell back to $80–85, reflecting weaker-than-expected global demand and an increase in U.S. oil production. </a:t>
            </a:r>
          </a:p>
          <a:p>
            <a:pPr marL="171450"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ea typeface="Century Gothic" panose="020B0502020202020204" pitchFamily="34" charset="0"/>
                <a:cs typeface="Arial" panose="020B0604020202020204" pitchFamily="34" charset="0"/>
              </a:rPr>
              <a:t>Easing oil prices good news for consumers.</a:t>
            </a:r>
          </a:p>
          <a:p>
            <a:pPr marL="628650" lvl="1"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ea typeface="Century Gothic" panose="020B0502020202020204" pitchFamily="34" charset="0"/>
                <a:cs typeface="Arial" panose="020B0604020202020204" pitchFamily="34" charset="0"/>
              </a:rPr>
              <a:t>With the end of the summer travel season, prices were already anticipated to fall, and the decline in oil prices will push them down even more — per some estimates, by 40–50 cents / gallon in Q4.</a:t>
            </a:r>
          </a:p>
          <a:p>
            <a:pPr marL="628650" lvl="1"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ea typeface="Century Gothic" panose="020B0502020202020204" pitchFamily="34" charset="0"/>
                <a:cs typeface="Arial" panose="020B0604020202020204" pitchFamily="34" charset="0"/>
              </a:rPr>
              <a:t>This will provide a boost to disposable income and put downward pressure on headline inflation.</a:t>
            </a:r>
          </a:p>
          <a:p>
            <a:pPr marL="171450" indent="-171450" algn="just" defTabSz="457172">
              <a:lnSpc>
                <a:spcPct val="105000"/>
              </a:lnSpc>
              <a:spcAft>
                <a:spcPts val="400"/>
              </a:spcAft>
              <a:buFont typeface="Arial" panose="020B0604020202020204" pitchFamily="34" charset="0"/>
              <a:buChar char="•"/>
              <a:defRPr/>
            </a:pPr>
            <a:r>
              <a:rPr lang="en-US" sz="1200" dirty="0">
                <a:latin typeface="Lucida Sans" panose="020B0602030504020204" pitchFamily="34" charset="0"/>
                <a:ea typeface="Century Gothic" panose="020B0502020202020204" pitchFamily="34" charset="0"/>
                <a:cs typeface="Arial" panose="020B0604020202020204" pitchFamily="34" charset="0"/>
              </a:rPr>
              <a:t>However, recent violence in the Middle East is a new X-factor that could disrupt oil markets. Neither Israel nor Palestine are major oil producers, but the war could disrupt production or exports if it leads to regional destabilization.</a:t>
            </a:r>
            <a:endParaRPr lang="en-US" sz="1200" dirty="0">
              <a:latin typeface="Lucida Sans" panose="020B0602030504020204" pitchFamily="34" charset="0"/>
              <a:cs typeface="Arial" panose="020B0604020202020204" pitchFamily="34" charset="0"/>
            </a:endParaRP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dirty="0"/>
              <a:t>Strike Activity</a:t>
            </a:r>
            <a:endParaRPr lang="en-US" b="0" u="none" baseline="0" dirty="0"/>
          </a:p>
          <a:p>
            <a:pPr marL="171450"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In mid-September, the United Auto Workers (UAW) labor union began a series of walkouts at plants operated by GM, Ford, and </a:t>
            </a:r>
            <a:r>
              <a:rPr lang="en-US" sz="1200" dirty="0" err="1">
                <a:solidFill>
                  <a:srgbClr val="000000"/>
                </a:solidFill>
                <a:latin typeface="Lucida Sans" panose="020B0602030504020204" pitchFamily="34" charset="0"/>
                <a:cs typeface="Arial" panose="020B0604020202020204" pitchFamily="34" charset="0"/>
              </a:rPr>
              <a:t>Stellantis</a:t>
            </a:r>
            <a:r>
              <a:rPr lang="en-US" sz="1200" dirty="0">
                <a:solidFill>
                  <a:srgbClr val="000000"/>
                </a:solidFill>
                <a:latin typeface="Lucida Sans" panose="020B0602030504020204" pitchFamily="34" charset="0"/>
                <a:cs typeface="Arial" panose="020B0604020202020204" pitchFamily="34" charset="0"/>
              </a:rPr>
              <a:t>.</a:t>
            </a:r>
          </a:p>
          <a:p>
            <a:pPr marL="628650" lvl="1"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Core union demands are lofty, including a 36% pay increase, defined-benefit pensions and health care coverage for retirees, and a 32-hour work week.</a:t>
            </a:r>
          </a:p>
          <a:p>
            <a:pPr marL="628650" lvl="1"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As of October 12th, 33,700 members have walked out on strike.</a:t>
            </a:r>
          </a:p>
          <a:p>
            <a:pPr marL="628650" lvl="1"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Recent reports indicate that progress has been made via negotiations with </a:t>
            </a:r>
            <a:r>
              <a:rPr lang="en-US" sz="1200" dirty="0" err="1">
                <a:solidFill>
                  <a:srgbClr val="000000"/>
                </a:solidFill>
                <a:latin typeface="Lucida Sans" panose="020B0602030504020204" pitchFamily="34" charset="0"/>
                <a:cs typeface="Arial" panose="020B0604020202020204" pitchFamily="34" charset="0"/>
              </a:rPr>
              <a:t>Stallantis</a:t>
            </a:r>
            <a:r>
              <a:rPr lang="en-US" sz="1200" dirty="0">
                <a:solidFill>
                  <a:srgbClr val="000000"/>
                </a:solidFill>
                <a:latin typeface="Lucida Sans" panose="020B0602030504020204" pitchFamily="34" charset="0"/>
                <a:cs typeface="Arial" panose="020B0604020202020204" pitchFamily="34" charset="0"/>
              </a:rPr>
              <a:t> and GM but talks between UAW and Ford are stalled.</a:t>
            </a:r>
          </a:p>
          <a:p>
            <a:pPr marL="171450"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The UAW strike will have significant economic repercussions.</a:t>
            </a:r>
          </a:p>
          <a:p>
            <a:pPr marL="628650" lvl="1"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Per one estimate from Anderson Economic Group, nearly $5.5 billion in economic losses have been generated in the first month of the strike (i.e., through Oct. 12th).</a:t>
            </a:r>
          </a:p>
          <a:p>
            <a:pPr marL="628650" lvl="1"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The current strike figure still amounts to less than 24% of the ~143,000 UAW members, which illustrates the potential economic damage that could occur if the strike is expanded in the coming weeks.</a:t>
            </a:r>
          </a:p>
          <a:p>
            <a:pPr marL="171450"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UAW’s strike fits a pattern of more aggressive labor activity in the United States this year.</a:t>
            </a:r>
          </a:p>
          <a:p>
            <a:pPr marL="628650" lvl="1"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In August, nine strikes involving more than 1,000 workers occurred, surpassing the highest number since 2005.</a:t>
            </a:r>
          </a:p>
          <a:p>
            <a:pPr marL="628650" lvl="1"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A prolonged UAW strike, particularly if it results in major concessions from automakers, may embolden other unions who are seeking new deals, including those representing airline pilots and healthcare workers.</a:t>
            </a:r>
          </a:p>
          <a:p>
            <a:pPr marL="628650" lvl="1" indent="-171450" algn="just" defTabSz="457172">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While this is a positive development for unionized workers in these industries, it may also put upward pressure on inflation and lead to increased willingness by the Fed to keep rates higher for longer — or, potentially, raise them further. </a:t>
            </a:r>
          </a:p>
          <a:p>
            <a:pPr algn="just" defTabSz="457172">
              <a:lnSpc>
                <a:spcPct val="105000"/>
              </a:lnSpc>
              <a:spcAft>
                <a:spcPts val="500"/>
              </a:spcAft>
              <a:defRPr/>
            </a:pPr>
            <a:endParaRPr lang="en-US" sz="1200"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B799009A-62A4-4173-85CC-E23B54170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53621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real GDP to grow by 2.3% in 2023, with strong growth in Q3 and weak but positive growth in Q4.</a:t>
            </a:r>
          </a:p>
          <a:p>
            <a:endParaRPr lang="en-US" baseline="0" dirty="0"/>
          </a:p>
          <a:p>
            <a:r>
              <a:rPr lang="en-US" b="1" baseline="0" dirty="0"/>
              <a:t>Investment: </a:t>
            </a:r>
            <a:r>
              <a:rPr lang="en-US" b="0" baseline="0" dirty="0"/>
              <a:t>While E&amp;S investment rebounded in Q2 after weaker-than-expected performance in Q1, we expect it investment to ease but remain positive in the second half of 2023 as businesses pull back on investment due to higher interest rates and a slowing economy. </a:t>
            </a:r>
            <a:endParaRPr lang="en-US" b="1" baseline="0" dirty="0"/>
          </a:p>
          <a:p>
            <a:endParaRPr lang="en-US" baseline="0" dirty="0"/>
          </a:p>
          <a:p>
            <a:r>
              <a:rPr lang="en-US" b="1" dirty="0"/>
              <a:t>Inflation: </a:t>
            </a:r>
            <a:r>
              <a:rPr lang="en-US" b="0" dirty="0"/>
              <a:t>Inflation declined during the first half of the year, but services price growth has remained elevated. Keybridge’s “Top 45 to Watch” inflation index suggests that headline inflation is likely to climb back to around 4% later this year.</a:t>
            </a:r>
            <a:endParaRPr lang="en-US" b="1" dirty="0"/>
          </a:p>
          <a:p>
            <a:endParaRPr lang="en-US" dirty="0"/>
          </a:p>
          <a:p>
            <a:r>
              <a:rPr lang="en-US" b="1" dirty="0"/>
              <a:t>Interest Rates: </a:t>
            </a:r>
            <a:r>
              <a:rPr lang="en-US" b="0" dirty="0"/>
              <a:t>We expect the Federal Reserve to hold rates steady through the end of 2023, holding the upper bound of the federal funds target rate at 5.50%.</a:t>
            </a:r>
          </a:p>
          <a:p>
            <a:endParaRPr lang="en-US" b="0" baseline="0" dirty="0"/>
          </a:p>
          <a:p>
            <a:r>
              <a:rPr lang="en-US" b="1" baseline="0" dirty="0"/>
              <a:t>Job Growth: </a:t>
            </a:r>
            <a:r>
              <a:rPr lang="en-US" b="0" baseline="0" dirty="0"/>
              <a:t>The labor market continues to impress, maintaining its strength during the through Q3. We expect job growth to taper somewhat in Q4, slowing to an average of 103,000 jobs per month in Q4.</a:t>
            </a:r>
            <a:endParaRPr lang="en-US" baseline="0" dirty="0"/>
          </a:p>
          <a:p>
            <a:pPr marL="174983" indent="-17498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300068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1"/>
            <a:r>
              <a:rPr lang="en-US" dirty="0">
                <a:solidFill>
                  <a:srgbClr val="4D4D4D"/>
                </a:solidFill>
                <a:latin typeface="Calibri" panose="020F0502020204030204" pitchFamily="34" charset="0"/>
              </a:rPr>
              <a:t>Business investment grew in Q2, rising 7.4% (annualized) after increasing 5.7% in the previous quarter.</a:t>
            </a:r>
          </a:p>
          <a:p>
            <a:pPr defTabSz="933241"/>
            <a:endParaRPr lang="en-US" dirty="0">
              <a:solidFill>
                <a:srgbClr val="4D4D4D"/>
              </a:solidFill>
              <a:latin typeface="Calibri" panose="020F0502020204030204" pitchFamily="34" charset="0"/>
            </a:endParaRPr>
          </a:p>
          <a:p>
            <a:pPr defTabSz="933241"/>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3241"/>
            <a:endParaRPr lang="en-US" dirty="0">
              <a:solidFill>
                <a:srgbClr val="4D4D4D"/>
              </a:solidFill>
              <a:latin typeface="Calibri" panose="020F0502020204030204" pitchFamily="34" charset="0"/>
            </a:endParaRPr>
          </a:p>
          <a:p>
            <a:pPr marL="174983" marR="0" lvl="0" indent="-174983"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D4D4D"/>
                </a:solidFill>
                <a:latin typeface="Calibri" panose="020F0502020204030204" pitchFamily="34" charset="0"/>
              </a:rPr>
              <a:t>Equipment:	 		+7.7% (annualized) (up from -4.1% in Q1)</a:t>
            </a:r>
          </a:p>
          <a:p>
            <a:pPr marL="174983" indent="-174983" defTabSz="933241">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+16.1% </a:t>
            </a:r>
            <a:r>
              <a:rPr lang="en-US" dirty="0">
                <a:solidFill>
                  <a:srgbClr val="4D4D4D"/>
                </a:solidFill>
                <a:latin typeface="Calibri" panose="020F0502020204030204" pitchFamily="34" charset="0"/>
              </a:rPr>
              <a:t>(annualized) (down from +30.3% in Q1)</a:t>
            </a:r>
          </a:p>
          <a:p>
            <a:pPr marL="171450" marR="0" lvl="0" indent="-171450"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D4D4D"/>
                </a:solidFill>
                <a:latin typeface="Calibri" panose="020F0502020204030204" pitchFamily="34" charset="0"/>
              </a:rPr>
              <a:t>Software and R&amp;D:		+2.7% (annualized) (down from +3.8% in Q1)</a:t>
            </a:r>
          </a:p>
          <a:p>
            <a:pPr defTabSz="933241"/>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180650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0"/>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10/19/2023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chart" Target="../charts/chart8.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hyperlink" Target="https://www.monitordaily.com/news-posts/elff-lowers-forecast-for-investment-growth-gdp-growth-as-recession-loom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hyperlink" Target="https://www.leasefoundation.org/industry-resources/journal-of-equipment-lease-financin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www.store.leasefoundation.org/cvweb/cgi-bin/msascartdll.dll/ProductInfo?productcd=Inflation2018" TargetMode="External"/><Relationship Id="rId5" Type="http://schemas.openxmlformats.org/officeDocument/2006/relationships/hyperlink" Target="https://www.store.leasefoundation.org/cvweb/cgi-bin/msascartdll.dll/ProductInfo?productcd=AppEco2018" TargetMode="External"/><Relationship Id="rId10" Type="http://schemas.openxmlformats.org/officeDocument/2006/relationships/image" Target="../media/image23.png"/><Relationship Id="rId4" Type="http://schemas.openxmlformats.org/officeDocument/2006/relationships/hyperlink" Target="https://www.store.leasefoundation.org/cvweb/Portals/ELFA-LEASE/Documents/Products/AppliedHandbook.pdf" TargetMode="Externa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1</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8</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11</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383D976-F8B0-AF80-E828-EB95BAE0DD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 y="-8"/>
            <a:ext cx="9143998" cy="6858000"/>
          </a:xfrm>
          <a:prstGeom prst="rect">
            <a:avLst/>
          </a:prstGeom>
        </p:spPr>
      </p:pic>
    </p:spTree>
    <p:extLst>
      <p:ext uri="{BB962C8B-B14F-4D97-AF65-F5344CB8AC3E}">
        <p14:creationId xmlns:p14="http://schemas.microsoft.com/office/powerpoint/2010/main" val="122649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p:spPr>
        <p:txBody>
          <a:bodyPr/>
          <a:lstStyle/>
          <a:p>
            <a:pPr>
              <a:lnSpc>
                <a:spcPct val="114000"/>
              </a:lnSpc>
            </a:pPr>
            <a:r>
              <a:rPr lang="en-US" sz="1800" b="1" dirty="0">
                <a:solidFill>
                  <a:srgbClr val="102A7E"/>
                </a:solidFill>
              </a:rPr>
              <a:t>Most equipment verticals are below their historical average, suggesting that the climate for investment growth is likely to remain weak in the near term.</a:t>
            </a: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sp>
        <p:nvSpPr>
          <p:cNvPr id="1387" name="Rectangle 1386"/>
          <p:cNvSpPr/>
          <p:nvPr/>
        </p:nvSpPr>
        <p:spPr>
          <a:xfrm>
            <a:off x="137090" y="6539122"/>
            <a:ext cx="8294212" cy="307777"/>
          </a:xfrm>
          <a:prstGeom prst="rect">
            <a:avLst/>
          </a:prstGeom>
        </p:spPr>
        <p:txBody>
          <a:bodyPr wrap="square">
            <a:spAutoFit/>
          </a:bodyPr>
          <a:lstStyle/>
          <a:p>
            <a:r>
              <a:rPr lang="en-US" sz="700" dirty="0">
                <a:solidFill>
                  <a:prstClr val="white">
                    <a:lumMod val="50000"/>
                  </a:prstClr>
                </a:solidFill>
              </a:rPr>
              <a:t>Source: </a:t>
            </a:r>
            <a:r>
              <a:rPr lang="en-US" altLang="en-US" sz="700" dirty="0">
                <a:solidFill>
                  <a:srgbClr val="7F7F7F"/>
                </a:solidFill>
              </a:rPr>
              <a:t>2023 Q2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B1218B-9BE8-704D-50B6-BCB228C15993}"/>
              </a:ext>
            </a:extLst>
          </p:cNvPr>
          <p:cNvSpPr txBox="1"/>
          <p:nvPr/>
        </p:nvSpPr>
        <p:spPr>
          <a:xfrm>
            <a:off x="320040" y="1600200"/>
            <a:ext cx="6240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&amp; Software Investment Momentum Monitor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Vertical Performance Matrix</a:t>
            </a:r>
          </a:p>
        </p:txBody>
      </p:sp>
      <p:pic>
        <p:nvPicPr>
          <p:cNvPr id="5" name="Picture 4">
            <a:extLst>
              <a:ext uri="{FF2B5EF4-FFF2-40B4-BE49-F238E27FC236}">
                <a16:creationId xmlns:a16="http://schemas.microsoft.com/office/drawing/2014/main" id="{AB99958F-9416-36D7-9790-6A7418AE5F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3138" y="2075841"/>
            <a:ext cx="4467682" cy="4360885"/>
          </a:xfrm>
          <a:prstGeom prst="rect">
            <a:avLst/>
          </a:prstGeom>
        </p:spPr>
      </p:pic>
    </p:spTree>
    <p:extLst>
      <p:ext uri="{BB962C8B-B14F-4D97-AF65-F5344CB8AC3E}">
        <p14:creationId xmlns:p14="http://schemas.microsoft.com/office/powerpoint/2010/main" val="38480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6AE3463-9E81-949C-184E-D6288712036B}"/>
              </a:ext>
            </a:extLst>
          </p:cNvPr>
          <p:cNvSpPr/>
          <p:nvPr/>
        </p:nvSpPr>
        <p:spPr>
          <a:xfrm>
            <a:off x="7872813" y="2299626"/>
            <a:ext cx="796163" cy="36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41BBFB1B-97BE-E3F7-9FDA-76D05AB19F0B}"/>
              </a:ext>
            </a:extLst>
          </p:cNvPr>
          <p:cNvGraphicFramePr/>
          <p:nvPr>
            <p:extLst>
              <p:ext uri="{D42A27DB-BD31-4B8C-83A1-F6EECF244321}">
                <p14:modId xmlns:p14="http://schemas.microsoft.com/office/powerpoint/2010/main" val="2020931423"/>
              </p:ext>
            </p:extLst>
          </p:nvPr>
        </p:nvGraphicFramePr>
        <p:xfrm>
          <a:off x="340464" y="2214860"/>
          <a:ext cx="8417774" cy="398202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D289B45-9425-7837-73F4-96F3A6962AD0}"/>
              </a:ext>
            </a:extLst>
          </p:cNvPr>
          <p:cNvSpPr txBox="1"/>
          <p:nvPr/>
        </p:nvSpPr>
        <p:spPr>
          <a:xfrm>
            <a:off x="7759598" y="2299626"/>
            <a:ext cx="1043938" cy="292388"/>
          </a:xfrm>
          <a:prstGeom prst="rect">
            <a:avLst/>
          </a:prstGeom>
          <a:noFill/>
        </p:spPr>
        <p:txBody>
          <a:bodyPr wrap="square" rtlCol="0">
            <a:spAutoFit/>
          </a:bodyPr>
          <a:lstStyle/>
          <a:p>
            <a:pPr algn="ctr"/>
            <a:r>
              <a:rPr lang="en-US" sz="1300" i="1" dirty="0"/>
              <a:t>Forecast</a:t>
            </a:r>
          </a:p>
        </p:txBody>
      </p:sp>
      <p:sp>
        <p:nvSpPr>
          <p:cNvPr id="2" name="Title 1"/>
          <p:cNvSpPr>
            <a:spLocks noGrp="1"/>
          </p:cNvSpPr>
          <p:nvPr>
            <p:ph type="title"/>
          </p:nvPr>
        </p:nvSpPr>
        <p:spPr>
          <a:solidFill>
            <a:srgbClr val="EBEBEB"/>
          </a:solidFill>
        </p:spPr>
        <p:txBody>
          <a:bodyPr/>
          <a:lstStyle/>
          <a:p>
            <a:pPr marL="115888">
              <a:lnSpc>
                <a:spcPct val="114000"/>
              </a:lnSpc>
            </a:pPr>
            <a:r>
              <a:rPr lang="en-US" sz="1800" b="1" dirty="0">
                <a:solidFill>
                  <a:schemeClr val="tx1"/>
                </a:solidFill>
              </a:rPr>
              <a:t>E&amp;S investment growth is forecasted to ease in 2023 as the Fed’s rate hikes dampen economic growth and cool businesses investment.</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EC19392-ACCC-C330-2E4C-077935D199B9}"/>
              </a:ext>
            </a:extLst>
          </p:cNvPr>
          <p:cNvSpPr txBox="1"/>
          <p:nvPr/>
        </p:nvSpPr>
        <p:spPr>
          <a:xfrm>
            <a:off x="320040" y="1600200"/>
            <a:ext cx="6291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Equipment &amp; Software Investment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Q/Q % change, SAAR</a:t>
            </a:r>
          </a:p>
        </p:txBody>
      </p:sp>
      <p:sp>
        <p:nvSpPr>
          <p:cNvPr id="36" name="Arrow: Down 35">
            <a:extLst>
              <a:ext uri="{FF2B5EF4-FFF2-40B4-BE49-F238E27FC236}">
                <a16:creationId xmlns:a16="http://schemas.microsoft.com/office/drawing/2014/main" id="{4610165A-6C55-92D6-86F1-D86988D41A92}"/>
              </a:ext>
            </a:extLst>
          </p:cNvPr>
          <p:cNvSpPr/>
          <p:nvPr/>
        </p:nvSpPr>
        <p:spPr>
          <a:xfrm>
            <a:off x="3099390"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776028B7-1ADE-F92D-9813-5F1B9DF79325}"/>
              </a:ext>
            </a:extLst>
          </p:cNvPr>
          <p:cNvSpPr/>
          <p:nvPr/>
        </p:nvSpPr>
        <p:spPr>
          <a:xfrm rot="10800000">
            <a:off x="3476720" y="230502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470865E-8214-B813-F775-BF0A4135E9AB}"/>
              </a:ext>
            </a:extLst>
          </p:cNvPr>
          <p:cNvSpPr txBox="1"/>
          <p:nvPr/>
        </p:nvSpPr>
        <p:spPr>
          <a:xfrm rot="16200000">
            <a:off x="3294886" y="2999135"/>
            <a:ext cx="561672" cy="246221"/>
          </a:xfrm>
          <a:prstGeom prst="rect">
            <a:avLst/>
          </a:prstGeom>
          <a:noFill/>
        </p:spPr>
        <p:txBody>
          <a:bodyPr wrap="square" rtlCol="0">
            <a:spAutoFit/>
          </a:bodyPr>
          <a:lstStyle/>
          <a:p>
            <a:pPr algn="r"/>
            <a:r>
              <a:rPr lang="en-US" sz="1000" b="1" dirty="0">
                <a:solidFill>
                  <a:schemeClr val="bg1"/>
                </a:solidFill>
              </a:rPr>
              <a:t>40.1%</a:t>
            </a:r>
          </a:p>
        </p:txBody>
      </p:sp>
      <p:sp>
        <p:nvSpPr>
          <p:cNvPr id="41" name="TextBox 40">
            <a:extLst>
              <a:ext uri="{FF2B5EF4-FFF2-40B4-BE49-F238E27FC236}">
                <a16:creationId xmlns:a16="http://schemas.microsoft.com/office/drawing/2014/main" id="{8F17BEE5-0687-2E92-9C27-3F2016858081}"/>
              </a:ext>
            </a:extLst>
          </p:cNvPr>
          <p:cNvSpPr txBox="1"/>
          <p:nvPr/>
        </p:nvSpPr>
        <p:spPr>
          <a:xfrm rot="5400000">
            <a:off x="2885403" y="4903349"/>
            <a:ext cx="628864" cy="246221"/>
          </a:xfrm>
          <a:prstGeom prst="rect">
            <a:avLst/>
          </a:prstGeom>
          <a:noFill/>
        </p:spPr>
        <p:txBody>
          <a:bodyPr wrap="square" rtlCol="0">
            <a:spAutoFit/>
          </a:bodyPr>
          <a:lstStyle/>
          <a:p>
            <a:pPr algn="r"/>
            <a:r>
              <a:rPr lang="en-US" sz="1000" b="1" dirty="0">
                <a:solidFill>
                  <a:schemeClr val="bg1"/>
                </a:solidFill>
              </a:rPr>
              <a:t>-28.3%</a:t>
            </a:r>
          </a:p>
        </p:txBody>
      </p:sp>
      <p:sp>
        <p:nvSpPr>
          <p:cNvPr id="3" name="Arrow: Down 2">
            <a:extLst>
              <a:ext uri="{FF2B5EF4-FFF2-40B4-BE49-F238E27FC236}">
                <a16:creationId xmlns:a16="http://schemas.microsoft.com/office/drawing/2014/main" id="{CF7BC9F3-A269-0DEE-E062-8C4834611A7B}"/>
              </a:ext>
            </a:extLst>
          </p:cNvPr>
          <p:cNvSpPr/>
          <p:nvPr/>
        </p:nvSpPr>
        <p:spPr>
          <a:xfrm>
            <a:off x="2721306" y="5340891"/>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BB22F6-C5C2-DD30-A3CB-03A6DA9A5589}"/>
              </a:ext>
            </a:extLst>
          </p:cNvPr>
          <p:cNvSpPr txBox="1"/>
          <p:nvPr/>
        </p:nvSpPr>
        <p:spPr>
          <a:xfrm rot="5400000">
            <a:off x="2504632" y="4903349"/>
            <a:ext cx="628863" cy="246221"/>
          </a:xfrm>
          <a:prstGeom prst="rect">
            <a:avLst/>
          </a:prstGeom>
          <a:noFill/>
        </p:spPr>
        <p:txBody>
          <a:bodyPr wrap="square" rtlCol="0">
            <a:spAutoFit/>
          </a:bodyPr>
          <a:lstStyle/>
          <a:p>
            <a:pPr algn="r"/>
            <a:r>
              <a:rPr lang="en-US" sz="1000" b="1" dirty="0">
                <a:solidFill>
                  <a:schemeClr val="bg1"/>
                </a:solidFill>
              </a:rPr>
              <a:t>-14.0%</a:t>
            </a:r>
          </a:p>
        </p:txBody>
      </p:sp>
      <p:grpSp>
        <p:nvGrpSpPr>
          <p:cNvPr id="6" name="Group 5">
            <a:extLst>
              <a:ext uri="{FF2B5EF4-FFF2-40B4-BE49-F238E27FC236}">
                <a16:creationId xmlns:a16="http://schemas.microsoft.com/office/drawing/2014/main" id="{9EEB6171-B196-86AC-C672-F9365141AC58}"/>
              </a:ext>
            </a:extLst>
          </p:cNvPr>
          <p:cNvGrpSpPr>
            <a:grpSpLocks noChangeAspect="1"/>
          </p:cNvGrpSpPr>
          <p:nvPr/>
        </p:nvGrpSpPr>
        <p:grpSpPr>
          <a:xfrm>
            <a:off x="7275654" y="3200400"/>
            <a:ext cx="796163" cy="457200"/>
            <a:chOff x="5468426" y="753484"/>
            <a:chExt cx="624125" cy="365760"/>
          </a:xfrm>
          <a:solidFill>
            <a:schemeClr val="tx1"/>
          </a:solidFill>
        </p:grpSpPr>
        <p:sp>
          <p:nvSpPr>
            <p:cNvPr id="7" name="Teardrop 6">
              <a:extLst>
                <a:ext uri="{FF2B5EF4-FFF2-40B4-BE49-F238E27FC236}">
                  <a16:creationId xmlns:a16="http://schemas.microsoft.com/office/drawing/2014/main" id="{1D9FEA28-36A6-B890-CD51-8734577A77A6}"/>
                </a:ext>
              </a:extLst>
            </p:cNvPr>
            <p:cNvSpPr/>
            <p:nvPr/>
          </p:nvSpPr>
          <p:spPr>
            <a:xfrm rot="8167749">
              <a:off x="5595876" y="753484"/>
              <a:ext cx="365760" cy="365760"/>
            </a:xfrm>
            <a:prstGeom prst="teardrop">
              <a:avLst>
                <a:gd name="adj" fmla="val 1353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7851EAF-F36A-8D30-C8F5-76D7FDDC55F7}"/>
                </a:ext>
              </a:extLst>
            </p:cNvPr>
            <p:cNvSpPr txBox="1"/>
            <p:nvPr/>
          </p:nvSpPr>
          <p:spPr>
            <a:xfrm>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Century Gothic"/>
                  <a:ea typeface="+mn-ea"/>
                  <a:cs typeface="+mn-cs"/>
                </a:rPr>
                <a:t>7.0%</a:t>
              </a:r>
            </a:p>
          </p:txBody>
        </p:sp>
      </p:grpSp>
    </p:spTree>
    <p:extLst>
      <p:ext uri="{BB962C8B-B14F-4D97-AF65-F5344CB8AC3E}">
        <p14:creationId xmlns:p14="http://schemas.microsoft.com/office/powerpoint/2010/main" val="157190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3269222491"/>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74405" y="-18347"/>
            <a:ext cx="8969595" cy="1097280"/>
          </a:xfrm>
          <a:solidFill>
            <a:srgbClr val="EBEBEB"/>
          </a:solidFill>
        </p:spPr>
        <p:txBody>
          <a:bodyPr>
            <a:normAutofit/>
          </a:bodyPr>
          <a:lstStyle/>
          <a:p>
            <a:pPr>
              <a:lnSpc>
                <a:spcPct val="113000"/>
              </a:lnSpc>
            </a:pPr>
            <a:r>
              <a:rPr lang="en-US" sz="1800" b="1" dirty="0">
                <a:solidFill>
                  <a:srgbClr val="102A7E"/>
                </a:solidFill>
              </a:rPr>
              <a:t>New business volume was up 2.8% year-to-date in August, a deceleration from last August when year-to-date growth was 5.0%. </a:t>
            </a:r>
            <a:endParaRPr lang="en-US" sz="1600" dirty="0"/>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a:extLst>
              <a:ext uri="{FF2B5EF4-FFF2-40B4-BE49-F238E27FC236}">
                <a16:creationId xmlns:a16="http://schemas.microsoft.com/office/drawing/2014/main" id="{F5460588-88C7-C030-93E0-016FD5651F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9172" y="1687935"/>
            <a:ext cx="1065069" cy="505786"/>
          </a:xfrm>
          <a:prstGeom prst="rect">
            <a:avLst/>
          </a:prstGeom>
        </p:spPr>
      </p:pic>
      <p:pic>
        <p:nvPicPr>
          <p:cNvPr id="33" name="Picture 5" descr="C:\Users\Public\Documents\ELFF\ELFF logo.jpg">
            <a:extLst>
              <a:ext uri="{FF2B5EF4-FFF2-40B4-BE49-F238E27FC236}">
                <a16:creationId xmlns:a16="http://schemas.microsoft.com/office/drawing/2014/main" id="{58703557-F7DB-FD0A-9979-C0C2DF1246C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D7E04F-F6DC-37B1-1BFD-78DE0AF2A325}"/>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Billions of $</a:t>
            </a:r>
          </a:p>
        </p:txBody>
      </p:sp>
    </p:spTree>
    <p:extLst>
      <p:ext uri="{BB962C8B-B14F-4D97-AF65-F5344CB8AC3E}">
        <p14:creationId xmlns:p14="http://schemas.microsoft.com/office/powerpoint/2010/main" val="266325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74405" y="-18347"/>
            <a:ext cx="8969595" cy="1097280"/>
          </a:xfrm>
          <a:solidFill>
            <a:srgbClr val="EBEBEB"/>
          </a:solidFill>
        </p:spPr>
        <p:txBody>
          <a:bodyPr>
            <a:normAutofit/>
          </a:bodyPr>
          <a:lstStyle/>
          <a:p>
            <a:pPr>
              <a:lnSpc>
                <a:spcPct val="113000"/>
              </a:lnSpc>
            </a:pPr>
            <a:r>
              <a:rPr lang="en-US" sz="1800" b="1" dirty="0">
                <a:solidFill>
                  <a:srgbClr val="102A7E"/>
                </a:solidFill>
              </a:rPr>
              <a:t>On a nominal basis, year-over-year growth in new business volume was negative in July, but jumped to 14.8% Y/Y in August.</a:t>
            </a:r>
            <a:endParaRPr lang="en-US" sz="1600" dirty="0"/>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a:p>
            <a:pPr marL="0" indent="0">
              <a:buNone/>
            </a:pPr>
            <a:r>
              <a:rPr lang="en-US" sz="700" dirty="0">
                <a:solidFill>
                  <a:prstClr val="white">
                    <a:lumMod val="50000"/>
                  </a:prstClr>
                </a:solidFill>
              </a:rPr>
              <a:t>*Note: The MLFI-25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3" name="Chart 32">
            <a:extLst>
              <a:ext uri="{FF2B5EF4-FFF2-40B4-BE49-F238E27FC236}">
                <a16:creationId xmlns:a16="http://schemas.microsoft.com/office/drawing/2014/main" id="{09660ACD-ADEF-8ECE-B578-B3C30D35BB29}"/>
              </a:ext>
            </a:extLst>
          </p:cNvPr>
          <p:cNvGraphicFramePr/>
          <p:nvPr>
            <p:extLst>
              <p:ext uri="{D42A27DB-BD31-4B8C-83A1-F6EECF244321}">
                <p14:modId xmlns:p14="http://schemas.microsoft.com/office/powerpoint/2010/main" val="879855538"/>
              </p:ext>
            </p:extLst>
          </p:nvPr>
        </p:nvGraphicFramePr>
        <p:xfrm>
          <a:off x="310056" y="2214859"/>
          <a:ext cx="8448182" cy="3982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E5DC847-21F5-CB51-8A5E-9937E640336C}"/>
              </a:ext>
            </a:extLst>
          </p:cNvPr>
          <p:cNvGrpSpPr/>
          <p:nvPr/>
        </p:nvGrpSpPr>
        <p:grpSpPr>
          <a:xfrm>
            <a:off x="8142901" y="2444850"/>
            <a:ext cx="681038" cy="478783"/>
            <a:chOff x="7940801" y="2318494"/>
            <a:chExt cx="681038" cy="478783"/>
          </a:xfrm>
          <a:solidFill>
            <a:srgbClr val="D2CD00"/>
          </a:solidFill>
        </p:grpSpPr>
        <p:sp>
          <p:nvSpPr>
            <p:cNvPr id="35" name="Teardrop 34">
              <a:extLst>
                <a:ext uri="{FF2B5EF4-FFF2-40B4-BE49-F238E27FC236}">
                  <a16:creationId xmlns:a16="http://schemas.microsoft.com/office/drawing/2014/main" id="{1CCAC436-188A-CAEA-9227-7E0D5AAAF470}"/>
                </a:ext>
              </a:extLst>
            </p:cNvPr>
            <p:cNvSpPr/>
            <p:nvPr/>
          </p:nvSpPr>
          <p:spPr>
            <a:xfrm rot="8134636">
              <a:off x="8039149" y="2318494"/>
              <a:ext cx="484341" cy="478783"/>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p:txBody>
        </p:sp>
        <p:sp>
          <p:nvSpPr>
            <p:cNvPr id="36" name="TextBox 35">
              <a:extLst>
                <a:ext uri="{FF2B5EF4-FFF2-40B4-BE49-F238E27FC236}">
                  <a16:creationId xmlns:a16="http://schemas.microsoft.com/office/drawing/2014/main" id="{BE1599F7-D3AF-94D6-011C-656254FE4066}"/>
                </a:ext>
              </a:extLst>
            </p:cNvPr>
            <p:cNvSpPr txBox="1"/>
            <p:nvPr/>
          </p:nvSpPr>
          <p:spPr>
            <a:xfrm>
              <a:off x="7940801" y="2417921"/>
              <a:ext cx="681038" cy="276999"/>
            </a:xfrm>
            <a:prstGeom prst="rect">
              <a:avLst/>
            </a:prstGeom>
            <a:noFill/>
          </p:spPr>
          <p:txBody>
            <a:bodyPr wrap="square" rtlCol="0">
              <a:spAutoFit/>
            </a:bodyPr>
            <a:lstStyle/>
            <a:p>
              <a:pPr algn="ctr"/>
              <a:r>
                <a:rPr lang="en-US" sz="1200" b="1" dirty="0"/>
                <a:t>14.8%</a:t>
              </a:r>
            </a:p>
          </p:txBody>
        </p:sp>
      </p:grpSp>
      <p:sp>
        <p:nvSpPr>
          <p:cNvPr id="37" name="Rectangular Callout 236">
            <a:extLst>
              <a:ext uri="{FF2B5EF4-FFF2-40B4-BE49-F238E27FC236}">
                <a16:creationId xmlns:a16="http://schemas.microsoft.com/office/drawing/2014/main" id="{E17B70DB-BC2C-E3F1-7FED-16F9F6FCEC8F}"/>
              </a:ext>
            </a:extLst>
          </p:cNvPr>
          <p:cNvSpPr/>
          <p:nvPr/>
        </p:nvSpPr>
        <p:spPr>
          <a:xfrm>
            <a:off x="6457219" y="5004077"/>
            <a:ext cx="2152901" cy="523220"/>
          </a:xfrm>
          <a:prstGeom prst="wedgeRectCallout">
            <a:avLst>
              <a:gd name="adj1" fmla="val 25509"/>
              <a:gd name="adj2" fmla="val 25787"/>
            </a:avLst>
          </a:prstGeom>
          <a:solidFill>
            <a:srgbClr val="EBEBEB"/>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200" b="1" dirty="0">
                <a:solidFill>
                  <a:srgbClr val="102A7D"/>
                </a:solidFill>
              </a:rPr>
              <a:t>New business volume is up 2.8% year-to-date</a:t>
            </a:r>
          </a:p>
        </p:txBody>
      </p:sp>
      <p:pic>
        <p:nvPicPr>
          <p:cNvPr id="39" name="Picture 38">
            <a:extLst>
              <a:ext uri="{FF2B5EF4-FFF2-40B4-BE49-F238E27FC236}">
                <a16:creationId xmlns:a16="http://schemas.microsoft.com/office/drawing/2014/main" id="{1607A63B-DB52-D305-2614-7C643DC933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9172" y="1687935"/>
            <a:ext cx="1065069" cy="505786"/>
          </a:xfrm>
          <a:prstGeom prst="rect">
            <a:avLst/>
          </a:prstGeom>
        </p:spPr>
      </p:pic>
      <p:pic>
        <p:nvPicPr>
          <p:cNvPr id="40" name="Picture 5" descr="C:\Users\Public\Documents\ELFF\ELFF logo.jpg">
            <a:extLst>
              <a:ext uri="{FF2B5EF4-FFF2-40B4-BE49-F238E27FC236}">
                <a16:creationId xmlns:a16="http://schemas.microsoft.com/office/drawing/2014/main" id="{06DA35B0-3A0E-3EC7-79B6-5225A8F7CE8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8B387E-9C49-58A0-FBA1-5FA56B44CFEB}"/>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MLFI-25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Y/Y % change</a:t>
            </a:r>
          </a:p>
        </p:txBody>
      </p:sp>
    </p:spTree>
    <p:extLst>
      <p:ext uri="{BB962C8B-B14F-4D97-AF65-F5344CB8AC3E}">
        <p14:creationId xmlns:p14="http://schemas.microsoft.com/office/powerpoint/2010/main" val="352119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365760" tIns="45720" rIns="365760" bIns="45720" numCol="1" anchor="ctr" anchorCtr="0" compatLnSpc="1">
            <a:prstTxWarp prst="textNoShape">
              <a:avLst/>
            </a:prstTxWarp>
            <a:normAutofit/>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119063">
              <a:lnSpc>
                <a:spcPct val="114000"/>
              </a:lnSpc>
            </a:pPr>
            <a:r>
              <a:rPr lang="en-US" sz="1800" b="1" dirty="0">
                <a:solidFill>
                  <a:schemeClr val="tx1"/>
                </a:solidFill>
              </a:rPr>
              <a:t>After improving over the summer, equipment finance industry confidence fell 10 points in October and is now near a post-pandemic low. </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Chart Placeholder 6">
            <a:extLst>
              <a:ext uri="{FF2B5EF4-FFF2-40B4-BE49-F238E27FC236}">
                <a16:creationId xmlns:a16="http://schemas.microsoft.com/office/drawing/2014/main" id="{5E1C25EF-56DD-39DF-7890-3C1DB675B1AA}"/>
              </a:ext>
            </a:extLst>
          </p:cNvPr>
          <p:cNvGraphicFramePr>
            <a:graphicFrameLocks/>
          </p:cNvGraphicFramePr>
          <p:nvPr>
            <p:extLst>
              <p:ext uri="{D42A27DB-BD31-4B8C-83A1-F6EECF244321}">
                <p14:modId xmlns:p14="http://schemas.microsoft.com/office/powerpoint/2010/main" val="4127671440"/>
              </p:ext>
            </p:extLst>
          </p:nvPr>
        </p:nvGraphicFramePr>
        <p:xfrm>
          <a:off x="310056" y="2030194"/>
          <a:ext cx="8448182" cy="4385809"/>
        </p:xfrm>
        <a:graphic>
          <a:graphicData uri="http://schemas.openxmlformats.org/drawingml/2006/chart">
            <c:chart xmlns:c="http://schemas.openxmlformats.org/drawingml/2006/chart" xmlns:r="http://schemas.openxmlformats.org/officeDocument/2006/relationships" r:id="rId5"/>
          </a:graphicData>
        </a:graphic>
      </p:graphicFrame>
      <p:grpSp>
        <p:nvGrpSpPr>
          <p:cNvPr id="38" name="Group 37">
            <a:extLst>
              <a:ext uri="{FF2B5EF4-FFF2-40B4-BE49-F238E27FC236}">
                <a16:creationId xmlns:a16="http://schemas.microsoft.com/office/drawing/2014/main" id="{88EF0E55-DAB6-8670-6702-A0A350368B79}"/>
              </a:ext>
            </a:extLst>
          </p:cNvPr>
          <p:cNvGrpSpPr/>
          <p:nvPr/>
        </p:nvGrpSpPr>
        <p:grpSpPr>
          <a:xfrm rot="10800000">
            <a:off x="8213924" y="5102164"/>
            <a:ext cx="581892" cy="411480"/>
            <a:chOff x="8048655" y="2350681"/>
            <a:chExt cx="581892" cy="411480"/>
          </a:xfrm>
          <a:solidFill>
            <a:schemeClr val="tx1"/>
          </a:solidFill>
        </p:grpSpPr>
        <p:sp>
          <p:nvSpPr>
            <p:cNvPr id="39" name="Teardrop 38">
              <a:extLst>
                <a:ext uri="{FF2B5EF4-FFF2-40B4-BE49-F238E27FC236}">
                  <a16:creationId xmlns:a16="http://schemas.microsoft.com/office/drawing/2014/main" id="{E2A0456D-DC1B-3A83-BF02-C3D0B8C4C1B3}"/>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40" name="TextBox 39">
              <a:extLst>
                <a:ext uri="{FF2B5EF4-FFF2-40B4-BE49-F238E27FC236}">
                  <a16:creationId xmlns:a16="http://schemas.microsoft.com/office/drawing/2014/main" id="{A16783DE-4E51-3E98-5B76-1F1B57682B17}"/>
                </a:ext>
              </a:extLst>
            </p:cNvPr>
            <p:cNvSpPr txBox="1"/>
            <p:nvPr/>
          </p:nvSpPr>
          <p:spPr>
            <a:xfrm rot="10800000">
              <a:off x="8048655" y="2442290"/>
              <a:ext cx="581892" cy="276999"/>
            </a:xfrm>
            <a:prstGeom prst="rect">
              <a:avLst/>
            </a:prstGeom>
            <a:noFill/>
          </p:spPr>
          <p:txBody>
            <a:bodyPr wrap="square" rtlCol="0">
              <a:spAutoFit/>
            </a:bodyPr>
            <a:lstStyle/>
            <a:p>
              <a:pPr algn="ctr"/>
              <a:r>
                <a:rPr lang="en-US" sz="1200" b="1" dirty="0"/>
                <a:t>40.1</a:t>
              </a:r>
            </a:p>
          </p:txBody>
        </p:sp>
      </p:grpSp>
      <p:sp>
        <p:nvSpPr>
          <p:cNvPr id="41" name="TextBox 40">
            <a:extLst>
              <a:ext uri="{FF2B5EF4-FFF2-40B4-BE49-F238E27FC236}">
                <a16:creationId xmlns:a16="http://schemas.microsoft.com/office/drawing/2014/main" id="{F3587134-B6AD-8B08-EB7A-436209449B0F}"/>
              </a:ext>
            </a:extLst>
          </p:cNvPr>
          <p:cNvSpPr txBox="1"/>
          <p:nvPr/>
        </p:nvSpPr>
        <p:spPr>
          <a:xfrm>
            <a:off x="320040" y="1600200"/>
            <a:ext cx="8682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Monthly Confidence Index: Equipment Finance Industry (MCI-EFI)</a:t>
            </a:r>
          </a:p>
        </p:txBody>
      </p:sp>
    </p:spTree>
    <p:extLst>
      <p:ext uri="{BB962C8B-B14F-4D97-AF65-F5344CB8AC3E}">
        <p14:creationId xmlns:p14="http://schemas.microsoft.com/office/powerpoint/2010/main" val="3660086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80" y="6028435"/>
            <a:ext cx="2412325" cy="504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B7D25B-90F4-C2E4-42EC-E3FFA772F59E}"/>
              </a:ext>
            </a:extLst>
          </p:cNvPr>
          <p:cNvSpPr txBox="1"/>
          <p:nvPr/>
        </p:nvSpPr>
        <p:spPr>
          <a:xfrm>
            <a:off x="457200" y="5562261"/>
            <a:ext cx="822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rPr>
              <a:t>Reports are available to download at www.store.leasefoundation.org</a:t>
            </a:r>
          </a:p>
        </p:txBody>
      </p:sp>
      <p:sp>
        <p:nvSpPr>
          <p:cNvPr id="13" name="Title 1">
            <a:extLst>
              <a:ext uri="{FF2B5EF4-FFF2-40B4-BE49-F238E27FC236}">
                <a16:creationId xmlns:a16="http://schemas.microsoft.com/office/drawing/2014/main" id="{48C0C46A-C479-187E-911C-B15AC310D645}"/>
              </a:ext>
            </a:extLst>
          </p:cNvPr>
          <p:cNvSpPr txBox="1">
            <a:spLocks/>
          </p:cNvSpPr>
          <p:nvPr/>
        </p:nvSpPr>
        <p:spPr bwMode="auto">
          <a:xfrm>
            <a:off x="385762" y="1433010"/>
            <a:ext cx="4627489" cy="404142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2400" dirty="0">
                <a:solidFill>
                  <a:srgbClr val="102A7E"/>
                </a:solidFill>
                <a:latin typeface="Century Gothic" panose="020B0502020202020204" pitchFamily="34" charset="0"/>
                <a:cs typeface="Calibri" pitchFamily="34" charset="0"/>
              </a:rPr>
              <a:t>The latest edition of the Keybridge / Foundation U.S. Economic Outlook is available </a:t>
            </a:r>
            <a:r>
              <a:rPr lang="en-US" sz="2400" dirty="0">
                <a:solidFill>
                  <a:srgbClr val="102A7E"/>
                </a:solidFill>
                <a:latin typeface="Century Gothic" panose="020B0502020202020204" pitchFamily="34" charset="0"/>
                <a:cs typeface="Calibri" pitchFamily="34" charset="0"/>
                <a:hlinkClick r:id="rId4"/>
              </a:rPr>
              <a:t>here</a:t>
            </a:r>
            <a:r>
              <a:rPr lang="en-US" sz="2400" dirty="0">
                <a:solidFill>
                  <a:srgbClr val="102A7E"/>
                </a:solidFill>
                <a:latin typeface="Century Gothic" panose="020B0502020202020204" pitchFamily="34" charset="0"/>
                <a:cs typeface="Calibri" pitchFamily="34" charset="0"/>
              </a:rPr>
              <a:t> at the Foundation’s website.</a:t>
            </a:r>
            <a:endParaRPr kumimoji="0" lang="en-US" sz="2400" i="0" u="none" strike="noStrike" kern="1200" cap="none" spc="0" normalizeH="0" baseline="0" noProof="0" dirty="0">
              <a:ln>
                <a:noFill/>
              </a:ln>
              <a:solidFill>
                <a:srgbClr val="102A7E"/>
              </a:solidFill>
              <a:effectLst/>
              <a:uLnTx/>
              <a:uFillTx/>
              <a:latin typeface="Century Gothic" panose="020B0502020202020204" pitchFamily="34" charset="0"/>
              <a:cs typeface="Calibri" pitchFamily="34" charset="0"/>
            </a:endParaRPr>
          </a:p>
        </p:txBody>
      </p:sp>
      <p:pic>
        <p:nvPicPr>
          <p:cNvPr id="2" name="Picture 2">
            <a:extLst>
              <a:ext uri="{FF2B5EF4-FFF2-40B4-BE49-F238E27FC236}">
                <a16:creationId xmlns:a16="http://schemas.microsoft.com/office/drawing/2014/main" id="{70E07738-C2EA-422A-CA52-50F497FE4F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78005" y="1316777"/>
            <a:ext cx="3132285" cy="405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0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16</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80" y="6028435"/>
            <a:ext cx="2412325" cy="5047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D5E3360-124F-F377-B380-C5FAF9F0A00B}"/>
              </a:ext>
            </a:extLst>
          </p:cNvPr>
          <p:cNvSpPr txBox="1">
            <a:spLocks/>
          </p:cNvSpPr>
          <p:nvPr/>
        </p:nvSpPr>
        <p:spPr bwMode="auto">
          <a:xfrm>
            <a:off x="374073" y="4806298"/>
            <a:ext cx="8397787" cy="10972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1200" dirty="0">
                <a:solidFill>
                  <a:srgbClr val="102A7E"/>
                </a:solidFill>
                <a:latin typeface="Century Gothic" panose="020B0502020202020204" pitchFamily="34" charset="0"/>
                <a:cs typeface="Calibri" pitchFamily="34" charset="0"/>
              </a:rPr>
              <a:t>For more information, download the </a:t>
            </a:r>
            <a:r>
              <a:rPr lang="en-US" sz="1200" b="1" dirty="0">
                <a:solidFill>
                  <a:srgbClr val="102A7E"/>
                </a:solidFill>
                <a:latin typeface="Century Gothic" panose="020B0502020202020204" pitchFamily="34" charset="0"/>
                <a:cs typeface="Calibri" pitchFamily="34" charset="0"/>
                <a:hlinkClick r:id="rId4"/>
              </a:rPr>
              <a:t>Applied Economics </a:t>
            </a:r>
            <a:r>
              <a:rPr lang="en-US" sz="1200" b="1" dirty="0">
                <a:solidFill>
                  <a:srgbClr val="102A7E"/>
                </a:solidFill>
                <a:latin typeface="Century Gothic" panose="020B0502020202020204" pitchFamily="34" charset="0"/>
                <a:cs typeface="Calibri" pitchFamily="34" charset="0"/>
                <a:hlinkClick r:id="rId5"/>
              </a:rPr>
              <a:t>Handbook</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or research articles (</a:t>
            </a:r>
            <a:r>
              <a:rPr lang="en-US" sz="1200" b="1" dirty="0">
                <a:solidFill>
                  <a:srgbClr val="102A7E"/>
                </a:solidFill>
                <a:latin typeface="Century Gothic" panose="020B0502020202020204" pitchFamily="34" charset="0"/>
                <a:cs typeface="Calibri" pitchFamily="34" charset="0"/>
                <a:hlinkClick r:id="rId6"/>
              </a:rPr>
              <a:t>2018</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&amp; </a:t>
            </a:r>
            <a:r>
              <a:rPr lang="en-US" sz="1200" b="1" dirty="0">
                <a:solidFill>
                  <a:srgbClr val="102A7E"/>
                </a:solidFill>
                <a:latin typeface="Century Gothic" panose="020B0502020202020204" pitchFamily="34" charset="0"/>
                <a:cs typeface="Calibri" pitchFamily="34" charset="0"/>
                <a:hlinkClick r:id="rId7"/>
              </a:rPr>
              <a:t>2022</a:t>
            </a:r>
            <a:r>
              <a:rPr lang="en-US" sz="1200" dirty="0">
                <a:solidFill>
                  <a:srgbClr val="102A7E"/>
                </a:solidFill>
                <a:latin typeface="Century Gothic" panose="020B0502020202020204" pitchFamily="34" charset="0"/>
                <a:cs typeface="Calibri" pitchFamily="34" charset="0"/>
              </a:rPr>
              <a:t>) analyzing the effect of inflation and rising interest rates on the equipment finance industry.</a:t>
            </a:r>
          </a:p>
        </p:txBody>
      </p:sp>
      <p:pic>
        <p:nvPicPr>
          <p:cNvPr id="10" name="Picture 9">
            <a:extLst>
              <a:ext uri="{FF2B5EF4-FFF2-40B4-BE49-F238E27FC236}">
                <a16:creationId xmlns:a16="http://schemas.microsoft.com/office/drawing/2014/main" id="{D7374914-0F62-F2F5-3424-61701B7C7B3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358" t="855" r="953" b="1195"/>
          <a:stretch/>
        </p:blipFill>
        <p:spPr>
          <a:xfrm>
            <a:off x="708398" y="1716578"/>
            <a:ext cx="2387095" cy="3088350"/>
          </a:xfrm>
          <a:prstGeom prst="rect">
            <a:avLst/>
          </a:prstGeom>
          <a:ln w="6350">
            <a:solidFill>
              <a:schemeClr val="bg1">
                <a:lumMod val="85000"/>
              </a:schemeClr>
            </a:solidFill>
          </a:ln>
        </p:spPr>
      </p:pic>
      <p:pic>
        <p:nvPicPr>
          <p:cNvPr id="11" name="Picture 10" descr="Text&#10;&#10;Description automatically generated">
            <a:extLst>
              <a:ext uri="{FF2B5EF4-FFF2-40B4-BE49-F238E27FC236}">
                <a16:creationId xmlns:a16="http://schemas.microsoft.com/office/drawing/2014/main" id="{EA3D92F2-954F-25E3-3A6A-FA254C7650B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2949"/>
          <a:stretch/>
        </p:blipFill>
        <p:spPr>
          <a:xfrm>
            <a:off x="5962096" y="1716578"/>
            <a:ext cx="2451359" cy="3089720"/>
          </a:xfrm>
          <a:prstGeom prst="rect">
            <a:avLst/>
          </a:prstGeom>
          <a:ln w="6350">
            <a:solidFill>
              <a:schemeClr val="bg1">
                <a:lumMod val="85000"/>
              </a:schemeClr>
            </a:solidFill>
          </a:ln>
        </p:spPr>
      </p:pic>
      <p:pic>
        <p:nvPicPr>
          <p:cNvPr id="15" name="Picture 14">
            <a:extLst>
              <a:ext uri="{FF2B5EF4-FFF2-40B4-BE49-F238E27FC236}">
                <a16:creationId xmlns:a16="http://schemas.microsoft.com/office/drawing/2014/main" id="{547D64A6-0B92-2500-2914-782342019AC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645" t="734" b="993"/>
          <a:stretch/>
        </p:blipFill>
        <p:spPr>
          <a:xfrm>
            <a:off x="3335248" y="1716578"/>
            <a:ext cx="2387094" cy="3078919"/>
          </a:xfrm>
          <a:prstGeom prst="rect">
            <a:avLst/>
          </a:prstGeom>
          <a:ln w="6350">
            <a:solidFill>
              <a:schemeClr val="bg1">
                <a:lumMod val="85000"/>
              </a:schemeClr>
            </a:solidFill>
          </a:ln>
        </p:spPr>
      </p:pic>
    </p:spTree>
    <p:extLst>
      <p:ext uri="{BB962C8B-B14F-4D97-AF65-F5344CB8AC3E}">
        <p14:creationId xmlns:p14="http://schemas.microsoft.com/office/powerpoint/2010/main" val="263273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10)</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between 15 to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17</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8</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11</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12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9126FDA-C552-5F7A-B106-DB386C740F15}"/>
              </a:ext>
            </a:extLst>
          </p:cNvPr>
          <p:cNvSpPr/>
          <p:nvPr/>
        </p:nvSpPr>
        <p:spPr>
          <a:xfrm>
            <a:off x="7923603" y="2317825"/>
            <a:ext cx="763734" cy="36199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B21BBBAA-AD2A-7788-49DB-54C2121CA337}"/>
              </a:ext>
            </a:extLst>
          </p:cNvPr>
          <p:cNvCxnSpPr>
            <a:cxnSpLocks/>
          </p:cNvCxnSpPr>
          <p:nvPr/>
        </p:nvCxnSpPr>
        <p:spPr>
          <a:xfrm>
            <a:off x="777337" y="3677751"/>
            <a:ext cx="7853818"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1" name="Chart Placeholder 6">
            <a:extLst>
              <a:ext uri="{FF2B5EF4-FFF2-40B4-BE49-F238E27FC236}">
                <a16:creationId xmlns:a16="http://schemas.microsoft.com/office/drawing/2014/main" id="{F7A3B9BF-49CF-0FE2-839F-8A509668C081}"/>
              </a:ext>
            </a:extLst>
          </p:cNvPr>
          <p:cNvGraphicFramePr>
            <a:graphicFrameLocks noChangeAspect="1"/>
          </p:cNvGraphicFramePr>
          <p:nvPr>
            <p:extLst>
              <p:ext uri="{D42A27DB-BD31-4B8C-83A1-F6EECF244321}">
                <p14:modId xmlns:p14="http://schemas.microsoft.com/office/powerpoint/2010/main" val="46339744"/>
              </p:ext>
            </p:extLst>
          </p:nvPr>
        </p:nvGraphicFramePr>
        <p:xfrm>
          <a:off x="339544" y="2213311"/>
          <a:ext cx="8464912" cy="3973754"/>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0A701EE4-8A16-E2CE-7AEF-96489825D8DD}"/>
              </a:ext>
            </a:extLst>
          </p:cNvPr>
          <p:cNvSpPr txBox="1"/>
          <p:nvPr/>
        </p:nvSpPr>
        <p:spPr>
          <a:xfrm>
            <a:off x="7624224" y="2327472"/>
            <a:ext cx="1361530" cy="292388"/>
          </a:xfrm>
          <a:prstGeom prst="rect">
            <a:avLst/>
          </a:prstGeom>
          <a:noFill/>
        </p:spPr>
        <p:txBody>
          <a:bodyPr wrap="square" rtlCol="0">
            <a:spAutoFit/>
          </a:bodyPr>
          <a:lstStyle/>
          <a:p>
            <a:pPr algn="ctr"/>
            <a:r>
              <a:rPr lang="en-US" sz="1300" i="1" dirty="0"/>
              <a:t>Forecast</a:t>
            </a:r>
          </a:p>
        </p:txBody>
      </p:sp>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The economy expanded by 2.1% (SAAR) in Q2 2023, the fourth consecutive quarter of healthy growth.</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ular Callout 40">
            <a:extLst>
              <a:ext uri="{FF2B5EF4-FFF2-40B4-BE49-F238E27FC236}">
                <a16:creationId xmlns:a16="http://schemas.microsoft.com/office/drawing/2014/main" id="{D31E36CD-E4EC-6234-6319-84892737FEED}"/>
              </a:ext>
            </a:extLst>
          </p:cNvPr>
          <p:cNvSpPr>
            <a:spLocks noChangeAspect="1"/>
          </p:cNvSpPr>
          <p:nvPr/>
        </p:nvSpPr>
        <p:spPr>
          <a:xfrm>
            <a:off x="1690228" y="2626340"/>
            <a:ext cx="1570595" cy="449335"/>
          </a:xfrm>
          <a:prstGeom prst="wedgeRectCallout">
            <a:avLst>
              <a:gd name="adj1" fmla="val 28880"/>
              <a:gd name="adj2" fmla="val 167722"/>
            </a:avLst>
          </a:prstGeom>
          <a:solidFill>
            <a:schemeClr val="bg1">
              <a:lumMod val="95000"/>
            </a:schemeClr>
          </a:solidFill>
          <a:ln w="3175">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2A7E"/>
                </a:solidFill>
                <a:latin typeface="Century Gothic" panose="020B0502020202020204" pitchFamily="34" charset="0"/>
                <a:cs typeface="Calibri" pitchFamily="34" charset="0"/>
              </a:rPr>
              <a:t>30-Year Quarterly Average = 2.6%</a:t>
            </a:r>
          </a:p>
        </p:txBody>
      </p:sp>
      <p:grpSp>
        <p:nvGrpSpPr>
          <p:cNvPr id="47" name="Group 46">
            <a:extLst>
              <a:ext uri="{FF2B5EF4-FFF2-40B4-BE49-F238E27FC236}">
                <a16:creationId xmlns:a16="http://schemas.microsoft.com/office/drawing/2014/main" id="{37279046-5327-DC85-8AA1-1D8B60BB2018}"/>
              </a:ext>
            </a:extLst>
          </p:cNvPr>
          <p:cNvGrpSpPr>
            <a:grpSpLocks noChangeAspect="1"/>
          </p:cNvGrpSpPr>
          <p:nvPr/>
        </p:nvGrpSpPr>
        <p:grpSpPr>
          <a:xfrm rot="10800000">
            <a:off x="7338618" y="2889584"/>
            <a:ext cx="796163" cy="457200"/>
            <a:chOff x="5468426" y="753344"/>
            <a:chExt cx="624125" cy="365760"/>
          </a:xfrm>
          <a:solidFill>
            <a:schemeClr val="tx1"/>
          </a:solidFill>
        </p:grpSpPr>
        <p:sp>
          <p:nvSpPr>
            <p:cNvPr id="48" name="Teardrop 47">
              <a:extLst>
                <a:ext uri="{FF2B5EF4-FFF2-40B4-BE49-F238E27FC236}">
                  <a16:creationId xmlns:a16="http://schemas.microsoft.com/office/drawing/2014/main" id="{ED3D2311-550D-18EE-D0DF-2D493BF03C85}"/>
                </a:ext>
              </a:extLst>
            </p:cNvPr>
            <p:cNvSpPr/>
            <p:nvPr/>
          </p:nvSpPr>
          <p:spPr>
            <a:xfrm rot="18900000">
              <a:off x="5597609" y="753344"/>
              <a:ext cx="365760" cy="365760"/>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9" name="TextBox 48">
              <a:extLst>
                <a:ext uri="{FF2B5EF4-FFF2-40B4-BE49-F238E27FC236}">
                  <a16:creationId xmlns:a16="http://schemas.microsoft.com/office/drawing/2014/main" id="{E41D9699-CAFC-50A1-C7D0-D35CE9F622BB}"/>
                </a:ext>
              </a:extLst>
            </p:cNvPr>
            <p:cNvSpPr txBox="1"/>
            <p:nvPr/>
          </p:nvSpPr>
          <p:spPr>
            <a:xfrm rot="10800000">
              <a:off x="5468426" y="810832"/>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+2.1</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
        <p:nvSpPr>
          <p:cNvPr id="68" name="Speech Bubble: Rectangle 67">
            <a:extLst>
              <a:ext uri="{FF2B5EF4-FFF2-40B4-BE49-F238E27FC236}">
                <a16:creationId xmlns:a16="http://schemas.microsoft.com/office/drawing/2014/main" id="{147F94B3-5B3E-0B7F-1576-7518EDB5555E}"/>
              </a:ext>
            </a:extLst>
          </p:cNvPr>
          <p:cNvSpPr>
            <a:spLocks noChangeAspect="1"/>
          </p:cNvSpPr>
          <p:nvPr/>
        </p:nvSpPr>
        <p:spPr>
          <a:xfrm>
            <a:off x="574873" y="3750391"/>
            <a:ext cx="763734" cy="274320"/>
          </a:xfrm>
          <a:prstGeom prst="wedgeRectCallout">
            <a:avLst>
              <a:gd name="adj1" fmla="val -75764"/>
              <a:gd name="adj2" fmla="val 171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latin typeface="Century Gothic" panose="020B0502020202020204" pitchFamily="34" charset="0"/>
                <a:cs typeface="Calibri" panose="020F0502020204030204" pitchFamily="34" charset="0"/>
              </a:rPr>
              <a:t>0.7%</a:t>
            </a:r>
          </a:p>
        </p:txBody>
      </p:sp>
      <p:sp>
        <p:nvSpPr>
          <p:cNvPr id="73" name="Arrow: Down 72">
            <a:extLst>
              <a:ext uri="{FF2B5EF4-FFF2-40B4-BE49-F238E27FC236}">
                <a16:creationId xmlns:a16="http://schemas.microsoft.com/office/drawing/2014/main" id="{AF8DF34C-BE53-894D-9FBC-6234FAA7B4B8}"/>
              </a:ext>
            </a:extLst>
          </p:cNvPr>
          <p:cNvSpPr/>
          <p:nvPr/>
        </p:nvSpPr>
        <p:spPr>
          <a:xfrm rot="10800000">
            <a:off x="5032222" y="2346146"/>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AAD8F23-89AE-B562-C3E7-40B7A3B201E0}"/>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GDP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Annualized % Change from Prior Quarter</a:t>
            </a:r>
          </a:p>
        </p:txBody>
      </p:sp>
      <p:sp>
        <p:nvSpPr>
          <p:cNvPr id="5" name="Arrow: Down 4">
            <a:extLst>
              <a:ext uri="{FF2B5EF4-FFF2-40B4-BE49-F238E27FC236}">
                <a16:creationId xmlns:a16="http://schemas.microsoft.com/office/drawing/2014/main" id="{EBDB0E0A-BA40-C4E6-52E0-8889B41B4751}"/>
              </a:ext>
            </a:extLst>
          </p:cNvPr>
          <p:cNvSpPr/>
          <p:nvPr/>
        </p:nvSpPr>
        <p:spPr>
          <a:xfrm rot="10800000">
            <a:off x="3486245" y="233510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7C7B67-1FCF-3C60-EA54-178C77D636E1}"/>
              </a:ext>
            </a:extLst>
          </p:cNvPr>
          <p:cNvSpPr txBox="1"/>
          <p:nvPr/>
        </p:nvSpPr>
        <p:spPr>
          <a:xfrm rot="16200000">
            <a:off x="3304411" y="3029215"/>
            <a:ext cx="561672" cy="246221"/>
          </a:xfrm>
          <a:prstGeom prst="rect">
            <a:avLst/>
          </a:prstGeom>
          <a:noFill/>
        </p:spPr>
        <p:txBody>
          <a:bodyPr wrap="square" rtlCol="0">
            <a:spAutoFit/>
          </a:bodyPr>
          <a:lstStyle/>
          <a:p>
            <a:pPr algn="r"/>
            <a:r>
              <a:rPr lang="en-US" sz="1000" b="1" dirty="0">
                <a:solidFill>
                  <a:schemeClr val="bg1"/>
                </a:solidFill>
              </a:rPr>
              <a:t>34.8%</a:t>
            </a:r>
          </a:p>
        </p:txBody>
      </p:sp>
      <p:sp>
        <p:nvSpPr>
          <p:cNvPr id="7" name="Arrow: Down 6">
            <a:extLst>
              <a:ext uri="{FF2B5EF4-FFF2-40B4-BE49-F238E27FC236}">
                <a16:creationId xmlns:a16="http://schemas.microsoft.com/office/drawing/2014/main" id="{341BEEBA-F5C2-09D7-A9FC-AC2C561E81E9}"/>
              </a:ext>
            </a:extLst>
          </p:cNvPr>
          <p:cNvSpPr/>
          <p:nvPr/>
        </p:nvSpPr>
        <p:spPr>
          <a:xfrm>
            <a:off x="3111422"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EBFD63-3E06-A056-078A-41F161664D72}"/>
              </a:ext>
            </a:extLst>
          </p:cNvPr>
          <p:cNvSpPr txBox="1"/>
          <p:nvPr/>
        </p:nvSpPr>
        <p:spPr>
          <a:xfrm rot="5400000">
            <a:off x="2897435" y="4903349"/>
            <a:ext cx="628864" cy="246221"/>
          </a:xfrm>
          <a:prstGeom prst="rect">
            <a:avLst/>
          </a:prstGeom>
          <a:noFill/>
        </p:spPr>
        <p:txBody>
          <a:bodyPr wrap="square" rtlCol="0">
            <a:spAutoFit/>
          </a:bodyPr>
          <a:lstStyle/>
          <a:p>
            <a:pPr algn="r"/>
            <a:r>
              <a:rPr lang="en-US" sz="1000" b="1" dirty="0">
                <a:solidFill>
                  <a:schemeClr val="bg1"/>
                </a:solidFill>
              </a:rPr>
              <a:t>-28.0%</a:t>
            </a:r>
          </a:p>
        </p:txBody>
      </p:sp>
    </p:spTree>
    <p:extLst>
      <p:ext uri="{BB962C8B-B14F-4D97-AF65-F5344CB8AC3E}">
        <p14:creationId xmlns:p14="http://schemas.microsoft.com/office/powerpoint/2010/main" val="198214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latin typeface="Century Gothic"/>
              </a:rPr>
              <a:t>The Q2 expansion was broad-based, fueled primarily by consumer spending, government spending, and business investment. </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4</a:t>
            </a:fld>
            <a:endParaRPr lang="en-US" sz="1050" dirty="0">
              <a:solidFill>
                <a:srgbClr val="102A7E">
                  <a:tint val="75000"/>
                </a:srgbClr>
              </a:solidFill>
              <a:latin typeface="Century Gothic"/>
            </a:endParaRPr>
          </a:p>
        </p:txBody>
      </p:sp>
      <p:sp>
        <p:nvSpPr>
          <p:cNvPr id="63" name="Text Placeholder 4"/>
          <p:cNvSpPr txBox="1">
            <a:spLocks/>
          </p:cNvSpPr>
          <p:nvPr/>
        </p:nvSpPr>
        <p:spPr>
          <a:xfrm>
            <a:off x="218550" y="6609805"/>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23" name="Chart 22">
            <a:extLst>
              <a:ext uri="{FF2B5EF4-FFF2-40B4-BE49-F238E27FC236}">
                <a16:creationId xmlns:a16="http://schemas.microsoft.com/office/drawing/2014/main" id="{38A8F4FF-DC80-16BA-3B51-61AC2E653D4F}"/>
              </a:ext>
            </a:extLst>
          </p:cNvPr>
          <p:cNvGraphicFramePr/>
          <p:nvPr>
            <p:extLst>
              <p:ext uri="{D42A27DB-BD31-4B8C-83A1-F6EECF244321}">
                <p14:modId xmlns:p14="http://schemas.microsoft.com/office/powerpoint/2010/main" val="3211378932"/>
              </p:ext>
            </p:extLst>
          </p:nvPr>
        </p:nvGraphicFramePr>
        <p:xfrm>
          <a:off x="4064443" y="2460189"/>
          <a:ext cx="2830347" cy="3738945"/>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 Placeholder 2">
            <a:extLst>
              <a:ext uri="{FF2B5EF4-FFF2-40B4-BE49-F238E27FC236}">
                <a16:creationId xmlns:a16="http://schemas.microsoft.com/office/drawing/2014/main" id="{824ECCDC-6D6A-C62E-4804-B57D98208023}"/>
              </a:ext>
            </a:extLst>
          </p:cNvPr>
          <p:cNvSpPr txBox="1">
            <a:spLocks/>
          </p:cNvSpPr>
          <p:nvPr/>
        </p:nvSpPr>
        <p:spPr>
          <a:xfrm>
            <a:off x="4954136" y="2347642"/>
            <a:ext cx="1349321" cy="15384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C80000"/>
                </a:solidFill>
                <a:cs typeface="Calibri" pitchFamily="34" charset="0"/>
              </a:rPr>
              <a:t>HEADWINDS</a:t>
            </a:r>
            <a:endParaRPr kumimoji="0" lang="en-US" sz="1600" b="1" i="0" u="none" strike="noStrike" kern="1200" cap="none" spc="0" normalizeH="0" baseline="0" noProof="0" dirty="0">
              <a:ln>
                <a:noFill/>
              </a:ln>
              <a:solidFill>
                <a:srgbClr val="C80000"/>
              </a:solidFill>
              <a:effectLst/>
              <a:uLnTx/>
              <a:uFillTx/>
              <a:cs typeface="Calibri" pitchFamily="34" charset="0"/>
            </a:endParaRPr>
          </a:p>
        </p:txBody>
      </p:sp>
      <p:sp>
        <p:nvSpPr>
          <p:cNvPr id="25" name="Text Placeholder 2">
            <a:extLst>
              <a:ext uri="{FF2B5EF4-FFF2-40B4-BE49-F238E27FC236}">
                <a16:creationId xmlns:a16="http://schemas.microsoft.com/office/drawing/2014/main" id="{75E46657-ADAF-A881-44F7-FDEDBE0BD3EE}"/>
              </a:ext>
            </a:extLst>
          </p:cNvPr>
          <p:cNvSpPr txBox="1">
            <a:spLocks/>
          </p:cNvSpPr>
          <p:nvPr/>
        </p:nvSpPr>
        <p:spPr>
          <a:xfrm>
            <a:off x="5063792" y="2526978"/>
            <a:ext cx="1164430" cy="22515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dirty="0">
                <a:solidFill>
                  <a:srgbClr val="C80000"/>
                </a:solidFill>
                <a:cs typeface="Calibri" pitchFamily="34" charset="0"/>
              </a:rPr>
              <a:t>[-0.09]</a:t>
            </a:r>
            <a:endParaRPr kumimoji="0" lang="en-US" sz="1400" i="0" u="none" strike="noStrike" kern="1200" cap="none" spc="0" normalizeH="0" baseline="0" noProof="0" dirty="0">
              <a:ln>
                <a:noFill/>
              </a:ln>
              <a:solidFill>
                <a:srgbClr val="C80000"/>
              </a:solidFill>
              <a:effectLst/>
              <a:uLnTx/>
              <a:uFillTx/>
              <a:cs typeface="Calibri" pitchFamily="34" charset="0"/>
            </a:endParaRPr>
          </a:p>
        </p:txBody>
      </p:sp>
      <p:graphicFrame>
        <p:nvGraphicFramePr>
          <p:cNvPr id="27" name="Chart 26">
            <a:extLst>
              <a:ext uri="{FF2B5EF4-FFF2-40B4-BE49-F238E27FC236}">
                <a16:creationId xmlns:a16="http://schemas.microsoft.com/office/drawing/2014/main" id="{AD6A4D6B-440D-8333-C8C4-742D05774C2A}"/>
              </a:ext>
            </a:extLst>
          </p:cNvPr>
          <p:cNvGraphicFramePr/>
          <p:nvPr>
            <p:extLst>
              <p:ext uri="{D42A27DB-BD31-4B8C-83A1-F6EECF244321}">
                <p14:modId xmlns:p14="http://schemas.microsoft.com/office/powerpoint/2010/main" val="2590492081"/>
              </p:ext>
            </p:extLst>
          </p:nvPr>
        </p:nvGraphicFramePr>
        <p:xfrm>
          <a:off x="997365" y="2569713"/>
          <a:ext cx="3173263" cy="3564386"/>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 Placeholder 2">
            <a:extLst>
              <a:ext uri="{FF2B5EF4-FFF2-40B4-BE49-F238E27FC236}">
                <a16:creationId xmlns:a16="http://schemas.microsoft.com/office/drawing/2014/main" id="{0988AAB1-18B0-3EDE-5909-54B8755B2338}"/>
              </a:ext>
            </a:extLst>
          </p:cNvPr>
          <p:cNvSpPr txBox="1">
            <a:spLocks/>
          </p:cNvSpPr>
          <p:nvPr/>
        </p:nvSpPr>
        <p:spPr>
          <a:xfrm>
            <a:off x="2804618" y="2549879"/>
            <a:ext cx="1183482" cy="179351"/>
          </a:xfrm>
          <a:prstGeom prst="rect">
            <a:avLst/>
          </a:prstGeom>
          <a:ln>
            <a:noFill/>
          </a:ln>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400" dirty="0">
                <a:solidFill>
                  <a:srgbClr val="008000"/>
                </a:solidFill>
                <a:cs typeface="Calibri" pitchFamily="34" charset="0"/>
              </a:rPr>
              <a:t>[+2.14]</a:t>
            </a:r>
          </a:p>
        </p:txBody>
      </p:sp>
      <p:sp>
        <p:nvSpPr>
          <p:cNvPr id="30" name="Text Placeholder 2">
            <a:extLst>
              <a:ext uri="{FF2B5EF4-FFF2-40B4-BE49-F238E27FC236}">
                <a16:creationId xmlns:a16="http://schemas.microsoft.com/office/drawing/2014/main" id="{160E3DA9-C142-0057-B421-46A276C2A929}"/>
              </a:ext>
            </a:extLst>
          </p:cNvPr>
          <p:cNvSpPr txBox="1">
            <a:spLocks/>
          </p:cNvSpPr>
          <p:nvPr/>
        </p:nvSpPr>
        <p:spPr>
          <a:xfrm>
            <a:off x="2804618" y="2293221"/>
            <a:ext cx="1183481" cy="262684"/>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tabLst/>
              <a:defRPr/>
            </a:pPr>
            <a:r>
              <a:rPr lang="en-US" sz="1600" b="1" dirty="0">
                <a:solidFill>
                  <a:srgbClr val="008000"/>
                </a:solidFill>
                <a:cs typeface="Calibri" pitchFamily="34" charset="0"/>
              </a:rPr>
              <a:t>TAILWINDS</a:t>
            </a:r>
            <a:endParaRPr kumimoji="0" lang="en-US" sz="1600" b="1" i="0" u="none" strike="noStrike" kern="1200" cap="none" spc="0" normalizeH="0" baseline="0" noProof="0" dirty="0">
              <a:ln>
                <a:noFill/>
              </a:ln>
              <a:solidFill>
                <a:srgbClr val="008000"/>
              </a:solidFill>
              <a:effectLst/>
              <a:uLnTx/>
              <a:uFillTx/>
              <a:cs typeface="Calibri" pitchFamily="34" charset="0"/>
            </a:endParaRPr>
          </a:p>
        </p:txBody>
      </p:sp>
      <p:sp>
        <p:nvSpPr>
          <p:cNvPr id="31" name="Isosceles Triangle 68">
            <a:extLst>
              <a:ext uri="{FF2B5EF4-FFF2-40B4-BE49-F238E27FC236}">
                <a16:creationId xmlns:a16="http://schemas.microsoft.com/office/drawing/2014/main" id="{01CBFDC1-3E85-BBF9-E693-8676A0404C60}"/>
              </a:ext>
            </a:extLst>
          </p:cNvPr>
          <p:cNvSpPr/>
          <p:nvPr/>
        </p:nvSpPr>
        <p:spPr>
          <a:xfrm rot="10800000" flipH="1">
            <a:off x="2514308" y="6046945"/>
            <a:ext cx="777240" cy="27432"/>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Arial Narrow" panose="020B0606020202030204" pitchFamily="34" charset="0"/>
            </a:endParaRPr>
          </a:p>
        </p:txBody>
      </p:sp>
      <p:sp>
        <p:nvSpPr>
          <p:cNvPr id="33" name="TextBox 32">
            <a:extLst>
              <a:ext uri="{FF2B5EF4-FFF2-40B4-BE49-F238E27FC236}">
                <a16:creationId xmlns:a16="http://schemas.microsoft.com/office/drawing/2014/main" id="{F6E7ED59-CE18-DD41-B53B-01FF1F6B9685}"/>
              </a:ext>
            </a:extLst>
          </p:cNvPr>
          <p:cNvSpPr txBox="1"/>
          <p:nvPr/>
        </p:nvSpPr>
        <p:spPr>
          <a:xfrm>
            <a:off x="2804617" y="3982075"/>
            <a:ext cx="1183484"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+0.57</a:t>
            </a:r>
          </a:p>
        </p:txBody>
      </p:sp>
      <p:sp>
        <p:nvSpPr>
          <p:cNvPr id="36" name="TextBox 35">
            <a:extLst>
              <a:ext uri="{FF2B5EF4-FFF2-40B4-BE49-F238E27FC236}">
                <a16:creationId xmlns:a16="http://schemas.microsoft.com/office/drawing/2014/main" id="{E11F7459-9AC4-0B16-EC1A-326196213F95}"/>
              </a:ext>
            </a:extLst>
          </p:cNvPr>
          <p:cNvSpPr txBox="1"/>
          <p:nvPr/>
        </p:nvSpPr>
        <p:spPr>
          <a:xfrm>
            <a:off x="2804618" y="5141646"/>
            <a:ext cx="1183479"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+0.98</a:t>
            </a:r>
          </a:p>
        </p:txBody>
      </p:sp>
      <p:sp>
        <p:nvSpPr>
          <p:cNvPr id="37" name="Rectangular Callout 59">
            <a:extLst>
              <a:ext uri="{FF2B5EF4-FFF2-40B4-BE49-F238E27FC236}">
                <a16:creationId xmlns:a16="http://schemas.microsoft.com/office/drawing/2014/main" id="{C6D10A68-B22A-3DA4-4B1D-28101A3FD901}"/>
              </a:ext>
            </a:extLst>
          </p:cNvPr>
          <p:cNvSpPr/>
          <p:nvPr/>
        </p:nvSpPr>
        <p:spPr>
          <a:xfrm>
            <a:off x="357030" y="4839645"/>
            <a:ext cx="2103120" cy="312274"/>
          </a:xfrm>
          <a:prstGeom prst="wedgeRectCallout">
            <a:avLst>
              <a:gd name="adj1" fmla="val 66312"/>
              <a:gd name="adj2" fmla="val -17440"/>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Government Spending</a:t>
            </a:r>
          </a:p>
        </p:txBody>
      </p:sp>
      <p:cxnSp>
        <p:nvCxnSpPr>
          <p:cNvPr id="39" name="Straight Connector 38">
            <a:extLst>
              <a:ext uri="{FF2B5EF4-FFF2-40B4-BE49-F238E27FC236}">
                <a16:creationId xmlns:a16="http://schemas.microsoft.com/office/drawing/2014/main" id="{148141B3-C558-358C-A3E7-88082A326403}"/>
              </a:ext>
            </a:extLst>
          </p:cNvPr>
          <p:cNvCxnSpPr>
            <a:cxnSpLocks/>
          </p:cNvCxnSpPr>
          <p:nvPr/>
        </p:nvCxnSpPr>
        <p:spPr>
          <a:xfrm>
            <a:off x="839708" y="5991388"/>
            <a:ext cx="746458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8E41B9D-016C-6F28-2F15-3F2A0E921378}"/>
              </a:ext>
            </a:extLst>
          </p:cNvPr>
          <p:cNvSpPr txBox="1"/>
          <p:nvPr/>
        </p:nvSpPr>
        <p:spPr>
          <a:xfrm>
            <a:off x="2809203" y="3119198"/>
            <a:ext cx="1164430" cy="276999"/>
          </a:xfrm>
          <a:prstGeom prst="rect">
            <a:avLst/>
          </a:prstGeom>
          <a:noFill/>
        </p:spPr>
        <p:txBody>
          <a:bodyPr wrap="square" rtlCol="0" anchor="ctr">
            <a:spAutoFit/>
          </a:bodyPr>
          <a:lstStyle/>
          <a:p>
            <a:pPr algn="ctr"/>
            <a:r>
              <a:rPr lang="en-US" sz="1200" b="1" dirty="0">
                <a:solidFill>
                  <a:schemeClr val="bg1"/>
                </a:solidFill>
                <a:cs typeface="Calibri" panose="020F0502020204030204" pitchFamily="34" charset="0"/>
              </a:rPr>
              <a:t>+0.55</a:t>
            </a:r>
          </a:p>
        </p:txBody>
      </p:sp>
      <p:sp>
        <p:nvSpPr>
          <p:cNvPr id="45" name="Rectangular Callout 59">
            <a:extLst>
              <a:ext uri="{FF2B5EF4-FFF2-40B4-BE49-F238E27FC236}">
                <a16:creationId xmlns:a16="http://schemas.microsoft.com/office/drawing/2014/main" id="{C1727BB7-D816-7B84-8427-837F3B8D4B24}"/>
              </a:ext>
            </a:extLst>
          </p:cNvPr>
          <p:cNvSpPr/>
          <p:nvPr/>
        </p:nvSpPr>
        <p:spPr>
          <a:xfrm>
            <a:off x="357031" y="2952802"/>
            <a:ext cx="2103119" cy="315006"/>
          </a:xfrm>
          <a:prstGeom prst="wedgeRectCallout">
            <a:avLst>
              <a:gd name="adj1" fmla="val 65025"/>
              <a:gd name="adj2" fmla="val 2277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Consumer Spending</a:t>
            </a:r>
          </a:p>
        </p:txBody>
      </p:sp>
      <p:sp>
        <p:nvSpPr>
          <p:cNvPr id="47" name="Rectangular Callout 71">
            <a:extLst>
              <a:ext uri="{FF2B5EF4-FFF2-40B4-BE49-F238E27FC236}">
                <a16:creationId xmlns:a16="http://schemas.microsoft.com/office/drawing/2014/main" id="{44C24134-8578-3A0D-6BA2-B073F6F15C9E}"/>
              </a:ext>
            </a:extLst>
          </p:cNvPr>
          <p:cNvSpPr/>
          <p:nvPr/>
        </p:nvSpPr>
        <p:spPr>
          <a:xfrm>
            <a:off x="357030" y="3916689"/>
            <a:ext cx="2103120" cy="315006"/>
          </a:xfrm>
          <a:prstGeom prst="wedgeRectCallout">
            <a:avLst>
              <a:gd name="adj1" fmla="val 66420"/>
              <a:gd name="adj2" fmla="val -1593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Business Investment</a:t>
            </a:r>
          </a:p>
        </p:txBody>
      </p:sp>
      <p:sp>
        <p:nvSpPr>
          <p:cNvPr id="48" name="TextBox 47">
            <a:extLst>
              <a:ext uri="{FF2B5EF4-FFF2-40B4-BE49-F238E27FC236}">
                <a16:creationId xmlns:a16="http://schemas.microsoft.com/office/drawing/2014/main" id="{73CC9B20-FFAB-9F7A-0396-A7D8C43A3A0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Tailwinds &amp; Headwinds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Contributions to GDP growth by sector</a:t>
            </a:r>
          </a:p>
        </p:txBody>
      </p:sp>
      <p:cxnSp>
        <p:nvCxnSpPr>
          <p:cNvPr id="5" name="Straight Arrow Connector 4">
            <a:extLst>
              <a:ext uri="{FF2B5EF4-FFF2-40B4-BE49-F238E27FC236}">
                <a16:creationId xmlns:a16="http://schemas.microsoft.com/office/drawing/2014/main" id="{446E0F2F-CE6F-6DF6-06C5-A3C551C4A0DC}"/>
              </a:ext>
            </a:extLst>
          </p:cNvPr>
          <p:cNvCxnSpPr>
            <a:cxnSpLocks/>
          </p:cNvCxnSpPr>
          <p:nvPr/>
        </p:nvCxnSpPr>
        <p:spPr>
          <a:xfrm flipV="1">
            <a:off x="5653350" y="3000375"/>
            <a:ext cx="0" cy="2980772"/>
          </a:xfrm>
          <a:prstGeom prst="straightConnector1">
            <a:avLst/>
          </a:prstGeom>
          <a:ln w="19050" cap="rnd">
            <a:solidFill>
              <a:srgbClr val="008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0FB80-6D05-18B4-A973-C59B91E35F32}"/>
              </a:ext>
            </a:extLst>
          </p:cNvPr>
          <p:cNvSpPr txBox="1"/>
          <p:nvPr/>
        </p:nvSpPr>
        <p:spPr>
          <a:xfrm>
            <a:off x="5074066" y="4196337"/>
            <a:ext cx="1153244" cy="461665"/>
          </a:xfrm>
          <a:prstGeom prst="rect">
            <a:avLst/>
          </a:prstGeom>
          <a:solidFill>
            <a:srgbClr val="E6E6E6"/>
          </a:solidFill>
        </p:spPr>
        <p:txBody>
          <a:bodyPr wrap="square" lIns="0" rIns="0" rtlCol="0" anchor="ctr">
            <a:spAutoFit/>
          </a:bodyPr>
          <a:lstStyle/>
          <a:p>
            <a:pPr algn="ctr"/>
            <a:r>
              <a:rPr lang="en-US" sz="1200" b="1" dirty="0">
                <a:solidFill>
                  <a:srgbClr val="008000"/>
                </a:solidFill>
                <a:cs typeface="Calibri" panose="020F0502020204030204" pitchFamily="34" charset="0"/>
              </a:rPr>
              <a:t>GDP CHANGE</a:t>
            </a:r>
          </a:p>
          <a:p>
            <a:pPr algn="ctr"/>
            <a:r>
              <a:rPr lang="en-US" sz="1100" dirty="0">
                <a:solidFill>
                  <a:srgbClr val="008000"/>
                </a:solidFill>
                <a:cs typeface="Calibri" panose="020F0502020204030204" pitchFamily="34" charset="0"/>
              </a:rPr>
              <a:t>[+2.05]</a:t>
            </a:r>
          </a:p>
        </p:txBody>
      </p:sp>
      <p:sp>
        <p:nvSpPr>
          <p:cNvPr id="7" name="Rectangular Callout 59">
            <a:extLst>
              <a:ext uri="{FF2B5EF4-FFF2-40B4-BE49-F238E27FC236}">
                <a16:creationId xmlns:a16="http://schemas.microsoft.com/office/drawing/2014/main" id="{2582F0F2-E2B1-66B1-19BD-03F75823139A}"/>
              </a:ext>
            </a:extLst>
          </p:cNvPr>
          <p:cNvSpPr/>
          <p:nvPr/>
        </p:nvSpPr>
        <p:spPr>
          <a:xfrm>
            <a:off x="357031" y="2569713"/>
            <a:ext cx="2103119" cy="315006"/>
          </a:xfrm>
          <a:prstGeom prst="wedgeRectCallout">
            <a:avLst>
              <a:gd name="adj1" fmla="val 65533"/>
              <a:gd name="adj2" fmla="val 37313"/>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Net Exports (+0.04)</a:t>
            </a:r>
          </a:p>
        </p:txBody>
      </p:sp>
      <p:sp>
        <p:nvSpPr>
          <p:cNvPr id="26" name="Rectangular Callout 59">
            <a:extLst>
              <a:ext uri="{FF2B5EF4-FFF2-40B4-BE49-F238E27FC236}">
                <a16:creationId xmlns:a16="http://schemas.microsoft.com/office/drawing/2014/main" id="{CC20CAA0-0C75-614A-2976-AF9C19B1907B}"/>
              </a:ext>
            </a:extLst>
          </p:cNvPr>
          <p:cNvSpPr/>
          <p:nvPr/>
        </p:nvSpPr>
        <p:spPr>
          <a:xfrm>
            <a:off x="6637602" y="2596965"/>
            <a:ext cx="2103119" cy="474177"/>
          </a:xfrm>
          <a:prstGeom prst="wedgeRectCallout">
            <a:avLst>
              <a:gd name="adj1" fmla="val -68328"/>
              <a:gd name="adj2" fmla="val 17939"/>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333333"/>
                </a:solidFill>
                <a:cs typeface="Calibri" panose="020F0502020204030204" pitchFamily="34" charset="0"/>
              </a:rPr>
              <a:t>Residential Investment</a:t>
            </a:r>
          </a:p>
          <a:p>
            <a:pPr algn="ctr"/>
            <a:r>
              <a:rPr lang="en-US" sz="1200" b="1" dirty="0">
                <a:solidFill>
                  <a:srgbClr val="333333"/>
                </a:solidFill>
                <a:cs typeface="Calibri" panose="020F0502020204030204" pitchFamily="34" charset="0"/>
              </a:rPr>
              <a:t>(-0.09)</a:t>
            </a:r>
          </a:p>
        </p:txBody>
      </p:sp>
    </p:spTree>
    <p:extLst>
      <p:ext uri="{BB962C8B-B14F-4D97-AF65-F5344CB8AC3E}">
        <p14:creationId xmlns:p14="http://schemas.microsoft.com/office/powerpoint/2010/main" val="282193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18" name="Text Placeholder 4">
            <a:extLst>
              <a:ext uri="{FF2B5EF4-FFF2-40B4-BE49-F238E27FC236}">
                <a16:creationId xmlns:a16="http://schemas.microsoft.com/office/drawing/2014/main" id="{3E2A6D81-8B5C-4002-93BA-F33A813B7B69}"/>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5</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Top Economic Tailwinds</a:t>
            </a:r>
          </a:p>
        </p:txBody>
      </p:sp>
      <p:sp>
        <p:nvSpPr>
          <p:cNvPr id="78" name="Pentagon 12">
            <a:extLst>
              <a:ext uri="{FF2B5EF4-FFF2-40B4-BE49-F238E27FC236}">
                <a16:creationId xmlns:a16="http://schemas.microsoft.com/office/drawing/2014/main" id="{39CBEAF6-BD11-4AFE-A6E5-5C7D6F6EECF7}"/>
              </a:ext>
            </a:extLst>
          </p:cNvPr>
          <p:cNvSpPr/>
          <p:nvPr/>
        </p:nvSpPr>
        <p:spPr>
          <a:xfrm>
            <a:off x="740305" y="2046561"/>
            <a:ext cx="7548562" cy="31908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ECONOMIC TAILWINDS</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a:extLst>
              <a:ext uri="{FF2B5EF4-FFF2-40B4-BE49-F238E27FC236}">
                <a16:creationId xmlns:a16="http://schemas.microsoft.com/office/drawing/2014/main" id="{9F9C74A5-27CB-2B9F-AFC2-D1C931BC85B2}"/>
              </a:ext>
            </a:extLst>
          </p:cNvPr>
          <p:cNvSpPr/>
          <p:nvPr/>
        </p:nvSpPr>
        <p:spPr bwMode="auto">
          <a:xfrm>
            <a:off x="1354434" y="2542031"/>
            <a:ext cx="6924675" cy="13716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labor market remains a pillar of strength in the U.S. economy, with employers adding more than 2.3 million jobs this year as of September.</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Leisure &amp; Hospitality and Government, which still trail their pre-pandemic levels, have been responsible for more than 40% of job growth this year.</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Average hourly earnings have slowed modestly this year but remain above 4%, a boon to workers but a challenge for the Fed.</a:t>
            </a:r>
          </a:p>
        </p:txBody>
      </p:sp>
      <p:sp>
        <p:nvSpPr>
          <p:cNvPr id="4" name="Pentagon 12">
            <a:extLst>
              <a:ext uri="{FF2B5EF4-FFF2-40B4-BE49-F238E27FC236}">
                <a16:creationId xmlns:a16="http://schemas.microsoft.com/office/drawing/2014/main" id="{DA6A6264-C9B5-3BDE-71C7-2C795D1A4054}"/>
              </a:ext>
            </a:extLst>
          </p:cNvPr>
          <p:cNvSpPr/>
          <p:nvPr/>
        </p:nvSpPr>
        <p:spPr bwMode="auto">
          <a:xfrm>
            <a:off x="1358411" y="2539715"/>
            <a:ext cx="2039938" cy="1371600"/>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Job Growth</a:t>
            </a:r>
          </a:p>
        </p:txBody>
      </p:sp>
      <p:sp>
        <p:nvSpPr>
          <p:cNvPr id="5" name="Oval 237">
            <a:extLst>
              <a:ext uri="{FF2B5EF4-FFF2-40B4-BE49-F238E27FC236}">
                <a16:creationId xmlns:a16="http://schemas.microsoft.com/office/drawing/2014/main" id="{C78A1657-2D95-4621-3941-648DABD142C7}"/>
              </a:ext>
            </a:extLst>
          </p:cNvPr>
          <p:cNvSpPr>
            <a:spLocks noChangeArrowheads="1"/>
          </p:cNvSpPr>
          <p:nvPr/>
        </p:nvSpPr>
        <p:spPr bwMode="gray">
          <a:xfrm>
            <a:off x="764577" y="2542032"/>
            <a:ext cx="530414" cy="1358831"/>
          </a:xfrm>
          <a:prstGeom prst="rect">
            <a:avLst/>
          </a:prstGeom>
          <a:solidFill>
            <a:srgbClr val="008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sp>
        <p:nvSpPr>
          <p:cNvPr id="13" name="Rectangle 12">
            <a:extLst>
              <a:ext uri="{FF2B5EF4-FFF2-40B4-BE49-F238E27FC236}">
                <a16:creationId xmlns:a16="http://schemas.microsoft.com/office/drawing/2014/main" id="{D9FD7B1F-3A7D-B1B8-CC70-405A5429A639}"/>
              </a:ext>
            </a:extLst>
          </p:cNvPr>
          <p:cNvSpPr/>
          <p:nvPr/>
        </p:nvSpPr>
        <p:spPr bwMode="auto">
          <a:xfrm>
            <a:off x="1364288" y="4050429"/>
            <a:ext cx="6924675" cy="13748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Consumer spending remains a crucial driver of economic growth.</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Retail sales growth was higher than expected over the summer with strong spending at e-tailers, sporting goods stores, and restaurants and bars. These industries tend to be the first areas where consumers pull back during leaner periods. Thus far, no such pullback is evident.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Despite rising debt levels, consumers kept the U.S. economic engine turning during Q2 and Q3 2023.</a:t>
            </a:r>
          </a:p>
        </p:txBody>
      </p:sp>
      <p:sp>
        <p:nvSpPr>
          <p:cNvPr id="14" name="Pentagon 12">
            <a:extLst>
              <a:ext uri="{FF2B5EF4-FFF2-40B4-BE49-F238E27FC236}">
                <a16:creationId xmlns:a16="http://schemas.microsoft.com/office/drawing/2014/main" id="{DE112095-686D-9ECD-31DD-DD7157E1BDE2}"/>
              </a:ext>
            </a:extLst>
          </p:cNvPr>
          <p:cNvSpPr/>
          <p:nvPr/>
        </p:nvSpPr>
        <p:spPr bwMode="auto">
          <a:xfrm>
            <a:off x="1364288" y="4053916"/>
            <a:ext cx="2039938" cy="1371391"/>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Consumer Spending</a:t>
            </a:r>
          </a:p>
        </p:txBody>
      </p:sp>
      <p:sp>
        <p:nvSpPr>
          <p:cNvPr id="15" name="Oval 237">
            <a:extLst>
              <a:ext uri="{FF2B5EF4-FFF2-40B4-BE49-F238E27FC236}">
                <a16:creationId xmlns:a16="http://schemas.microsoft.com/office/drawing/2014/main" id="{E6E3B96A-0898-EFD3-C5B6-42E3826FC94E}"/>
              </a:ext>
            </a:extLst>
          </p:cNvPr>
          <p:cNvSpPr>
            <a:spLocks noChangeArrowheads="1"/>
          </p:cNvSpPr>
          <p:nvPr/>
        </p:nvSpPr>
        <p:spPr bwMode="gray">
          <a:xfrm>
            <a:off x="767091" y="4053916"/>
            <a:ext cx="530414" cy="1371391"/>
          </a:xfrm>
          <a:prstGeom prst="rect">
            <a:avLst/>
          </a:prstGeom>
          <a:solidFill>
            <a:srgbClr val="008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pic>
        <p:nvPicPr>
          <p:cNvPr id="24" name="Graphic 23" descr="Construction worker male with solid fill">
            <a:extLst>
              <a:ext uri="{FF2B5EF4-FFF2-40B4-BE49-F238E27FC236}">
                <a16:creationId xmlns:a16="http://schemas.microsoft.com/office/drawing/2014/main" id="{B4F9DDC0-2661-7B92-3048-C0A822875A1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6937" y="2937148"/>
            <a:ext cx="685694" cy="568599"/>
          </a:xfrm>
          <a:prstGeom prst="rect">
            <a:avLst/>
          </a:prstGeom>
        </p:spPr>
      </p:pic>
      <p:pic>
        <p:nvPicPr>
          <p:cNvPr id="9" name="Graphic 8" descr="Piggy Bank with solid fill">
            <a:extLst>
              <a:ext uri="{FF2B5EF4-FFF2-40B4-BE49-F238E27FC236}">
                <a16:creationId xmlns:a16="http://schemas.microsoft.com/office/drawing/2014/main" id="{64BC49D0-5BA7-2508-EBAE-7C8456B1A34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3137" y="4419186"/>
            <a:ext cx="530414" cy="568600"/>
          </a:xfrm>
          <a:prstGeom prst="rect">
            <a:avLst/>
          </a:prstGeom>
        </p:spPr>
      </p:pic>
    </p:spTree>
    <p:extLst>
      <p:ext uri="{BB962C8B-B14F-4D97-AF65-F5344CB8AC3E}">
        <p14:creationId xmlns:p14="http://schemas.microsoft.com/office/powerpoint/2010/main" val="173224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Top Economic Headwinds</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ECONOMIC HEADWINDS</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Text Placeholder 4">
            <a:extLst>
              <a:ext uri="{FF2B5EF4-FFF2-40B4-BE49-F238E27FC236}">
                <a16:creationId xmlns:a16="http://schemas.microsoft.com/office/drawing/2014/main" id="{26A54617-BF33-E92A-A604-79B32B15DE85}"/>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grpSp>
        <p:nvGrpSpPr>
          <p:cNvPr id="3" name="Group 2">
            <a:extLst>
              <a:ext uri="{FF2B5EF4-FFF2-40B4-BE49-F238E27FC236}">
                <a16:creationId xmlns:a16="http://schemas.microsoft.com/office/drawing/2014/main" id="{05713AAD-534B-E5EC-FB23-4E797D3154A9}"/>
              </a:ext>
            </a:extLst>
          </p:cNvPr>
          <p:cNvGrpSpPr/>
          <p:nvPr/>
        </p:nvGrpSpPr>
        <p:grpSpPr>
          <a:xfrm>
            <a:off x="767091" y="2542031"/>
            <a:ext cx="7517373" cy="1420486"/>
            <a:chOff x="767091" y="2542031"/>
            <a:chExt cx="7517373" cy="1280160"/>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389888" y="2542031"/>
              <a:ext cx="6894576" cy="12801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Growing concerns persist that consumer financial health may begin to deteriorate. In Q2, credit card debt eclipsed $1 trillion, and outstanding auto loans increased again.</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resumption of student loan payments will add to financial obligations for nearly 27 million loan holders currently in forbearance.</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As much as $80 billion / year (or 0.3% of GDP) could be reallocated from consumer spending or savings to student loan repayment. </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389391" y="2542031"/>
              <a:ext cx="2039938" cy="1280160"/>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Consumer Debt</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767091" y="2542031"/>
              <a:ext cx="530414" cy="1280160"/>
            </a:xfrm>
            <a:prstGeom prst="rect">
              <a:avLst/>
            </a:prstGeom>
            <a:solidFill>
              <a:srgbClr val="C00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grpSp>
        <p:nvGrpSpPr>
          <p:cNvPr id="17" name="Group 16">
            <a:extLst>
              <a:ext uri="{FF2B5EF4-FFF2-40B4-BE49-F238E27FC236}">
                <a16:creationId xmlns:a16="http://schemas.microsoft.com/office/drawing/2014/main" id="{46DD3AD5-64DD-0649-C947-476D14F0B2A7}"/>
              </a:ext>
            </a:extLst>
          </p:cNvPr>
          <p:cNvGrpSpPr/>
          <p:nvPr/>
        </p:nvGrpSpPr>
        <p:grpSpPr>
          <a:xfrm>
            <a:off x="757238" y="4102726"/>
            <a:ext cx="7521872" cy="1420485"/>
            <a:chOff x="779952" y="3909656"/>
            <a:chExt cx="7521872" cy="1256704"/>
          </a:xfrm>
        </p:grpSpPr>
        <p:sp>
          <p:nvSpPr>
            <p:cNvPr id="5" name="Rectangle 4">
              <a:extLst>
                <a:ext uri="{FF2B5EF4-FFF2-40B4-BE49-F238E27FC236}">
                  <a16:creationId xmlns:a16="http://schemas.microsoft.com/office/drawing/2014/main" id="{DDF5389F-D803-435C-821B-485909BFB8EC}"/>
                </a:ext>
              </a:extLst>
            </p:cNvPr>
            <p:cNvSpPr/>
            <p:nvPr/>
          </p:nvSpPr>
          <p:spPr bwMode="auto">
            <a:xfrm>
              <a:off x="1412105" y="3909656"/>
              <a:ext cx="6889719" cy="125272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Eurozone countries face headwinds as global inflation continues to run hot. Germany experienced negative or zero economic growth for three consecutive quarters.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Meanwhile, prices in China are falling, raising concerns of a “deflationary trap” and the potential for a lost decade of growth.</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For the U.S. economy, flagging global demand could reduce exports and lower business investment.</a:t>
              </a:r>
            </a:p>
          </p:txBody>
        </p:sp>
        <p:sp>
          <p:nvSpPr>
            <p:cNvPr id="6" name="Pentagon 12">
              <a:extLst>
                <a:ext uri="{FF2B5EF4-FFF2-40B4-BE49-F238E27FC236}">
                  <a16:creationId xmlns:a16="http://schemas.microsoft.com/office/drawing/2014/main" id="{789632F8-D59D-4E1C-89F5-4239AEBD19ED}"/>
                </a:ext>
              </a:extLst>
            </p:cNvPr>
            <p:cNvSpPr/>
            <p:nvPr/>
          </p:nvSpPr>
          <p:spPr bwMode="auto">
            <a:xfrm>
              <a:off x="1412105" y="3909656"/>
              <a:ext cx="2039938" cy="125272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Global Economic Slowdown</a:t>
              </a:r>
            </a:p>
          </p:txBody>
        </p:sp>
        <p:sp>
          <p:nvSpPr>
            <p:cNvPr id="9253" name="Oval 237">
              <a:extLst>
                <a:ext uri="{FF2B5EF4-FFF2-40B4-BE49-F238E27FC236}">
                  <a16:creationId xmlns:a16="http://schemas.microsoft.com/office/drawing/2014/main" id="{2DA44B17-B4B0-4743-B22E-285A91CF9F39}"/>
                </a:ext>
              </a:extLst>
            </p:cNvPr>
            <p:cNvSpPr>
              <a:spLocks noChangeArrowheads="1"/>
            </p:cNvSpPr>
            <p:nvPr/>
          </p:nvSpPr>
          <p:spPr bwMode="gray">
            <a:xfrm>
              <a:off x="779952" y="3913632"/>
              <a:ext cx="530414" cy="1252728"/>
            </a:xfrm>
            <a:prstGeom prst="rect">
              <a:avLst/>
            </a:prstGeom>
            <a:solidFill>
              <a:srgbClr val="C00000"/>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13" name="Graphic 12" descr="Earth globe: Americas with solid fill">
            <a:extLst>
              <a:ext uri="{FF2B5EF4-FFF2-40B4-BE49-F238E27FC236}">
                <a16:creationId xmlns:a16="http://schemas.microsoft.com/office/drawing/2014/main" id="{160356F3-5203-FD68-B726-60CCA5F3554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2920" y="4457741"/>
            <a:ext cx="570132" cy="570132"/>
          </a:xfrm>
          <a:prstGeom prst="rect">
            <a:avLst/>
          </a:prstGeom>
        </p:spPr>
      </p:pic>
      <p:sp>
        <p:nvSpPr>
          <p:cNvPr id="16" name="Freeform 481">
            <a:extLst>
              <a:ext uri="{FF2B5EF4-FFF2-40B4-BE49-F238E27FC236}">
                <a16:creationId xmlns:a16="http://schemas.microsoft.com/office/drawing/2014/main" id="{345B6625-72AE-227C-95B4-EACCD2914D19}"/>
              </a:ext>
            </a:extLst>
          </p:cNvPr>
          <p:cNvSpPr>
            <a:spLocks noEditPoints="1"/>
          </p:cNvSpPr>
          <p:nvPr/>
        </p:nvSpPr>
        <p:spPr bwMode="auto">
          <a:xfrm>
            <a:off x="821785" y="2958284"/>
            <a:ext cx="435516" cy="447654"/>
          </a:xfrm>
          <a:custGeom>
            <a:avLst/>
            <a:gdLst>
              <a:gd name="T0" fmla="*/ 76 w 574"/>
              <a:gd name="T1" fmla="*/ 242 h 577"/>
              <a:gd name="T2" fmla="*/ 68 w 574"/>
              <a:gd name="T3" fmla="*/ 249 h 577"/>
              <a:gd name="T4" fmla="*/ 65 w 574"/>
              <a:gd name="T5" fmla="*/ 411 h 577"/>
              <a:gd name="T6" fmla="*/ 71 w 574"/>
              <a:gd name="T7" fmla="*/ 427 h 577"/>
              <a:gd name="T8" fmla="*/ 81 w 574"/>
              <a:gd name="T9" fmla="*/ 432 h 577"/>
              <a:gd name="T10" fmla="*/ 333 w 574"/>
              <a:gd name="T11" fmla="*/ 432 h 577"/>
              <a:gd name="T12" fmla="*/ 342 w 574"/>
              <a:gd name="T13" fmla="*/ 427 h 577"/>
              <a:gd name="T14" fmla="*/ 348 w 574"/>
              <a:gd name="T15" fmla="*/ 411 h 577"/>
              <a:gd name="T16" fmla="*/ 127 w 574"/>
              <a:gd name="T17" fmla="*/ 384 h 577"/>
              <a:gd name="T18" fmla="*/ 328 w 574"/>
              <a:gd name="T19" fmla="*/ 413 h 577"/>
              <a:gd name="T20" fmla="*/ 87 w 574"/>
              <a:gd name="T21" fmla="*/ 413 h 577"/>
              <a:gd name="T22" fmla="*/ 85 w 574"/>
              <a:gd name="T23" fmla="*/ 411 h 577"/>
              <a:gd name="T24" fmla="*/ 98 w 574"/>
              <a:gd name="T25" fmla="*/ 330 h 577"/>
              <a:gd name="T26" fmla="*/ 85 w 574"/>
              <a:gd name="T27" fmla="*/ 259 h 577"/>
              <a:gd name="T28" fmla="*/ 319 w 574"/>
              <a:gd name="T29" fmla="*/ 259 h 577"/>
              <a:gd name="T30" fmla="*/ 347 w 574"/>
              <a:gd name="T31" fmla="*/ 254 h 577"/>
              <a:gd name="T32" fmla="*/ 337 w 574"/>
              <a:gd name="T33" fmla="*/ 242 h 577"/>
              <a:gd name="T34" fmla="*/ 87 w 574"/>
              <a:gd name="T35" fmla="*/ 240 h 577"/>
              <a:gd name="T36" fmla="*/ 346 w 574"/>
              <a:gd name="T37" fmla="*/ 163 h 577"/>
              <a:gd name="T38" fmla="*/ 362 w 574"/>
              <a:gd name="T39" fmla="*/ 231 h 577"/>
              <a:gd name="T40" fmla="*/ 331 w 574"/>
              <a:gd name="T41" fmla="*/ 266 h 577"/>
              <a:gd name="T42" fmla="*/ 289 w 574"/>
              <a:gd name="T43" fmla="*/ 276 h 577"/>
              <a:gd name="T44" fmla="*/ 334 w 574"/>
              <a:gd name="T45" fmla="*/ 315 h 577"/>
              <a:gd name="T46" fmla="*/ 384 w 574"/>
              <a:gd name="T47" fmla="*/ 316 h 577"/>
              <a:gd name="T48" fmla="*/ 444 w 574"/>
              <a:gd name="T49" fmla="*/ 316 h 577"/>
              <a:gd name="T50" fmla="*/ 503 w 574"/>
              <a:gd name="T51" fmla="*/ 311 h 577"/>
              <a:gd name="T52" fmla="*/ 492 w 574"/>
              <a:gd name="T53" fmla="*/ 204 h 577"/>
              <a:gd name="T54" fmla="*/ 414 w 574"/>
              <a:gd name="T55" fmla="*/ 170 h 577"/>
              <a:gd name="T56" fmla="*/ 289 w 574"/>
              <a:gd name="T57" fmla="*/ 0 h 577"/>
              <a:gd name="T58" fmla="*/ 420 w 574"/>
              <a:gd name="T59" fmla="*/ 32 h 577"/>
              <a:gd name="T60" fmla="*/ 520 w 574"/>
              <a:gd name="T61" fmla="*/ 117 h 577"/>
              <a:gd name="T62" fmla="*/ 538 w 574"/>
              <a:gd name="T63" fmla="*/ 195 h 577"/>
              <a:gd name="T64" fmla="*/ 566 w 574"/>
              <a:gd name="T65" fmla="*/ 366 h 577"/>
              <a:gd name="T66" fmla="*/ 509 w 574"/>
              <a:gd name="T67" fmla="*/ 475 h 577"/>
              <a:gd name="T68" fmla="*/ 411 w 574"/>
              <a:gd name="T69" fmla="*/ 549 h 577"/>
              <a:gd name="T70" fmla="*/ 289 w 574"/>
              <a:gd name="T71" fmla="*/ 577 h 577"/>
              <a:gd name="T72" fmla="*/ 156 w 574"/>
              <a:gd name="T73" fmla="*/ 546 h 577"/>
              <a:gd name="T74" fmla="*/ 56 w 574"/>
              <a:gd name="T75" fmla="*/ 460 h 577"/>
              <a:gd name="T76" fmla="*/ 3 w 574"/>
              <a:gd name="T77" fmla="*/ 336 h 577"/>
              <a:gd name="T78" fmla="*/ 14 w 574"/>
              <a:gd name="T79" fmla="*/ 198 h 577"/>
              <a:gd name="T80" fmla="*/ 85 w 574"/>
              <a:gd name="T81" fmla="*/ 85 h 577"/>
              <a:gd name="T82" fmla="*/ 198 w 574"/>
              <a:gd name="T83" fmla="*/ 1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577">
                <a:moveTo>
                  <a:pt x="87" y="240"/>
                </a:moveTo>
                <a:lnTo>
                  <a:pt x="81" y="240"/>
                </a:lnTo>
                <a:lnTo>
                  <a:pt x="76" y="242"/>
                </a:lnTo>
                <a:lnTo>
                  <a:pt x="71" y="246"/>
                </a:lnTo>
                <a:lnTo>
                  <a:pt x="71" y="246"/>
                </a:lnTo>
                <a:lnTo>
                  <a:pt x="68" y="249"/>
                </a:lnTo>
                <a:lnTo>
                  <a:pt x="67" y="255"/>
                </a:lnTo>
                <a:lnTo>
                  <a:pt x="65" y="260"/>
                </a:lnTo>
                <a:lnTo>
                  <a:pt x="65" y="411"/>
                </a:lnTo>
                <a:lnTo>
                  <a:pt x="67" y="417"/>
                </a:lnTo>
                <a:lnTo>
                  <a:pt x="68" y="422"/>
                </a:lnTo>
                <a:lnTo>
                  <a:pt x="71" y="427"/>
                </a:lnTo>
                <a:lnTo>
                  <a:pt x="71" y="427"/>
                </a:lnTo>
                <a:lnTo>
                  <a:pt x="76" y="430"/>
                </a:lnTo>
                <a:lnTo>
                  <a:pt x="81" y="432"/>
                </a:lnTo>
                <a:lnTo>
                  <a:pt x="87" y="433"/>
                </a:lnTo>
                <a:lnTo>
                  <a:pt x="326" y="433"/>
                </a:lnTo>
                <a:lnTo>
                  <a:pt x="333" y="432"/>
                </a:lnTo>
                <a:lnTo>
                  <a:pt x="337" y="430"/>
                </a:lnTo>
                <a:lnTo>
                  <a:pt x="342" y="427"/>
                </a:lnTo>
                <a:lnTo>
                  <a:pt x="342" y="427"/>
                </a:lnTo>
                <a:lnTo>
                  <a:pt x="345" y="422"/>
                </a:lnTo>
                <a:lnTo>
                  <a:pt x="347" y="417"/>
                </a:lnTo>
                <a:lnTo>
                  <a:pt x="348" y="411"/>
                </a:lnTo>
                <a:lnTo>
                  <a:pt x="348" y="330"/>
                </a:lnTo>
                <a:lnTo>
                  <a:pt x="127" y="330"/>
                </a:lnTo>
                <a:lnTo>
                  <a:pt x="127" y="384"/>
                </a:lnTo>
                <a:lnTo>
                  <a:pt x="329" y="384"/>
                </a:lnTo>
                <a:lnTo>
                  <a:pt x="329" y="411"/>
                </a:lnTo>
                <a:lnTo>
                  <a:pt x="328" y="413"/>
                </a:lnTo>
                <a:lnTo>
                  <a:pt x="328" y="413"/>
                </a:lnTo>
                <a:lnTo>
                  <a:pt x="326" y="413"/>
                </a:lnTo>
                <a:lnTo>
                  <a:pt x="87" y="413"/>
                </a:lnTo>
                <a:lnTo>
                  <a:pt x="85" y="413"/>
                </a:lnTo>
                <a:lnTo>
                  <a:pt x="85" y="413"/>
                </a:lnTo>
                <a:lnTo>
                  <a:pt x="85" y="411"/>
                </a:lnTo>
                <a:lnTo>
                  <a:pt x="85" y="384"/>
                </a:lnTo>
                <a:lnTo>
                  <a:pt x="98" y="384"/>
                </a:lnTo>
                <a:lnTo>
                  <a:pt x="98" y="330"/>
                </a:lnTo>
                <a:lnTo>
                  <a:pt x="85" y="330"/>
                </a:lnTo>
                <a:lnTo>
                  <a:pt x="85" y="260"/>
                </a:lnTo>
                <a:lnTo>
                  <a:pt x="85" y="259"/>
                </a:lnTo>
                <a:lnTo>
                  <a:pt x="85" y="259"/>
                </a:lnTo>
                <a:lnTo>
                  <a:pt x="87" y="259"/>
                </a:lnTo>
                <a:lnTo>
                  <a:pt x="319" y="259"/>
                </a:lnTo>
                <a:lnTo>
                  <a:pt x="319" y="259"/>
                </a:lnTo>
                <a:lnTo>
                  <a:pt x="348" y="259"/>
                </a:lnTo>
                <a:lnTo>
                  <a:pt x="347" y="254"/>
                </a:lnTo>
                <a:lnTo>
                  <a:pt x="345" y="249"/>
                </a:lnTo>
                <a:lnTo>
                  <a:pt x="342" y="246"/>
                </a:lnTo>
                <a:lnTo>
                  <a:pt x="337" y="242"/>
                </a:lnTo>
                <a:lnTo>
                  <a:pt x="333" y="240"/>
                </a:lnTo>
                <a:lnTo>
                  <a:pt x="326" y="240"/>
                </a:lnTo>
                <a:lnTo>
                  <a:pt x="87" y="240"/>
                </a:lnTo>
                <a:close/>
                <a:moveTo>
                  <a:pt x="370" y="155"/>
                </a:moveTo>
                <a:lnTo>
                  <a:pt x="357" y="157"/>
                </a:lnTo>
                <a:lnTo>
                  <a:pt x="346" y="163"/>
                </a:lnTo>
                <a:lnTo>
                  <a:pt x="309" y="196"/>
                </a:lnTo>
                <a:lnTo>
                  <a:pt x="274" y="230"/>
                </a:lnTo>
                <a:lnTo>
                  <a:pt x="362" y="231"/>
                </a:lnTo>
                <a:lnTo>
                  <a:pt x="362" y="265"/>
                </a:lnTo>
                <a:lnTo>
                  <a:pt x="345" y="265"/>
                </a:lnTo>
                <a:lnTo>
                  <a:pt x="331" y="266"/>
                </a:lnTo>
                <a:lnTo>
                  <a:pt x="319" y="269"/>
                </a:lnTo>
                <a:lnTo>
                  <a:pt x="306" y="271"/>
                </a:lnTo>
                <a:lnTo>
                  <a:pt x="289" y="276"/>
                </a:lnTo>
                <a:lnTo>
                  <a:pt x="289" y="305"/>
                </a:lnTo>
                <a:lnTo>
                  <a:pt x="314" y="311"/>
                </a:lnTo>
                <a:lnTo>
                  <a:pt x="334" y="315"/>
                </a:lnTo>
                <a:lnTo>
                  <a:pt x="351" y="317"/>
                </a:lnTo>
                <a:lnTo>
                  <a:pt x="368" y="317"/>
                </a:lnTo>
                <a:lnTo>
                  <a:pt x="384" y="316"/>
                </a:lnTo>
                <a:lnTo>
                  <a:pt x="402" y="314"/>
                </a:lnTo>
                <a:lnTo>
                  <a:pt x="425" y="309"/>
                </a:lnTo>
                <a:lnTo>
                  <a:pt x="444" y="316"/>
                </a:lnTo>
                <a:lnTo>
                  <a:pt x="464" y="320"/>
                </a:lnTo>
                <a:lnTo>
                  <a:pt x="483" y="317"/>
                </a:lnTo>
                <a:lnTo>
                  <a:pt x="503" y="311"/>
                </a:lnTo>
                <a:lnTo>
                  <a:pt x="521" y="300"/>
                </a:lnTo>
                <a:lnTo>
                  <a:pt x="522" y="217"/>
                </a:lnTo>
                <a:lnTo>
                  <a:pt x="492" y="204"/>
                </a:lnTo>
                <a:lnTo>
                  <a:pt x="465" y="194"/>
                </a:lnTo>
                <a:lnTo>
                  <a:pt x="441" y="181"/>
                </a:lnTo>
                <a:lnTo>
                  <a:pt x="414" y="170"/>
                </a:lnTo>
                <a:lnTo>
                  <a:pt x="384" y="158"/>
                </a:lnTo>
                <a:lnTo>
                  <a:pt x="370" y="155"/>
                </a:lnTo>
                <a:close/>
                <a:moveTo>
                  <a:pt x="289" y="0"/>
                </a:moveTo>
                <a:lnTo>
                  <a:pt x="335" y="4"/>
                </a:lnTo>
                <a:lnTo>
                  <a:pt x="379" y="15"/>
                </a:lnTo>
                <a:lnTo>
                  <a:pt x="420" y="32"/>
                </a:lnTo>
                <a:lnTo>
                  <a:pt x="458" y="55"/>
                </a:lnTo>
                <a:lnTo>
                  <a:pt x="490" y="84"/>
                </a:lnTo>
                <a:lnTo>
                  <a:pt x="520" y="117"/>
                </a:lnTo>
                <a:lnTo>
                  <a:pt x="543" y="155"/>
                </a:lnTo>
                <a:lnTo>
                  <a:pt x="561" y="195"/>
                </a:lnTo>
                <a:lnTo>
                  <a:pt x="538" y="195"/>
                </a:lnTo>
                <a:lnTo>
                  <a:pt x="538" y="323"/>
                </a:lnTo>
                <a:lnTo>
                  <a:pt x="574" y="325"/>
                </a:lnTo>
                <a:lnTo>
                  <a:pt x="566" y="366"/>
                </a:lnTo>
                <a:lnTo>
                  <a:pt x="552" y="405"/>
                </a:lnTo>
                <a:lnTo>
                  <a:pt x="533" y="441"/>
                </a:lnTo>
                <a:lnTo>
                  <a:pt x="509" y="475"/>
                </a:lnTo>
                <a:lnTo>
                  <a:pt x="481" y="504"/>
                </a:lnTo>
                <a:lnTo>
                  <a:pt x="448" y="529"/>
                </a:lnTo>
                <a:lnTo>
                  <a:pt x="411" y="549"/>
                </a:lnTo>
                <a:lnTo>
                  <a:pt x="373" y="565"/>
                </a:lnTo>
                <a:lnTo>
                  <a:pt x="331" y="574"/>
                </a:lnTo>
                <a:lnTo>
                  <a:pt x="289" y="577"/>
                </a:lnTo>
                <a:lnTo>
                  <a:pt x="241" y="574"/>
                </a:lnTo>
                <a:lnTo>
                  <a:pt x="198" y="563"/>
                </a:lnTo>
                <a:lnTo>
                  <a:pt x="156" y="546"/>
                </a:lnTo>
                <a:lnTo>
                  <a:pt x="119" y="521"/>
                </a:lnTo>
                <a:lnTo>
                  <a:pt x="85" y="492"/>
                </a:lnTo>
                <a:lnTo>
                  <a:pt x="56" y="460"/>
                </a:lnTo>
                <a:lnTo>
                  <a:pt x="33" y="422"/>
                </a:lnTo>
                <a:lnTo>
                  <a:pt x="14" y="381"/>
                </a:lnTo>
                <a:lnTo>
                  <a:pt x="3" y="336"/>
                </a:lnTo>
                <a:lnTo>
                  <a:pt x="0" y="289"/>
                </a:lnTo>
                <a:lnTo>
                  <a:pt x="3" y="242"/>
                </a:lnTo>
                <a:lnTo>
                  <a:pt x="14" y="198"/>
                </a:lnTo>
                <a:lnTo>
                  <a:pt x="33" y="157"/>
                </a:lnTo>
                <a:lnTo>
                  <a:pt x="56" y="119"/>
                </a:lnTo>
                <a:lnTo>
                  <a:pt x="85" y="85"/>
                </a:lnTo>
                <a:lnTo>
                  <a:pt x="119" y="56"/>
                </a:lnTo>
                <a:lnTo>
                  <a:pt x="156" y="33"/>
                </a:lnTo>
                <a:lnTo>
                  <a:pt x="198" y="15"/>
                </a:lnTo>
                <a:lnTo>
                  <a:pt x="241" y="4"/>
                </a:lnTo>
                <a:lnTo>
                  <a:pt x="2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514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5" descr="C:\Users\Public\Documents\ELFF\ELFF logo.jpg">
            <a:extLst>
              <a:ext uri="{FF2B5EF4-FFF2-40B4-BE49-F238E27FC236}">
                <a16:creationId xmlns:a16="http://schemas.microsoft.com/office/drawing/2014/main" id="{F076FA16-28D8-4376-A632-20A8A2B969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9694A154-7A1D-4019-A599-0C4D67B32584}"/>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7</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4A0E32A2-F3D0-4788-A41E-D774E672758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Top Economic Headwinds</a:t>
            </a:r>
          </a:p>
        </p:txBody>
      </p:sp>
      <p:sp>
        <p:nvSpPr>
          <p:cNvPr id="78" name="Pentagon 12">
            <a:extLst>
              <a:ext uri="{FF2B5EF4-FFF2-40B4-BE49-F238E27FC236}">
                <a16:creationId xmlns:a16="http://schemas.microsoft.com/office/drawing/2014/main" id="{39CBEAF6-BD11-4AFE-A6E5-5C7D6F6EECF7}"/>
              </a:ext>
            </a:extLst>
          </p:cNvPr>
          <p:cNvSpPr/>
          <p:nvPr/>
        </p:nvSpPr>
        <p:spPr>
          <a:xfrm>
            <a:off x="757238" y="2048256"/>
            <a:ext cx="7548562" cy="319088"/>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FACTORS TO WATCH</a:t>
            </a:r>
          </a:p>
        </p:txBody>
      </p:sp>
      <p:grpSp>
        <p:nvGrpSpPr>
          <p:cNvPr id="98" name="Group 97">
            <a:extLst>
              <a:ext uri="{FF2B5EF4-FFF2-40B4-BE49-F238E27FC236}">
                <a16:creationId xmlns:a16="http://schemas.microsoft.com/office/drawing/2014/main" id="{C7F08644-87CB-47E0-B28C-EA644A2B6B29}"/>
              </a:ext>
            </a:extLst>
          </p:cNvPr>
          <p:cNvGrpSpPr/>
          <p:nvPr/>
        </p:nvGrpSpPr>
        <p:grpSpPr>
          <a:xfrm>
            <a:off x="3481452" y="1157296"/>
            <a:ext cx="2181096" cy="354703"/>
            <a:chOff x="3481452" y="1169297"/>
            <a:chExt cx="2181096" cy="354703"/>
          </a:xfrm>
        </p:grpSpPr>
        <p:grpSp>
          <p:nvGrpSpPr>
            <p:cNvPr id="99" name="Group 98">
              <a:extLst>
                <a:ext uri="{FF2B5EF4-FFF2-40B4-BE49-F238E27FC236}">
                  <a16:creationId xmlns:a16="http://schemas.microsoft.com/office/drawing/2014/main" id="{183A515C-583D-4174-95DA-9CA78801E742}"/>
                </a:ext>
              </a:extLst>
            </p:cNvPr>
            <p:cNvGrpSpPr/>
            <p:nvPr/>
          </p:nvGrpSpPr>
          <p:grpSpPr>
            <a:xfrm>
              <a:off x="4170628" y="1169297"/>
              <a:ext cx="802744" cy="354703"/>
              <a:chOff x="4170628" y="1169297"/>
              <a:chExt cx="802744" cy="354703"/>
            </a:xfrm>
          </p:grpSpPr>
          <p:sp>
            <p:nvSpPr>
              <p:cNvPr id="110" name="Chevron 157">
                <a:extLst>
                  <a:ext uri="{FF2B5EF4-FFF2-40B4-BE49-F238E27FC236}">
                    <a16:creationId xmlns:a16="http://schemas.microsoft.com/office/drawing/2014/main" id="{CAD2611D-4ACD-4A56-84A4-11D246DC4561}"/>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11" name="Group 945">
                <a:extLst>
                  <a:ext uri="{FF2B5EF4-FFF2-40B4-BE49-F238E27FC236}">
                    <a16:creationId xmlns:a16="http://schemas.microsoft.com/office/drawing/2014/main" id="{A1131572-B741-42A1-ABEB-080B75037560}"/>
                  </a:ext>
                </a:extLst>
              </p:cNvPr>
              <p:cNvGrpSpPr>
                <a:grpSpLocks noChangeAspect="1"/>
              </p:cNvGrpSpPr>
              <p:nvPr/>
            </p:nvGrpSpPr>
            <p:grpSpPr bwMode="auto">
              <a:xfrm>
                <a:off x="4490966" y="1200403"/>
                <a:ext cx="162069" cy="292491"/>
                <a:chOff x="1570" y="1754"/>
                <a:chExt cx="169" cy="305"/>
              </a:xfrm>
              <a:solidFill>
                <a:schemeClr val="bg1"/>
              </a:solidFill>
            </p:grpSpPr>
            <p:sp>
              <p:nvSpPr>
                <p:cNvPr id="112" name="Freeform 196" descr="© INSCALE GmbH, 21.06.2010">
                  <a:extLst>
                    <a:ext uri="{FF2B5EF4-FFF2-40B4-BE49-F238E27FC236}">
                      <a16:creationId xmlns:a16="http://schemas.microsoft.com/office/drawing/2014/main" id="{19519543-045E-4804-A704-BC5C0B28E51D}"/>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a:extLst>
                    <a:ext uri="{FF2B5EF4-FFF2-40B4-BE49-F238E27FC236}">
                      <a16:creationId xmlns:a16="http://schemas.microsoft.com/office/drawing/2014/main" id="{3952EA62-E402-4A93-891A-8E73F8FE23A3}"/>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a:extLst>
                    <a:ext uri="{FF2B5EF4-FFF2-40B4-BE49-F238E27FC236}">
                      <a16:creationId xmlns:a16="http://schemas.microsoft.com/office/drawing/2014/main" id="{E19F9A5E-AA53-450F-9667-9F6E1F6878CF}"/>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0" name="Group 99">
              <a:extLst>
                <a:ext uri="{FF2B5EF4-FFF2-40B4-BE49-F238E27FC236}">
                  <a16:creationId xmlns:a16="http://schemas.microsoft.com/office/drawing/2014/main" id="{8AF70CF3-1CF3-4B82-8AD1-0ADA9C5395D6}"/>
                </a:ext>
              </a:extLst>
            </p:cNvPr>
            <p:cNvGrpSpPr/>
            <p:nvPr/>
          </p:nvGrpSpPr>
          <p:grpSpPr>
            <a:xfrm>
              <a:off x="3481452" y="1169297"/>
              <a:ext cx="802744" cy="354703"/>
              <a:chOff x="3481452" y="1169297"/>
              <a:chExt cx="802744" cy="354703"/>
            </a:xfrm>
          </p:grpSpPr>
          <p:sp>
            <p:nvSpPr>
              <p:cNvPr id="104" name="Chevron 156">
                <a:extLst>
                  <a:ext uri="{FF2B5EF4-FFF2-40B4-BE49-F238E27FC236}">
                    <a16:creationId xmlns:a16="http://schemas.microsoft.com/office/drawing/2014/main" id="{A1C668FA-2F67-4465-A919-2A1E3C358D58}"/>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5" name="Gruppieren 18">
                <a:extLst>
                  <a:ext uri="{FF2B5EF4-FFF2-40B4-BE49-F238E27FC236}">
                    <a16:creationId xmlns:a16="http://schemas.microsoft.com/office/drawing/2014/main" id="{98456A8A-58D6-49CF-9BAE-4A598CF6635A}"/>
                  </a:ext>
                </a:extLst>
              </p:cNvPr>
              <p:cNvGrpSpPr>
                <a:grpSpLocks noChangeAspect="1"/>
              </p:cNvGrpSpPr>
              <p:nvPr/>
            </p:nvGrpSpPr>
            <p:grpSpPr>
              <a:xfrm>
                <a:off x="3701205" y="1219231"/>
                <a:ext cx="363238" cy="254834"/>
                <a:chOff x="5276852" y="3736975"/>
                <a:chExt cx="508000" cy="356394"/>
              </a:xfrm>
              <a:solidFill>
                <a:schemeClr val="bg1"/>
              </a:solidFill>
            </p:grpSpPr>
            <p:sp>
              <p:nvSpPr>
                <p:cNvPr id="106" name="Freeform 332" descr="© INSCALE GmbH, 21.06.2010">
                  <a:extLst>
                    <a:ext uri="{FF2B5EF4-FFF2-40B4-BE49-F238E27FC236}">
                      <a16:creationId xmlns:a16="http://schemas.microsoft.com/office/drawing/2014/main" id="{6C18C214-3575-41CA-ABB7-B3330BA56309}"/>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8" name="Freeform 334" descr="© INSCALE GmbH, 21.06.2010">
                  <a:extLst>
                    <a:ext uri="{FF2B5EF4-FFF2-40B4-BE49-F238E27FC236}">
                      <a16:creationId xmlns:a16="http://schemas.microsoft.com/office/drawing/2014/main" id="{8E663B06-2AEE-4627-AD14-6F4470BD4DC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1" name="Group 100">
              <a:extLst>
                <a:ext uri="{FF2B5EF4-FFF2-40B4-BE49-F238E27FC236}">
                  <a16:creationId xmlns:a16="http://schemas.microsoft.com/office/drawing/2014/main" id="{08197B8B-63C9-498F-8F33-E22EA942236C}"/>
                </a:ext>
              </a:extLst>
            </p:cNvPr>
            <p:cNvGrpSpPr/>
            <p:nvPr/>
          </p:nvGrpSpPr>
          <p:grpSpPr>
            <a:xfrm>
              <a:off x="4859804" y="1169297"/>
              <a:ext cx="802744" cy="354703"/>
              <a:chOff x="4859804" y="1169297"/>
              <a:chExt cx="802744" cy="354703"/>
            </a:xfrm>
          </p:grpSpPr>
          <p:sp>
            <p:nvSpPr>
              <p:cNvPr id="102" name="Chevron 158">
                <a:extLst>
                  <a:ext uri="{FF2B5EF4-FFF2-40B4-BE49-F238E27FC236}">
                    <a16:creationId xmlns:a16="http://schemas.microsoft.com/office/drawing/2014/main" id="{24A72AD7-BD6A-4DB4-8968-AF4A67542C3D}"/>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3" name="Freeform 780">
                <a:extLst>
                  <a:ext uri="{FF2B5EF4-FFF2-40B4-BE49-F238E27FC236}">
                    <a16:creationId xmlns:a16="http://schemas.microsoft.com/office/drawing/2014/main" id="{8417E4EA-27D0-4AEE-8931-E17FB818DCC5}"/>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Text Placeholder 4">
            <a:extLst>
              <a:ext uri="{FF2B5EF4-FFF2-40B4-BE49-F238E27FC236}">
                <a16:creationId xmlns:a16="http://schemas.microsoft.com/office/drawing/2014/main" id="{26A54617-BF33-E92A-A604-79B32B15DE85}"/>
              </a:ext>
            </a:extLst>
          </p:cNvPr>
          <p:cNvSpPr txBox="1">
            <a:spLocks noChangeArrowheads="1"/>
          </p:cNvSpPr>
          <p:nvPr/>
        </p:nvSpPr>
        <p:spPr bwMode="auto">
          <a:xfrm>
            <a:off x="309563" y="662304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grpSp>
        <p:nvGrpSpPr>
          <p:cNvPr id="18" name="Group 17">
            <a:extLst>
              <a:ext uri="{FF2B5EF4-FFF2-40B4-BE49-F238E27FC236}">
                <a16:creationId xmlns:a16="http://schemas.microsoft.com/office/drawing/2014/main" id="{BE1D8CF2-B78E-C401-B7CC-3E1F6B98E9C3}"/>
              </a:ext>
            </a:extLst>
          </p:cNvPr>
          <p:cNvGrpSpPr/>
          <p:nvPr/>
        </p:nvGrpSpPr>
        <p:grpSpPr>
          <a:xfrm>
            <a:off x="757238" y="2542031"/>
            <a:ext cx="7531723" cy="1160513"/>
            <a:chOff x="807768" y="2542033"/>
            <a:chExt cx="7481193" cy="992788"/>
          </a:xfrm>
        </p:grpSpPr>
        <p:sp>
          <p:nvSpPr>
            <p:cNvPr id="43" name="Rectangle 42">
              <a:extLst>
                <a:ext uri="{FF2B5EF4-FFF2-40B4-BE49-F238E27FC236}">
                  <a16:creationId xmlns:a16="http://schemas.microsoft.com/office/drawing/2014/main" id="{E2735789-E76B-476C-A37C-D5DC8D17E179}"/>
                </a:ext>
              </a:extLst>
            </p:cNvPr>
            <p:cNvSpPr/>
            <p:nvPr/>
          </p:nvSpPr>
          <p:spPr bwMode="auto">
            <a:xfrm>
              <a:off x="1410743" y="2542033"/>
              <a:ext cx="6878218" cy="99278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Easing goods and energy prices brought headline inflation down to 3.1% Y/Y this summer, but, partially due to fluctuating oil prices, inflation was back up to 3.7% as of September.</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Core inflation is still well above the Fed’s target. Price pressure in the service sector may be more firmly entrenched in the economy than the headline measure suggests. </a:t>
              </a:r>
            </a:p>
          </p:txBody>
        </p:sp>
        <p:sp>
          <p:nvSpPr>
            <p:cNvPr id="44" name="Pentagon 12">
              <a:extLst>
                <a:ext uri="{FF2B5EF4-FFF2-40B4-BE49-F238E27FC236}">
                  <a16:creationId xmlns:a16="http://schemas.microsoft.com/office/drawing/2014/main" id="{89AC63A1-BDE9-4EF3-9DDF-81513AD9670A}"/>
                </a:ext>
              </a:extLst>
            </p:cNvPr>
            <p:cNvSpPr/>
            <p:nvPr/>
          </p:nvSpPr>
          <p:spPr bwMode="auto">
            <a:xfrm>
              <a:off x="1410745" y="2542033"/>
              <a:ext cx="2039938" cy="990388"/>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Inflation</a:t>
              </a:r>
            </a:p>
          </p:txBody>
        </p:sp>
        <p:sp>
          <p:nvSpPr>
            <p:cNvPr id="45" name="Oval 237">
              <a:extLst>
                <a:ext uri="{FF2B5EF4-FFF2-40B4-BE49-F238E27FC236}">
                  <a16:creationId xmlns:a16="http://schemas.microsoft.com/office/drawing/2014/main" id="{3903DB36-E274-417C-8056-65E9AF0F3EEE}"/>
                </a:ext>
              </a:extLst>
            </p:cNvPr>
            <p:cNvSpPr>
              <a:spLocks noChangeArrowheads="1"/>
            </p:cNvSpPr>
            <p:nvPr/>
          </p:nvSpPr>
          <p:spPr bwMode="gray">
            <a:xfrm>
              <a:off x="807768" y="2542033"/>
              <a:ext cx="536642" cy="990388"/>
            </a:xfrm>
            <a:prstGeom prst="rect">
              <a:avLst/>
            </a:prstGeom>
            <a:solidFill>
              <a:schemeClr val="accent6"/>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7" name="Graphic 6" descr="Flying Money with solid fill">
            <a:extLst>
              <a:ext uri="{FF2B5EF4-FFF2-40B4-BE49-F238E27FC236}">
                <a16:creationId xmlns:a16="http://schemas.microsoft.com/office/drawing/2014/main" id="{4ECC5DDE-A0EB-DB87-4EEA-0C7BFF58BF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5307" y="2838352"/>
            <a:ext cx="526238" cy="526238"/>
          </a:xfrm>
          <a:prstGeom prst="rect">
            <a:avLst/>
          </a:prstGeom>
        </p:spPr>
      </p:pic>
      <p:grpSp>
        <p:nvGrpSpPr>
          <p:cNvPr id="2" name="Group 1">
            <a:extLst>
              <a:ext uri="{FF2B5EF4-FFF2-40B4-BE49-F238E27FC236}">
                <a16:creationId xmlns:a16="http://schemas.microsoft.com/office/drawing/2014/main" id="{01C9680A-A599-E45A-423E-773EAA6AA499}"/>
              </a:ext>
            </a:extLst>
          </p:cNvPr>
          <p:cNvGrpSpPr/>
          <p:nvPr/>
        </p:nvGrpSpPr>
        <p:grpSpPr>
          <a:xfrm>
            <a:off x="757236" y="5106551"/>
            <a:ext cx="7531725" cy="1157703"/>
            <a:chOff x="770099" y="4162734"/>
            <a:chExt cx="7531725" cy="1368918"/>
          </a:xfrm>
        </p:grpSpPr>
        <p:sp>
          <p:nvSpPr>
            <p:cNvPr id="3" name="Rectangle 2">
              <a:extLst>
                <a:ext uri="{FF2B5EF4-FFF2-40B4-BE49-F238E27FC236}">
                  <a16:creationId xmlns:a16="http://schemas.microsoft.com/office/drawing/2014/main" id="{1B4AC3BC-C2A2-1E5E-282A-019F256F844C}"/>
                </a:ext>
              </a:extLst>
            </p:cNvPr>
            <p:cNvSpPr/>
            <p:nvPr/>
          </p:nvSpPr>
          <p:spPr bwMode="auto">
            <a:xfrm>
              <a:off x="1377147" y="4162739"/>
              <a:ext cx="6924677" cy="13689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In August, the United Auto Workers strike was one of nine strikes involving more than 1,000 workers.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Though major strike concessions across the economy would be a positive development for unionized workers, it may put upward pressure on wages and lead to increased willingness by the Fed to keep rates higher for longer — or, potentially, raise them further. </a:t>
              </a:r>
            </a:p>
          </p:txBody>
        </p:sp>
        <p:sp>
          <p:nvSpPr>
            <p:cNvPr id="4" name="Pentagon 12">
              <a:extLst>
                <a:ext uri="{FF2B5EF4-FFF2-40B4-BE49-F238E27FC236}">
                  <a16:creationId xmlns:a16="http://schemas.microsoft.com/office/drawing/2014/main" id="{DA14D385-889A-EC8A-BEF3-1FBD6497DBB0}"/>
                </a:ext>
              </a:extLst>
            </p:cNvPr>
            <p:cNvSpPr/>
            <p:nvPr/>
          </p:nvSpPr>
          <p:spPr bwMode="auto">
            <a:xfrm>
              <a:off x="1377147" y="4162737"/>
              <a:ext cx="2039938" cy="1368914"/>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Strike Activity</a:t>
              </a:r>
            </a:p>
          </p:txBody>
        </p:sp>
        <p:sp>
          <p:nvSpPr>
            <p:cNvPr id="8" name="Oval 237">
              <a:extLst>
                <a:ext uri="{FF2B5EF4-FFF2-40B4-BE49-F238E27FC236}">
                  <a16:creationId xmlns:a16="http://schemas.microsoft.com/office/drawing/2014/main" id="{5BCCD729-E603-AD8C-06C2-144E86FCA8C3}"/>
                </a:ext>
              </a:extLst>
            </p:cNvPr>
            <p:cNvSpPr>
              <a:spLocks noChangeArrowheads="1"/>
            </p:cNvSpPr>
            <p:nvPr/>
          </p:nvSpPr>
          <p:spPr bwMode="gray">
            <a:xfrm>
              <a:off x="770099" y="4162734"/>
              <a:ext cx="540267" cy="1368915"/>
            </a:xfrm>
            <a:prstGeom prst="rect">
              <a:avLst/>
            </a:prstGeom>
            <a:solidFill>
              <a:schemeClr val="accent6"/>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grpSp>
        <p:nvGrpSpPr>
          <p:cNvPr id="15" name="Group 14">
            <a:extLst>
              <a:ext uri="{FF2B5EF4-FFF2-40B4-BE49-F238E27FC236}">
                <a16:creationId xmlns:a16="http://schemas.microsoft.com/office/drawing/2014/main" id="{BE4BEC22-4378-AB0C-45EA-6D27ECF009B0}"/>
              </a:ext>
            </a:extLst>
          </p:cNvPr>
          <p:cNvGrpSpPr/>
          <p:nvPr/>
        </p:nvGrpSpPr>
        <p:grpSpPr>
          <a:xfrm>
            <a:off x="757236" y="3824291"/>
            <a:ext cx="7531725" cy="1157707"/>
            <a:chOff x="770099" y="4162734"/>
            <a:chExt cx="7531725" cy="1368918"/>
          </a:xfrm>
        </p:grpSpPr>
        <p:sp>
          <p:nvSpPr>
            <p:cNvPr id="16" name="Rectangle 15">
              <a:extLst>
                <a:ext uri="{FF2B5EF4-FFF2-40B4-BE49-F238E27FC236}">
                  <a16:creationId xmlns:a16="http://schemas.microsoft.com/office/drawing/2014/main" id="{3EADA3F7-F329-A198-BCA3-37C4B7F1F3F2}"/>
                </a:ext>
              </a:extLst>
            </p:cNvPr>
            <p:cNvSpPr/>
            <p:nvPr/>
          </p:nvSpPr>
          <p:spPr bwMode="auto">
            <a:xfrm>
              <a:off x="1377147" y="4162739"/>
              <a:ext cx="6924677" cy="13689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Oil prices have been volatile in recent weeks, nearing $100/barrel in late September before falling back near $80-85 a few weeks later.</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Volatile oil prices are posing a challenge as the Fed tries to control inflation. Easing oil prices will put downward pressure on headline inflation, but recent conflict in the Middle East could disrupt production if it leads to regional destabilization, driving prices up again.</a:t>
              </a:r>
            </a:p>
          </p:txBody>
        </p:sp>
        <p:sp>
          <p:nvSpPr>
            <p:cNvPr id="19" name="Pentagon 12">
              <a:extLst>
                <a:ext uri="{FF2B5EF4-FFF2-40B4-BE49-F238E27FC236}">
                  <a16:creationId xmlns:a16="http://schemas.microsoft.com/office/drawing/2014/main" id="{789E854A-080D-4014-3D4B-547FC316B5CF}"/>
                </a:ext>
              </a:extLst>
            </p:cNvPr>
            <p:cNvSpPr/>
            <p:nvPr/>
          </p:nvSpPr>
          <p:spPr bwMode="auto">
            <a:xfrm>
              <a:off x="1377147" y="4162737"/>
              <a:ext cx="2039938" cy="1368914"/>
            </a:xfrm>
            <a:prstGeom prst="homePlat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Oil Price Fluctuation</a:t>
              </a:r>
            </a:p>
          </p:txBody>
        </p:sp>
        <p:sp>
          <p:nvSpPr>
            <p:cNvPr id="20" name="Oval 237">
              <a:extLst>
                <a:ext uri="{FF2B5EF4-FFF2-40B4-BE49-F238E27FC236}">
                  <a16:creationId xmlns:a16="http://schemas.microsoft.com/office/drawing/2014/main" id="{002E3A9B-09C2-6106-1AE4-0DE767467705}"/>
                </a:ext>
              </a:extLst>
            </p:cNvPr>
            <p:cNvSpPr>
              <a:spLocks noChangeArrowheads="1"/>
            </p:cNvSpPr>
            <p:nvPr/>
          </p:nvSpPr>
          <p:spPr bwMode="gray">
            <a:xfrm>
              <a:off x="770099" y="4162734"/>
              <a:ext cx="540267" cy="1368915"/>
            </a:xfrm>
            <a:prstGeom prst="rect">
              <a:avLst/>
            </a:prstGeom>
            <a:solidFill>
              <a:schemeClr val="accent6"/>
            </a:solidFill>
            <a:ln>
              <a:noFill/>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p:txBody>
        </p:sp>
      </p:grpSp>
      <p:pic>
        <p:nvPicPr>
          <p:cNvPr id="23" name="Graphic 22" descr="Group of men with solid fill">
            <a:extLst>
              <a:ext uri="{FF2B5EF4-FFF2-40B4-BE49-F238E27FC236}">
                <a16:creationId xmlns:a16="http://schemas.microsoft.com/office/drawing/2014/main" id="{04305FCD-24EA-5DCD-1393-6C4193C7E89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5780" y="5333450"/>
            <a:ext cx="551248" cy="593496"/>
          </a:xfrm>
          <a:prstGeom prst="rect">
            <a:avLst/>
          </a:prstGeom>
        </p:spPr>
      </p:pic>
      <p:pic>
        <p:nvPicPr>
          <p:cNvPr id="25" name="Graphic 24" descr="Fuel with solid fill">
            <a:extLst>
              <a:ext uri="{FF2B5EF4-FFF2-40B4-BE49-F238E27FC236}">
                <a16:creationId xmlns:a16="http://schemas.microsoft.com/office/drawing/2014/main" id="{8E6AD0BA-06CE-5910-74EF-85A16C69467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3084" y="4022856"/>
            <a:ext cx="640346" cy="640346"/>
          </a:xfrm>
          <a:prstGeom prst="rect">
            <a:avLst/>
          </a:prstGeom>
        </p:spPr>
      </p:pic>
    </p:spTree>
    <p:extLst>
      <p:ext uri="{BB962C8B-B14F-4D97-AF65-F5344CB8AC3E}">
        <p14:creationId xmlns:p14="http://schemas.microsoft.com/office/powerpoint/2010/main" val="409832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mn-lt"/>
              </a:rPr>
              <a:t>8</a:t>
            </a:r>
          </a:p>
        </p:txBody>
      </p:sp>
      <p:graphicFrame>
        <p:nvGraphicFramePr>
          <p:cNvPr id="4" name="Table 3"/>
          <p:cNvGraphicFramePr>
            <a:graphicFrameLocks noGrp="1"/>
          </p:cNvGraphicFramePr>
          <p:nvPr>
            <p:extLst>
              <p:ext uri="{D42A27DB-BD31-4B8C-83A1-F6EECF244321}">
                <p14:modId xmlns:p14="http://schemas.microsoft.com/office/powerpoint/2010/main" val="3317846614"/>
              </p:ext>
            </p:extLst>
          </p:nvPr>
        </p:nvGraphicFramePr>
        <p:xfrm>
          <a:off x="741494" y="1835594"/>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mn-lt"/>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mn-lt"/>
                        </a:rPr>
                        <a:t>2023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mn-lt"/>
                        </a:rPr>
                        <a:t>2023e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mn-lt"/>
                        </a:rPr>
                        <a:t>Q1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GDP</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5.8%</a:t>
                      </a:r>
                      <a:endParaRPr lang="en-US" sz="10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spc="-20" dirty="0">
                          <a:solidFill>
                            <a:srgbClr val="000000"/>
                          </a:solidFill>
                          <a:effectLst/>
                          <a:latin typeface="+mn-lt"/>
                        </a:rPr>
                        <a:t>1.9%</a:t>
                      </a:r>
                      <a:endParaRPr lang="en-US" sz="1000" b="1"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b="1" dirty="0">
                          <a:solidFill>
                            <a:srgbClr val="102A7E"/>
                          </a:solidFill>
                          <a:effectLst/>
                          <a:latin typeface="+mn-lt"/>
                          <a:ea typeface="Calibri" panose="020F0502020204030204" pitchFamily="34" charset="0"/>
                          <a:cs typeface="Times New Roman" panose="02020603050405020304" pitchFamily="18" charset="0"/>
                        </a:rPr>
                        <a:t>2.3%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Investment in Equipment &amp; Software</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8.8%</a:t>
                      </a:r>
                      <a:endParaRPr lang="en-US" sz="10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spc="-20" dirty="0">
                          <a:solidFill>
                            <a:srgbClr val="000000"/>
                          </a:solidFill>
                          <a:effectLst/>
                          <a:latin typeface="+mn-lt"/>
                        </a:rPr>
                        <a:t>7.9%</a:t>
                      </a:r>
                      <a:endParaRPr lang="en-US" sz="1000" b="1"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7.0%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0.5%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b="1" dirty="0">
                          <a:solidFill>
                            <a:srgbClr val="102A7E"/>
                          </a:solidFill>
                          <a:effectLst/>
                          <a:latin typeface="+mn-lt"/>
                          <a:ea typeface="Calibri" panose="020F0502020204030204" pitchFamily="34" charset="0"/>
                          <a:cs typeface="Times New Roman" panose="02020603050405020304" pitchFamily="18" charset="0"/>
                        </a:rPr>
                        <a:t>3.0%</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Inflation</a:t>
                      </a:r>
                      <a:r>
                        <a:rPr lang="en-US" sz="1000" b="0" i="1" u="none" strike="noStrike" kern="1200" spc="-20" dirty="0">
                          <a:solidFill>
                            <a:schemeClr val="tx1"/>
                          </a:solidFill>
                          <a:effectLst/>
                          <a:latin typeface="+mn-lt"/>
                        </a:rPr>
                        <a:t> (year-on-year %)</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4.7%</a:t>
                      </a:r>
                      <a:endParaRPr lang="en-US" sz="10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spc="-20" dirty="0">
                          <a:solidFill>
                            <a:srgbClr val="000000"/>
                          </a:solidFill>
                          <a:effectLst/>
                          <a:latin typeface="+mn-lt"/>
                        </a:rPr>
                        <a:t>8.0%</a:t>
                      </a:r>
                      <a:endParaRPr lang="en-US" sz="1000" b="1"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b="1" dirty="0">
                          <a:solidFill>
                            <a:srgbClr val="102A7E"/>
                          </a:solidFill>
                          <a:effectLst/>
                          <a:latin typeface="+mn-lt"/>
                          <a:ea typeface="Calibri" panose="020F0502020204030204" pitchFamily="34" charset="0"/>
                          <a:cs typeface="Times New Roman" panose="02020603050405020304" pitchFamily="18" charset="0"/>
                        </a:rPr>
                        <a:t>4.2%</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Federal Funds Target Rate</a:t>
                      </a:r>
                      <a:endParaRPr lang="en-US" sz="1000" b="1" i="0" u="none" strike="noStrike" dirty="0">
                        <a:solidFill>
                          <a:schemeClr val="tx1"/>
                        </a:solidFill>
                        <a:effectLst/>
                        <a:latin typeface="+mn-lt"/>
                      </a:endParaRP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(upper bound,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0.25%</a:t>
                      </a:r>
                      <a:endParaRPr lang="en-US" sz="10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spc="-20" dirty="0">
                          <a:solidFill>
                            <a:srgbClr val="000000"/>
                          </a:solidFill>
                          <a:effectLst/>
                          <a:latin typeface="+mn-lt"/>
                        </a:rPr>
                        <a:t>4.50%</a:t>
                      </a:r>
                      <a:endParaRPr lang="en-US" sz="1000" b="1"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b="1" dirty="0">
                          <a:solidFill>
                            <a:srgbClr val="102A7E"/>
                          </a:solidFill>
                          <a:effectLst/>
                          <a:latin typeface="+mn-lt"/>
                          <a:ea typeface="Calibri" panose="020F0502020204030204" pitchFamily="34" charset="0"/>
                          <a:cs typeface="Times New Roman" panose="02020603050405020304" pitchFamily="18" charset="0"/>
                        </a:rPr>
                        <a:t>5.50%</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Total Payroll Growth </a:t>
                      </a:r>
                      <a:r>
                        <a:rPr lang="en-US" sz="1000" b="0" i="1" u="none" strike="noStrike" kern="1200" spc="-20" dirty="0">
                          <a:solidFill>
                            <a:schemeClr val="tx1"/>
                          </a:solidFill>
                          <a:effectLst/>
                          <a:latin typeface="+mn-lt"/>
                        </a:rPr>
                        <a:t>(thousands)</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7,267</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1" i="1" kern="1200" spc="-20" dirty="0">
                          <a:solidFill>
                            <a:srgbClr val="000000"/>
                          </a:solidFill>
                          <a:effectLst/>
                          <a:latin typeface="+mn-lt"/>
                          <a:ea typeface="+mn-ea"/>
                          <a:cs typeface="+mn-cs"/>
                        </a:rPr>
                        <a:t>4,793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937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603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799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310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b="1" kern="1200" spc="-20" dirty="0">
                          <a:solidFill>
                            <a:srgbClr val="102A7E"/>
                          </a:solidFill>
                          <a:effectLst/>
                          <a:latin typeface="+mn-lt"/>
                          <a:ea typeface="+mn-ea"/>
                          <a:cs typeface="+mn-cs"/>
                        </a:rPr>
                        <a:t>2,649</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 name="Text Placeholder 4">
            <a:extLst>
              <a:ext uri="{FF2B5EF4-FFF2-40B4-BE49-F238E27FC236}">
                <a16:creationId xmlns:a16="http://schemas.microsoft.com/office/drawing/2014/main" id="{D5B8EC56-A328-28E3-D938-0224C2E87111}"/>
              </a:ext>
            </a:extLst>
          </p:cNvPr>
          <p:cNvSpPr txBox="1">
            <a:spLocks noChangeArrowheads="1"/>
          </p:cNvSpPr>
          <p:nvPr/>
        </p:nvSpPr>
        <p:spPr bwMode="auto">
          <a:xfrm>
            <a:off x="671185" y="5422896"/>
            <a:ext cx="837723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Bef>
                <a:spcPct val="20000"/>
              </a:spcBef>
            </a:pPr>
            <a:r>
              <a:rPr lang="en-US" altLang="en-US" sz="700" dirty="0">
                <a:solidFill>
                  <a:srgbClr val="7F7F7F"/>
                </a:solidFill>
              </a:rPr>
              <a:t>Source:  2023 Q2 Equipment Leasing &amp; Finance U.S. Economic Outlook </a:t>
            </a:r>
          </a:p>
        </p:txBody>
      </p:sp>
    </p:spTree>
    <p:extLst>
      <p:ext uri="{BB962C8B-B14F-4D97-AF65-F5344CB8AC3E}">
        <p14:creationId xmlns:p14="http://schemas.microsoft.com/office/powerpoint/2010/main" val="54162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412101589"/>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Business investment expanded at a 7.4% annualized pace in Q2, driven by growth in nonresidential structures investment.</a:t>
            </a:r>
            <a:endParaRPr lang="en-US" sz="1800" b="1" dirty="0">
              <a:solidFill>
                <a:srgbClr val="FF0000"/>
              </a:solidFill>
            </a:endParaRPr>
          </a:p>
        </p:txBody>
      </p:sp>
      <p:sp>
        <p:nvSpPr>
          <p:cNvPr id="109"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14" name="Group 113"/>
          <p:cNvGrpSpPr/>
          <p:nvPr/>
        </p:nvGrpSpPr>
        <p:grpSpPr>
          <a:xfrm>
            <a:off x="8238259" y="2857994"/>
            <a:ext cx="581892" cy="397502"/>
            <a:chOff x="8048655" y="2350681"/>
            <a:chExt cx="581892" cy="411480"/>
          </a:xfrm>
          <a:solidFill>
            <a:srgbClr val="D2CD00"/>
          </a:solidFill>
        </p:grpSpPr>
        <p:sp>
          <p:nvSpPr>
            <p:cNvPr id="115" name="Teardrop 114"/>
            <p:cNvSpPr/>
            <p:nvPr/>
          </p:nvSpPr>
          <p:spPr>
            <a:xfrm rot="8134636">
              <a:off x="8125152" y="2350681"/>
              <a:ext cx="411480" cy="411480"/>
            </a:xfrm>
            <a:prstGeom prst="teardrop">
              <a:avLst>
                <a:gd name="adj" fmla="val 200000"/>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26" name="TextBox 125"/>
            <p:cNvSpPr txBox="1"/>
            <p:nvPr/>
          </p:nvSpPr>
          <p:spPr>
            <a:xfrm>
              <a:off x="8048655" y="2442290"/>
              <a:ext cx="581892" cy="246915"/>
            </a:xfrm>
            <a:prstGeom prst="rect">
              <a:avLst/>
            </a:prstGeom>
            <a:noFill/>
          </p:spPr>
          <p:txBody>
            <a:bodyPr wrap="square" rtlCol="0">
              <a:spAutoFit/>
            </a:bodyPr>
            <a:lstStyle/>
            <a:p>
              <a:pPr algn="ctr"/>
              <a:r>
                <a:rPr lang="en-US" sz="950" b="1" dirty="0">
                  <a:solidFill>
                    <a:prstClr val="white"/>
                  </a:solidFill>
                </a:rPr>
                <a:t>7.4%</a:t>
              </a:r>
            </a:p>
          </p:txBody>
        </p:sp>
      </p:gr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Down 29">
            <a:extLst>
              <a:ext uri="{FF2B5EF4-FFF2-40B4-BE49-F238E27FC236}">
                <a16:creationId xmlns:a16="http://schemas.microsoft.com/office/drawing/2014/main" id="{5388BDCB-82E1-8369-8BE1-74D90E198B59}"/>
              </a:ext>
            </a:extLst>
          </p:cNvPr>
          <p:cNvSpPr/>
          <p:nvPr/>
        </p:nvSpPr>
        <p:spPr>
          <a:xfrm>
            <a:off x="7100754" y="5149414"/>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184794B-A933-5DD6-5908-2CB2A270524A}"/>
              </a:ext>
            </a:extLst>
          </p:cNvPr>
          <p:cNvSpPr txBox="1"/>
          <p:nvPr/>
        </p:nvSpPr>
        <p:spPr>
          <a:xfrm>
            <a:off x="320040" y="1600200"/>
            <a:ext cx="5766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Business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Nonresidential Fixed Investment, % Change from Prior Quarter</a:t>
            </a:r>
          </a:p>
        </p:txBody>
      </p:sp>
      <p:sp>
        <p:nvSpPr>
          <p:cNvPr id="2" name="Arrow: Down 1">
            <a:extLst>
              <a:ext uri="{FF2B5EF4-FFF2-40B4-BE49-F238E27FC236}">
                <a16:creationId xmlns:a16="http://schemas.microsoft.com/office/drawing/2014/main" id="{141D25B0-7D15-768D-D880-CE3FBF247194}"/>
              </a:ext>
            </a:extLst>
          </p:cNvPr>
          <p:cNvSpPr/>
          <p:nvPr/>
        </p:nvSpPr>
        <p:spPr>
          <a:xfrm>
            <a:off x="6719592" y="5396879"/>
            <a:ext cx="15544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50EF88D-81C5-661D-4E0D-2A66B777EEF6}"/>
              </a:ext>
            </a:extLst>
          </p:cNvPr>
          <p:cNvSpPr txBox="1"/>
          <p:nvPr/>
        </p:nvSpPr>
        <p:spPr>
          <a:xfrm rot="5400000">
            <a:off x="6469509" y="4971368"/>
            <a:ext cx="628864" cy="246221"/>
          </a:xfrm>
          <a:prstGeom prst="rect">
            <a:avLst/>
          </a:prstGeom>
          <a:noFill/>
        </p:spPr>
        <p:txBody>
          <a:bodyPr wrap="square" rtlCol="0">
            <a:spAutoFit/>
          </a:bodyPr>
          <a:lstStyle/>
          <a:p>
            <a:pPr algn="r"/>
            <a:r>
              <a:rPr lang="en-US" sz="1000" b="1" dirty="0">
                <a:solidFill>
                  <a:schemeClr val="bg1"/>
                </a:solidFill>
              </a:rPr>
              <a:t>-29.4%</a:t>
            </a:r>
          </a:p>
        </p:txBody>
      </p:sp>
    </p:spTree>
    <p:extLst>
      <p:ext uri="{BB962C8B-B14F-4D97-AF65-F5344CB8AC3E}">
        <p14:creationId xmlns:p14="http://schemas.microsoft.com/office/powerpoint/2010/main" val="3166701237"/>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66">
    <a:dk1>
      <a:sysClr val="windowText" lastClr="000000"/>
    </a:dk1>
    <a:lt1>
      <a:sysClr val="window" lastClr="FFFFFF"/>
    </a:lt1>
    <a:dk2>
      <a:srgbClr val="3F3F3F"/>
    </a:dk2>
    <a:lt2>
      <a:srgbClr val="F2F2F2"/>
    </a:lt2>
    <a:accent1>
      <a:srgbClr val="A6CE39"/>
    </a:accent1>
    <a:accent2>
      <a:srgbClr val="004563"/>
    </a:accent2>
    <a:accent3>
      <a:srgbClr val="3B4F91"/>
    </a:accent3>
    <a:accent4>
      <a:srgbClr val="0084A8"/>
    </a:accent4>
    <a:accent5>
      <a:srgbClr val="008E87"/>
    </a:accent5>
    <a:accent6>
      <a:srgbClr val="2F8A47"/>
    </a:accent6>
    <a:hlink>
      <a:srgbClr val="40AFFF"/>
    </a:hlink>
    <a:folHlink>
      <a:srgbClr val="797979"/>
    </a:folHlink>
  </a:clrScheme>
  <a:fontScheme name="Custom 41">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66">
    <a:dk1>
      <a:sysClr val="windowText" lastClr="000000"/>
    </a:dk1>
    <a:lt1>
      <a:sysClr val="window" lastClr="FFFFFF"/>
    </a:lt1>
    <a:dk2>
      <a:srgbClr val="3F3F3F"/>
    </a:dk2>
    <a:lt2>
      <a:srgbClr val="F2F2F2"/>
    </a:lt2>
    <a:accent1>
      <a:srgbClr val="A6CE39"/>
    </a:accent1>
    <a:accent2>
      <a:srgbClr val="004563"/>
    </a:accent2>
    <a:accent3>
      <a:srgbClr val="3B4F91"/>
    </a:accent3>
    <a:accent4>
      <a:srgbClr val="0084A8"/>
    </a:accent4>
    <a:accent5>
      <a:srgbClr val="008E87"/>
    </a:accent5>
    <a:accent6>
      <a:srgbClr val="2F8A47"/>
    </a:accent6>
    <a:hlink>
      <a:srgbClr val="40AFFF"/>
    </a:hlink>
    <a:folHlink>
      <a:srgbClr val="797979"/>
    </a:folHlink>
  </a:clrScheme>
  <a:fontScheme name="Custom 41">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5074cb-a24d-42d9-b253-f37c4aba73e7">
      <Terms xmlns="http://schemas.microsoft.com/office/infopath/2007/PartnerControls"/>
    </lcf76f155ced4ddcb4097134ff3c332f>
    <TaxCatchAll xmlns="d3ab7be1-5101-443e-92f4-2d0f12ad1c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A49FA4B1DF4B4FB3157A1EF559E18F" ma:contentTypeVersion="21" ma:contentTypeDescription="Create a new document." ma:contentTypeScope="" ma:versionID="8e1fd3e31ea323827324bb77f4eac529">
  <xsd:schema xmlns:xsd="http://www.w3.org/2001/XMLSchema" xmlns:xs="http://www.w3.org/2001/XMLSchema" xmlns:p="http://schemas.microsoft.com/office/2006/metadata/properties" xmlns:ns2="c75074cb-a24d-42d9-b253-f37c4aba73e7" xmlns:ns3="d3ab7be1-5101-443e-92f4-2d0f12ad1c07" targetNamespace="http://schemas.microsoft.com/office/2006/metadata/properties" ma:root="true" ma:fieldsID="48c628772fb268ae8856bf4962e23c26" ns2:_="" ns3:_="">
    <xsd:import namespace="c75074cb-a24d-42d9-b253-f37c4aba73e7"/>
    <xsd:import namespace="d3ab7be1-5101-443e-92f4-2d0f12ad1c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074cb-a24d-42d9-b253-f37c4aba7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83c28c9-2f5a-4ed6-adf4-3efad33463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b7be1-5101-443e-92f4-2d0f12ad1c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df7ab3-0134-4c28-98d6-4c98b8efbc83}" ma:internalName="TaxCatchAll" ma:showField="CatchAllData" ma:web="d3ab7be1-5101-443e-92f4-2d0f12ad1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A01BC1-8775-434B-AD81-6EA67109CAF3}">
  <ds:schemaRefs>
    <ds:schemaRef ds:uri="http://schemas.microsoft.com/sharepoint/v3/contenttype/forms"/>
  </ds:schemaRefs>
</ds:datastoreItem>
</file>

<file path=customXml/itemProps2.xml><?xml version="1.0" encoding="utf-8"?>
<ds:datastoreItem xmlns:ds="http://schemas.openxmlformats.org/officeDocument/2006/customXml" ds:itemID="{A13FA065-82BC-487C-94EE-0FC9B77AE0FF}">
  <ds:schemaRefs>
    <ds:schemaRef ds:uri="http://schemas.microsoft.com/office/2006/metadata/properties"/>
    <ds:schemaRef ds:uri="http://schemas.microsoft.com/office/infopath/2007/PartnerControls"/>
    <ds:schemaRef ds:uri="c75074cb-a24d-42d9-b253-f37c4aba73e7"/>
    <ds:schemaRef ds:uri="d3ab7be1-5101-443e-92f4-2d0f12ad1c07"/>
  </ds:schemaRefs>
</ds:datastoreItem>
</file>

<file path=customXml/itemProps3.xml><?xml version="1.0" encoding="utf-8"?>
<ds:datastoreItem xmlns:ds="http://schemas.openxmlformats.org/officeDocument/2006/customXml" ds:itemID="{A6DB994E-2B5B-4877-B730-3D4E789F6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074cb-a24d-42d9-b253-f37c4aba73e7"/>
    <ds:schemaRef ds:uri="d3ab7be1-5101-443e-92f4-2d0f12ad1c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44413</TotalTime>
  <Words>4590</Words>
  <Application>Microsoft Office PowerPoint</Application>
  <PresentationFormat>On-screen Show (4:3)</PresentationFormat>
  <Paragraphs>374</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Meiryo UI</vt:lpstr>
      <vt:lpstr>Arial</vt:lpstr>
      <vt:lpstr>Arial Narrow</vt:lpstr>
      <vt:lpstr>Calibri</vt:lpstr>
      <vt:lpstr>Century Gothic</vt:lpstr>
      <vt:lpstr>Century Schoolbook</vt:lpstr>
      <vt:lpstr>CIDFont+F1</vt:lpstr>
      <vt:lpstr>Courier New</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investment expanded at a 7.4% annualized pace in Q2, driven by growth in nonresidential structures investment.</vt:lpstr>
      <vt:lpstr>Most equipment verticals are below their historical average, suggesting that the climate for investment growth is likely to remain weak in the near term.</vt:lpstr>
      <vt:lpstr>E&amp;S investment growth is forecasted to ease in 2023 as the Fed’s rate hikes dampen economic growth and cool businesses investment.</vt:lpstr>
      <vt:lpstr>New business volume was up 2.8% year-to-date in August, a deceleration from last August when year-to-date growth was 5.0%. </vt:lpstr>
      <vt:lpstr>On a nominal basis, year-over-year growth in new business volume was negative in July, but jumped to 14.8% Y/Y in August.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6737</cp:revision>
  <cp:lastPrinted>2018-04-09T22:23:00Z</cp:lastPrinted>
  <dcterms:created xsi:type="dcterms:W3CDTF">2016-08-24T18:10:49Z</dcterms:created>
  <dcterms:modified xsi:type="dcterms:W3CDTF">2023-10-20T03:56:09Z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0x010100CCA49FA4B1DF4B4FB3157A1EF559E18F</vt:lpwstr>
  </property>
  <property fmtid="{D5CDD505-2E9C-101B-9397-08002B2CF9AE}" pid="3" name="MediaServiceImageTags">
    <vt:lpwstr/>
  </property>
</Properties>
</file>