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1" r:id="rId4"/>
  </p:sldMasterIdLst>
  <p:notesMasterIdLst>
    <p:notesMasterId r:id="rId23"/>
  </p:notesMasterIdLst>
  <p:sldIdLst>
    <p:sldId id="257" r:id="rId5"/>
    <p:sldId id="330" r:id="rId6"/>
    <p:sldId id="365" r:id="rId7"/>
    <p:sldId id="366" r:id="rId8"/>
    <p:sldId id="374" r:id="rId9"/>
    <p:sldId id="370" r:id="rId10"/>
    <p:sldId id="375" r:id="rId11"/>
    <p:sldId id="343" r:id="rId12"/>
    <p:sldId id="331" r:id="rId13"/>
    <p:sldId id="347" r:id="rId14"/>
    <p:sldId id="334" r:id="rId15"/>
    <p:sldId id="372" r:id="rId16"/>
    <p:sldId id="371" r:id="rId17"/>
    <p:sldId id="339" r:id="rId18"/>
    <p:sldId id="340" r:id="rId19"/>
    <p:sldId id="367" r:id="rId20"/>
    <p:sldId id="373" r:id="rId21"/>
    <p:sldId id="341"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168" userDrawn="1">
          <p15:clr>
            <a:srgbClr val="A4A3A4"/>
          </p15:clr>
        </p15:guide>
        <p15:guide id="3" orient="horz" pos="4224" userDrawn="1">
          <p15:clr>
            <a:srgbClr val="A4A3A4"/>
          </p15:clr>
        </p15:guide>
        <p15:guide id="4" pos="5400" userDrawn="1">
          <p15:clr>
            <a:srgbClr val="A4A3A4"/>
          </p15:clr>
        </p15:guide>
        <p15:guide id="5" pos="3144" userDrawn="1">
          <p15:clr>
            <a:srgbClr val="A4A3A4"/>
          </p15:clr>
        </p15:guide>
        <p15:guide id="6" pos="2496" userDrawn="1">
          <p15:clr>
            <a:srgbClr val="A4A3A4"/>
          </p15:clr>
        </p15:guide>
        <p15:guide id="7" orient="horz" pos="20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en Handel" initials="CH" lastIdx="2" clrIdx="0">
    <p:extLst>
      <p:ext uri="{19B8F6BF-5375-455C-9EA6-DF929625EA0E}">
        <p15:presenceInfo xmlns:p15="http://schemas.microsoft.com/office/powerpoint/2012/main" userId="Colleen Handel" providerId="None"/>
      </p:ext>
    </p:extLst>
  </p:cmAuthor>
  <p:cmAuthor id="2" name="Nate Novak" initials="NN" lastIdx="1" clrIdx="1">
    <p:extLst>
      <p:ext uri="{19B8F6BF-5375-455C-9EA6-DF929625EA0E}">
        <p15:presenceInfo xmlns:p15="http://schemas.microsoft.com/office/powerpoint/2012/main" userId="S::nnovak@keybridgedc.com::3c06434c-f575-4bff-8479-9599fabd04f1" providerId="AD"/>
      </p:ext>
    </p:extLst>
  </p:cmAuthor>
  <p:cmAuthor id="3" name="Desmond Dahlberg" initials="DD" lastIdx="1" clrIdx="2">
    <p:extLst>
      <p:ext uri="{19B8F6BF-5375-455C-9EA6-DF929625EA0E}">
        <p15:presenceInfo xmlns:p15="http://schemas.microsoft.com/office/powerpoint/2012/main" userId="S::ddahlberg@keybridgedc.com::3413f205-2838-473a-a1b7-0e53c6e6f5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D00"/>
    <a:srgbClr val="E6E6E6"/>
    <a:srgbClr val="EF6F00"/>
    <a:srgbClr val="102A7E"/>
    <a:srgbClr val="008000"/>
    <a:srgbClr val="000000"/>
    <a:srgbClr val="B2B2B2"/>
    <a:srgbClr val="E8E8E8"/>
    <a:srgbClr val="C00000"/>
    <a:srgbClr val="98B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64C9B-AD7A-40F4-BC53-05537792B76E}" v="2" dt="2023-04-21T14:38:11.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03" autoAdjust="0"/>
    <p:restoredTop sz="84625" autoAdjust="0"/>
  </p:normalViewPr>
  <p:slideViewPr>
    <p:cSldViewPr snapToGrid="0">
      <p:cViewPr varScale="1">
        <p:scale>
          <a:sx n="54" d="100"/>
          <a:sy n="54" d="100"/>
        </p:scale>
        <p:origin x="1980" y="52"/>
      </p:cViewPr>
      <p:guideLst>
        <p:guide orient="horz" pos="1464"/>
        <p:guide pos="168"/>
        <p:guide orient="horz" pos="4224"/>
        <p:guide pos="5400"/>
        <p:guide pos="3144"/>
        <p:guide pos="2496"/>
        <p:guide orient="horz" pos="206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isher" userId="4a8d9212-f9a0-4b32-979f-fab227be859c" providerId="ADAL" clId="{A1064C9B-AD7A-40F4-BC53-05537792B76E}"/>
    <pc:docChg chg="modSld">
      <pc:chgData name="Stephanie Fisher" userId="4a8d9212-f9a0-4b32-979f-fab227be859c" providerId="ADAL" clId="{A1064C9B-AD7A-40F4-BC53-05537792B76E}" dt="2023-04-21T14:36:22.544" v="2" actId="14100"/>
      <pc:docMkLst>
        <pc:docMk/>
      </pc:docMkLst>
      <pc:sldChg chg="addSp modSp mod">
        <pc:chgData name="Stephanie Fisher" userId="4a8d9212-f9a0-4b32-979f-fab227be859c" providerId="ADAL" clId="{A1064C9B-AD7A-40F4-BC53-05537792B76E}" dt="2023-04-21T14:36:22.544" v="2" actId="14100"/>
        <pc:sldMkLst>
          <pc:docMk/>
          <pc:sldMk cId="168138480" sldId="257"/>
        </pc:sldMkLst>
        <pc:picChg chg="add mod">
          <ac:chgData name="Stephanie Fisher" userId="4a8d9212-f9a0-4b32-979f-fab227be859c" providerId="ADAL" clId="{A1064C9B-AD7A-40F4-BC53-05537792B76E}" dt="2023-04-21T14:36:22.544" v="2" actId="14100"/>
          <ac:picMkLst>
            <pc:docMk/>
            <pc:sldMk cId="168138480" sldId="257"/>
            <ac:picMk id="3" creationId="{EAB4BB07-9DD5-DC23-3399-E3DD8E968AB3}"/>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72573654634569E-2"/>
          <c:y val="3.1456904478737231E-2"/>
          <c:w val="0.96764866000608052"/>
          <c:h val="0.90499677575500836"/>
        </c:manualLayout>
      </c:layout>
      <c:barChart>
        <c:barDir val="col"/>
        <c:grouping val="clustered"/>
        <c:varyColors val="0"/>
        <c:ser>
          <c:idx val="1"/>
          <c:order val="0"/>
          <c:spPr>
            <a:solidFill>
              <a:srgbClr val="102A7E"/>
            </a:solidFill>
          </c:spPr>
          <c:invertIfNegative val="0"/>
          <c:dPt>
            <c:idx val="1"/>
            <c:invertIfNegative val="0"/>
            <c:bubble3D val="0"/>
            <c:extLst>
              <c:ext xmlns:c16="http://schemas.microsoft.com/office/drawing/2014/chart" uri="{C3380CC4-5D6E-409C-BE32-E72D297353CC}">
                <c16:uniqueId val="{00000005-0347-4A1D-9313-F17F17C1D45D}"/>
              </c:ext>
            </c:extLst>
          </c:dPt>
          <c:dPt>
            <c:idx val="2"/>
            <c:invertIfNegative val="0"/>
            <c:bubble3D val="0"/>
            <c:extLst>
              <c:ext xmlns:c16="http://schemas.microsoft.com/office/drawing/2014/chart" uri="{C3380CC4-5D6E-409C-BE32-E72D297353CC}">
                <c16:uniqueId val="{00000001-1DD7-4D6F-A7E5-B8DCA61354E7}"/>
              </c:ext>
            </c:extLst>
          </c:dPt>
          <c:dPt>
            <c:idx val="6"/>
            <c:invertIfNegative val="0"/>
            <c:bubble3D val="0"/>
            <c:extLst>
              <c:ext xmlns:c16="http://schemas.microsoft.com/office/drawing/2014/chart" uri="{C3380CC4-5D6E-409C-BE32-E72D297353CC}">
                <c16:uniqueId val="{00000001-0347-4A1D-9313-F17F17C1D45D}"/>
              </c:ext>
            </c:extLst>
          </c:dPt>
          <c:dPt>
            <c:idx val="13"/>
            <c:invertIfNegative val="0"/>
            <c:bubble3D val="0"/>
            <c:extLst>
              <c:ext xmlns:c16="http://schemas.microsoft.com/office/drawing/2014/chart" uri="{C3380CC4-5D6E-409C-BE32-E72D297353CC}">
                <c16:uniqueId val="{00000006-89AF-49EF-8028-CFC69FB908A7}"/>
              </c:ext>
            </c:extLst>
          </c:dPt>
          <c:dPt>
            <c:idx val="14"/>
            <c:invertIfNegative val="0"/>
            <c:bubble3D val="0"/>
            <c:extLst>
              <c:ext xmlns:c16="http://schemas.microsoft.com/office/drawing/2014/chart" uri="{C3380CC4-5D6E-409C-BE32-E72D297353CC}">
                <c16:uniqueId val="{00000007-89AF-49EF-8028-CFC69FB908A7}"/>
              </c:ext>
            </c:extLst>
          </c:dPt>
          <c:dPt>
            <c:idx val="16"/>
            <c:invertIfNegative val="0"/>
            <c:bubble3D val="0"/>
            <c:extLst>
              <c:ext xmlns:c16="http://schemas.microsoft.com/office/drawing/2014/chart" uri="{C3380CC4-5D6E-409C-BE32-E72D297353CC}">
                <c16:uniqueId val="{00000007-1DD7-4D6F-A7E5-B8DCA61354E7}"/>
              </c:ext>
            </c:extLst>
          </c:dPt>
          <c:dPt>
            <c:idx val="17"/>
            <c:invertIfNegative val="0"/>
            <c:bubble3D val="0"/>
            <c:spPr>
              <a:solidFill>
                <a:srgbClr val="EF6F00"/>
              </a:solidFill>
            </c:spPr>
            <c:extLst>
              <c:ext xmlns:c16="http://schemas.microsoft.com/office/drawing/2014/chart" uri="{C3380CC4-5D6E-409C-BE32-E72D297353CC}">
                <c16:uniqueId val="{00000004-0347-4A1D-9313-F17F17C1D45D}"/>
              </c:ext>
            </c:extLst>
          </c:dPt>
          <c:dPt>
            <c:idx val="18"/>
            <c:invertIfNegative val="0"/>
            <c:bubble3D val="0"/>
            <c:spPr>
              <a:solidFill>
                <a:srgbClr val="EF6F00"/>
              </a:solidFill>
            </c:spPr>
            <c:extLst>
              <c:ext xmlns:c16="http://schemas.microsoft.com/office/drawing/2014/chart" uri="{C3380CC4-5D6E-409C-BE32-E72D297353CC}">
                <c16:uniqueId val="{00000007-0347-4A1D-9313-F17F17C1D45D}"/>
              </c:ext>
            </c:extLst>
          </c:dPt>
          <c:dPt>
            <c:idx val="19"/>
            <c:invertIfNegative val="0"/>
            <c:bubble3D val="0"/>
            <c:spPr>
              <a:solidFill>
                <a:srgbClr val="EF6F00"/>
              </a:solidFill>
            </c:spPr>
            <c:extLst>
              <c:ext xmlns:c16="http://schemas.microsoft.com/office/drawing/2014/chart" uri="{C3380CC4-5D6E-409C-BE32-E72D297353CC}">
                <c16:uniqueId val="{00000008-0347-4A1D-9313-F17F17C1D45D}"/>
              </c:ext>
            </c:extLst>
          </c:dPt>
          <c:dPt>
            <c:idx val="20"/>
            <c:invertIfNegative val="0"/>
            <c:bubble3D val="0"/>
            <c:spPr>
              <a:solidFill>
                <a:srgbClr val="EF6F00"/>
              </a:solidFill>
            </c:spPr>
            <c:extLst>
              <c:ext xmlns:c16="http://schemas.microsoft.com/office/drawing/2014/chart" uri="{C3380CC4-5D6E-409C-BE32-E72D297353CC}">
                <c16:uniqueId val="{00000009-0347-4A1D-9313-F17F17C1D45D}"/>
              </c:ext>
            </c:extLst>
          </c:dPt>
          <c:dLbls>
            <c:dLbl>
              <c:idx val="0"/>
              <c:delete val="1"/>
              <c:extLst>
                <c:ext xmlns:c15="http://schemas.microsoft.com/office/drawing/2012/chart" uri="{CE6537A1-D6FC-4f65-9D91-7224C49458BB}"/>
                <c:ext xmlns:c16="http://schemas.microsoft.com/office/drawing/2014/chart" uri="{C3380CC4-5D6E-409C-BE32-E72D297353CC}">
                  <c16:uniqueId val="{00000010-1DD7-4D6F-A7E5-B8DCA61354E7}"/>
                </c:ext>
              </c:extLst>
            </c:dLbl>
            <c:dLbl>
              <c:idx val="4"/>
              <c:layout>
                <c:manualLayout>
                  <c:x val="-5.5010765298887839E-17"/>
                  <c:y val="9.18974853501248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47-4A1D-9313-F17F17C1D45D}"/>
                </c:ext>
              </c:extLst>
            </c:dLbl>
            <c:dLbl>
              <c:idx val="6"/>
              <c:delete val="1"/>
              <c:extLst>
                <c:ext xmlns:c15="http://schemas.microsoft.com/office/drawing/2012/chart" uri="{CE6537A1-D6FC-4f65-9D91-7224C49458BB}">
                  <c15:layout>
                    <c:manualLayout>
                      <c:w val="4.8628250738515483E-2"/>
                      <c:h val="0.51120725677574619"/>
                    </c:manualLayout>
                  </c15:layout>
                </c:ext>
                <c:ext xmlns:c16="http://schemas.microsoft.com/office/drawing/2014/chart" uri="{C3380CC4-5D6E-409C-BE32-E72D297353CC}">
                  <c16:uniqueId val="{00000001-0347-4A1D-9313-F17F17C1D45D}"/>
                </c:ext>
              </c:extLst>
            </c:dLbl>
            <c:dLbl>
              <c:idx val="13"/>
              <c:spPr>
                <a:noFill/>
                <a:ln>
                  <a:noFill/>
                </a:ln>
                <a:effectLst/>
              </c:spPr>
              <c:txPr>
                <a:bodyPr rot="0" vert="horz" wrap="square" lIns="38100" tIns="19050" rIns="38100" bIns="19050" anchor="ctr">
                  <a:spAutoFit/>
                </a:bodyPr>
                <a:lstStyle/>
                <a:p>
                  <a:pPr>
                    <a:defRPr sz="10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AF-49EF-8028-CFC69FB908A7}"/>
                </c:ext>
              </c:extLst>
            </c:dLbl>
            <c:dLbl>
              <c:idx val="14"/>
              <c:spPr>
                <a:noFill/>
                <a:ln>
                  <a:noFill/>
                </a:ln>
                <a:effectLst/>
              </c:spPr>
              <c:txPr>
                <a:bodyPr rot="0" vert="horz" wrap="square" lIns="38100" tIns="19050" rIns="38100" bIns="19050" anchor="ctr">
                  <a:spAutoFit/>
                </a:bodyPr>
                <a:lstStyle/>
                <a:p>
                  <a:pPr>
                    <a:defRPr sz="10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AF-49EF-8028-CFC69FB908A7}"/>
                </c:ext>
              </c:extLst>
            </c:dLbl>
            <c:dLbl>
              <c:idx val="16"/>
              <c:delete val="1"/>
              <c:extLst>
                <c:ext xmlns:c15="http://schemas.microsoft.com/office/drawing/2012/chart" uri="{CE6537A1-D6FC-4f65-9D91-7224C49458BB}"/>
                <c:ext xmlns:c16="http://schemas.microsoft.com/office/drawing/2014/chart" uri="{C3380CC4-5D6E-409C-BE32-E72D297353CC}">
                  <c16:uniqueId val="{00000007-1DD7-4D6F-A7E5-B8DCA61354E7}"/>
                </c:ext>
              </c:extLst>
            </c:dLbl>
            <c:dLbl>
              <c:idx val="17"/>
              <c:spPr>
                <a:noFill/>
                <a:ln>
                  <a:noFill/>
                </a:ln>
                <a:effectLst/>
              </c:spPr>
              <c:txPr>
                <a:bodyPr rot="0" vert="horz"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47-4A1D-9313-F17F17C1D45D}"/>
                </c:ext>
              </c:extLst>
            </c:dLbl>
            <c:dLbl>
              <c:idx val="18"/>
              <c:spPr>
                <a:noFill/>
                <a:ln>
                  <a:noFill/>
                </a:ln>
                <a:effectLst/>
              </c:spPr>
              <c:txPr>
                <a:bodyPr rot="0" vert="horz"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47-4A1D-9313-F17F17C1D45D}"/>
                </c:ext>
              </c:extLst>
            </c:dLbl>
            <c:dLbl>
              <c:idx val="19"/>
              <c:spPr>
                <a:noFill/>
                <a:ln>
                  <a:noFill/>
                </a:ln>
                <a:effectLst/>
              </c:spPr>
              <c:txPr>
                <a:bodyPr rot="0" vert="horz"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47-4A1D-9313-F17F17C1D45D}"/>
                </c:ext>
              </c:extLst>
            </c:dLbl>
            <c:dLbl>
              <c:idx val="20"/>
              <c:spPr>
                <a:noFill/>
                <a:ln>
                  <a:noFill/>
                </a:ln>
                <a:effectLst/>
              </c:spPr>
              <c:txPr>
                <a:bodyPr rot="0" vert="horz"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47-4A1D-9313-F17F17C1D45D}"/>
                </c:ext>
              </c:extLst>
            </c:dLbl>
            <c:spPr>
              <a:noFill/>
              <a:ln>
                <a:noFill/>
              </a:ln>
              <a:effectLst/>
            </c:spPr>
            <c:txPr>
              <a:bodyPr rot="5400000" vert="horz" wrap="square" lIns="38100" tIns="19050" rIns="38100" bIns="19050" anchor="ctr">
                <a:spAutoFit/>
              </a:bodyPr>
              <a:lstStyle/>
              <a:p>
                <a:pPr>
                  <a:defRPr sz="10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Sheet1!$A$16:$A$36</c:f>
              <c:strCache>
                <c:ptCount val="21"/>
                <c:pt idx="0">
                  <c:v>2018.Q4</c:v>
                </c:pt>
                <c:pt idx="1">
                  <c:v>2019.Q1</c:v>
                </c:pt>
                <c:pt idx="2">
                  <c:v>2019.Q2</c:v>
                </c:pt>
                <c:pt idx="3">
                  <c:v>2019.Q3</c:v>
                </c:pt>
                <c:pt idx="4">
                  <c:v>2019.Q4</c:v>
                </c:pt>
                <c:pt idx="5">
                  <c:v>2020.Q1</c:v>
                </c:pt>
                <c:pt idx="6">
                  <c:v>2020.Q2</c:v>
                </c:pt>
                <c:pt idx="7">
                  <c:v>2020.Q3</c:v>
                </c:pt>
                <c:pt idx="8">
                  <c:v>2020.Q4</c:v>
                </c:pt>
                <c:pt idx="9">
                  <c:v>2021.Q1</c:v>
                </c:pt>
                <c:pt idx="10">
                  <c:v>2021.Q2</c:v>
                </c:pt>
                <c:pt idx="11">
                  <c:v>2021.Q3</c:v>
                </c:pt>
                <c:pt idx="12">
                  <c:v>2021.Q4</c:v>
                </c:pt>
                <c:pt idx="13">
                  <c:v>2022.Q1</c:v>
                </c:pt>
                <c:pt idx="14">
                  <c:v>2022.Q2</c:v>
                </c:pt>
                <c:pt idx="15">
                  <c:v>2022.Q3</c:v>
                </c:pt>
                <c:pt idx="16">
                  <c:v>2022.Q4</c:v>
                </c:pt>
                <c:pt idx="17">
                  <c:v>2022.Q1</c:v>
                </c:pt>
                <c:pt idx="18">
                  <c:v>2022.Q2</c:v>
                </c:pt>
                <c:pt idx="19">
                  <c:v>2022.Q3</c:v>
                </c:pt>
                <c:pt idx="20">
                  <c:v>2022.Q4</c:v>
                </c:pt>
              </c:strCache>
            </c:strRef>
          </c:cat>
          <c:val>
            <c:numRef>
              <c:f>Sheet1!$B$16:$B$36</c:f>
              <c:numCache>
                <c:formatCode>0.0%</c:formatCode>
                <c:ptCount val="21"/>
                <c:pt idx="0">
                  <c:v>7.2911790523151332E-3</c:v>
                </c:pt>
                <c:pt idx="1">
                  <c:v>2.1885785527536727E-2</c:v>
                </c:pt>
                <c:pt idx="2">
                  <c:v>2.7193343623263422E-2</c:v>
                </c:pt>
                <c:pt idx="3">
                  <c:v>3.607670893327275E-2</c:v>
                </c:pt>
                <c:pt idx="4">
                  <c:v>1.7839998335064777E-2</c:v>
                </c:pt>
                <c:pt idx="5">
                  <c:v>-4.6184048016051693E-2</c:v>
                </c:pt>
                <c:pt idx="6">
                  <c:v>-0.29857419774143357</c:v>
                </c:pt>
                <c:pt idx="7">
                  <c:v>0.35317139137290665</c:v>
                </c:pt>
                <c:pt idx="8">
                  <c:v>3.9088782255552346E-2</c:v>
                </c:pt>
                <c:pt idx="9">
                  <c:v>6.3154549562086215E-2</c:v>
                </c:pt>
                <c:pt idx="10">
                  <c:v>7.0048959400919264E-2</c:v>
                </c:pt>
                <c:pt idx="11">
                  <c:v>2.6527662900279969E-2</c:v>
                </c:pt>
                <c:pt idx="12">
                  <c:v>6.9572573442330254E-2</c:v>
                </c:pt>
                <c:pt idx="13">
                  <c:v>-1.6312777026963432E-2</c:v>
                </c:pt>
                <c:pt idx="14">
                  <c:v>-5.7728196146439315E-3</c:v>
                </c:pt>
                <c:pt idx="15">
                  <c:v>3.2433379173874011E-2</c:v>
                </c:pt>
                <c:pt idx="16">
                  <c:v>2.5740718972948828E-2</c:v>
                </c:pt>
                <c:pt idx="17">
                  <c:v>0.01</c:v>
                </c:pt>
                <c:pt idx="18">
                  <c:v>-4.0000000000000001E-3</c:v>
                </c:pt>
                <c:pt idx="19">
                  <c:v>-1.7000000000000001E-2</c:v>
                </c:pt>
                <c:pt idx="20">
                  <c:v>-2.1000000000000001E-2</c:v>
                </c:pt>
              </c:numCache>
            </c:numRef>
          </c:val>
          <c:extLst>
            <c:ext xmlns:c16="http://schemas.microsoft.com/office/drawing/2014/chart" uri="{C3380CC4-5D6E-409C-BE32-E72D297353CC}">
              <c16:uniqueId val="{0000000A-0347-4A1D-9313-F17F17C1D45D}"/>
            </c:ext>
          </c:extLst>
        </c:ser>
        <c:dLbls>
          <c:dLblPos val="outEnd"/>
          <c:showLegendKey val="0"/>
          <c:showVal val="1"/>
          <c:showCatName val="0"/>
          <c:showSerName val="0"/>
          <c:showPercent val="0"/>
          <c:showBubbleSize val="0"/>
        </c:dLbls>
        <c:gapWidth val="125"/>
        <c:axId val="218023040"/>
        <c:axId val="218024576"/>
      </c:barChart>
      <c:catAx>
        <c:axId val="218023040"/>
        <c:scaling>
          <c:orientation val="minMax"/>
        </c:scaling>
        <c:delete val="0"/>
        <c:axPos val="b"/>
        <c:numFmt formatCode="General" sourceLinked="1"/>
        <c:majorTickMark val="none"/>
        <c:minorTickMark val="none"/>
        <c:tickLblPos val="low"/>
        <c:spPr>
          <a:ln w="9525">
            <a:solidFill>
              <a:sysClr val="window" lastClr="FFFFFF">
                <a:lumMod val="75000"/>
              </a:sysClr>
            </a:solidFill>
          </a:ln>
        </c:spPr>
        <c:txPr>
          <a:bodyPr/>
          <a:lstStyle/>
          <a:p>
            <a:pPr algn="ctr">
              <a:defRPr lang="en-US" sz="1000" b="0" i="0" u="none" strike="noStrike" kern="1200" baseline="0">
                <a:solidFill>
                  <a:schemeClr val="tx2">
                    <a:lumMod val="25000"/>
                  </a:schemeClr>
                </a:solidFill>
                <a:latin typeface="+mn-lt"/>
                <a:ea typeface="+mn-ea"/>
                <a:cs typeface="Calibri" pitchFamily="34" charset="0"/>
              </a:defRPr>
            </a:pPr>
            <a:endParaRPr lang="en-US"/>
          </a:p>
        </c:txPr>
        <c:crossAx val="218024576"/>
        <c:crosses val="autoZero"/>
        <c:auto val="1"/>
        <c:lblAlgn val="ctr"/>
        <c:lblOffset val="100"/>
        <c:tickLblSkip val="4"/>
        <c:tickMarkSkip val="1"/>
        <c:noMultiLvlLbl val="0"/>
      </c:catAx>
      <c:valAx>
        <c:axId val="218024576"/>
        <c:scaling>
          <c:orientation val="minMax"/>
          <c:max val="0.1"/>
          <c:min val="-0.1"/>
        </c:scaling>
        <c:delete val="0"/>
        <c:axPos val="l"/>
        <c:majorGridlines>
          <c:spPr>
            <a:ln w="12700">
              <a:solidFill>
                <a:sysClr val="window" lastClr="FFFFFF">
                  <a:lumMod val="75000"/>
                </a:sysClr>
              </a:solidFill>
              <a:prstDash val="sysDot"/>
            </a:ln>
          </c:spPr>
        </c:majorGridlines>
        <c:numFmt formatCode="0%" sourceLinked="0"/>
        <c:majorTickMark val="none"/>
        <c:minorTickMark val="none"/>
        <c:tickLblPos val="nextTo"/>
        <c:spPr>
          <a:ln>
            <a:noFill/>
          </a:ln>
        </c:spPr>
        <c:txPr>
          <a:bodyPr/>
          <a:lstStyle/>
          <a:p>
            <a:pPr algn="ctr">
              <a:defRPr lang="en-US" sz="1000" b="0" i="0" u="none" strike="noStrike" kern="1200" baseline="0">
                <a:solidFill>
                  <a:schemeClr val="tx2">
                    <a:lumMod val="25000"/>
                  </a:schemeClr>
                </a:solidFill>
                <a:latin typeface="Century Gothic" panose="020B0502020202020204" pitchFamily="34" charset="0"/>
                <a:ea typeface="+mn-ea"/>
                <a:cs typeface="Calibri" pitchFamily="34" charset="0"/>
              </a:defRPr>
            </a:pPr>
            <a:endParaRPr lang="en-US"/>
          </a:p>
        </c:txPr>
        <c:crossAx val="218023040"/>
        <c:crosses val="autoZero"/>
        <c:crossBetween val="between"/>
        <c:majorUnit val="5.000000000000001E-2"/>
      </c:val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377722073039592"/>
          <c:y val="6.0703711782076611E-4"/>
          <c:w val="0.53492406024074202"/>
          <c:h val="0.94317724974336792"/>
        </c:manualLayout>
      </c:layout>
      <c:barChart>
        <c:barDir val="col"/>
        <c:grouping val="stacked"/>
        <c:varyColors val="0"/>
        <c:ser>
          <c:idx val="0"/>
          <c:order val="0"/>
          <c:tx>
            <c:strRef>
              <c:f>Sheet1!$A$2</c:f>
              <c:strCache>
                <c:ptCount val="1"/>
                <c:pt idx="0">
                  <c:v>Total</c:v>
                </c:pt>
              </c:strCache>
            </c:strRef>
          </c:tx>
          <c:spPr>
            <a:solidFill>
              <a:srgbClr val="E6E6E6"/>
            </a:solidFill>
            <a:ln w="19050">
              <a:solidFill>
                <a:schemeClr val="bg1"/>
              </a:solidFill>
            </a:ln>
          </c:spPr>
          <c:invertIfNegative val="0"/>
          <c:cat>
            <c:strRef>
              <c:f>Sheet1!$B$1</c:f>
              <c:strCache>
                <c:ptCount val="1"/>
                <c:pt idx="0">
                  <c:v>Contribution:</c:v>
                </c:pt>
              </c:strCache>
            </c:strRef>
          </c:cat>
          <c:val>
            <c:numRef>
              <c:f>Sheet1!$B$2</c:f>
              <c:numCache>
                <c:formatCode>0.00</c:formatCode>
                <c:ptCount val="1"/>
                <c:pt idx="0">
                  <c:v>2.56</c:v>
                </c:pt>
              </c:numCache>
            </c:numRef>
          </c:val>
          <c:extLst>
            <c:ext xmlns:c16="http://schemas.microsoft.com/office/drawing/2014/chart" uri="{C3380CC4-5D6E-409C-BE32-E72D297353CC}">
              <c16:uniqueId val="{00000000-FB04-446F-9A04-5BFAFD4D284E}"/>
            </c:ext>
          </c:extLst>
        </c:ser>
        <c:ser>
          <c:idx val="1"/>
          <c:order val="1"/>
          <c:tx>
            <c:strRef>
              <c:f>Sheet1!$A$3</c:f>
              <c:strCache>
                <c:ptCount val="1"/>
              </c:strCache>
            </c:strRef>
          </c:tx>
          <c:spPr>
            <a:solidFill>
              <a:srgbClr val="C00000"/>
            </a:solidFill>
            <a:ln w="19050">
              <a:solidFill>
                <a:schemeClr val="bg1"/>
              </a:solidFill>
            </a:ln>
          </c:spPr>
          <c:invertIfNegative val="0"/>
          <c:cat>
            <c:strRef>
              <c:f>Sheet1!$B$1</c:f>
              <c:strCache>
                <c:ptCount val="1"/>
                <c:pt idx="0">
                  <c:v>Contribution:</c:v>
                </c:pt>
              </c:strCache>
            </c:strRef>
          </c:cat>
          <c:val>
            <c:numRef>
              <c:f>Sheet1!$B$3</c:f>
              <c:numCache>
                <c:formatCode>0.00</c:formatCode>
                <c:ptCount val="1"/>
                <c:pt idx="0">
                  <c:v>0</c:v>
                </c:pt>
              </c:numCache>
            </c:numRef>
          </c:val>
          <c:extLst>
            <c:ext xmlns:c16="http://schemas.microsoft.com/office/drawing/2014/chart" uri="{C3380CC4-5D6E-409C-BE32-E72D297353CC}">
              <c16:uniqueId val="{00000001-FB04-446F-9A04-5BFAFD4D284E}"/>
            </c:ext>
          </c:extLst>
        </c:ser>
        <c:ser>
          <c:idx val="2"/>
          <c:order val="2"/>
          <c:tx>
            <c:strRef>
              <c:f>Sheet1!$A$4</c:f>
              <c:strCache>
                <c:ptCount val="1"/>
                <c:pt idx="0">
                  <c:v>Residential Investment</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Sheet1!$B$4</c:f>
              <c:numCache>
                <c:formatCode>0.00</c:formatCode>
                <c:ptCount val="1"/>
                <c:pt idx="0">
                  <c:v>1.29</c:v>
                </c:pt>
              </c:numCache>
            </c:numRef>
          </c:val>
          <c:extLst>
            <c:ext xmlns:c16="http://schemas.microsoft.com/office/drawing/2014/chart" uri="{C3380CC4-5D6E-409C-BE32-E72D297353CC}">
              <c16:uniqueId val="{00000002-FB04-446F-9A04-5BFAFD4D284E}"/>
            </c:ext>
          </c:extLst>
        </c:ser>
        <c:ser>
          <c:idx val="3"/>
          <c:order val="3"/>
          <c:tx>
            <c:strRef>
              <c:f>Sheet1!$A$5</c:f>
              <c:strCache>
                <c:ptCount val="1"/>
              </c:strCache>
            </c:strRef>
          </c:tx>
          <c:spPr>
            <a:solidFill>
              <a:srgbClr val="C00000"/>
            </a:solidFill>
            <a:ln w="19050">
              <a:solidFill>
                <a:schemeClr val="bg1"/>
              </a:solidFill>
            </a:ln>
          </c:spPr>
          <c:invertIfNegative val="0"/>
          <c:dPt>
            <c:idx val="0"/>
            <c:invertIfNegative val="0"/>
            <c:bubble3D val="0"/>
            <c:extLst>
              <c:ext xmlns:c16="http://schemas.microsoft.com/office/drawing/2014/chart" uri="{C3380CC4-5D6E-409C-BE32-E72D297353CC}">
                <c16:uniqueId val="{00000003-FB04-446F-9A04-5BFAFD4D284E}"/>
              </c:ext>
            </c:extLst>
          </c:dPt>
          <c:cat>
            <c:strRef>
              <c:f>Sheet1!$B$1</c:f>
              <c:strCache>
                <c:ptCount val="1"/>
                <c:pt idx="0">
                  <c:v>Contribution:</c:v>
                </c:pt>
              </c:strCache>
            </c:strRef>
          </c:cat>
          <c:val>
            <c:numRef>
              <c:f>Sheet1!$B$5</c:f>
              <c:numCache>
                <c:formatCode>0.00</c:formatCode>
                <c:ptCount val="1"/>
                <c:pt idx="0">
                  <c:v>0</c:v>
                </c:pt>
              </c:numCache>
            </c:numRef>
          </c:val>
          <c:extLst>
            <c:ext xmlns:c16="http://schemas.microsoft.com/office/drawing/2014/chart" uri="{C3380CC4-5D6E-409C-BE32-E72D297353CC}">
              <c16:uniqueId val="{00000004-FB04-446F-9A04-5BFAFD4D284E}"/>
            </c:ext>
          </c:extLst>
        </c:ser>
        <c:ser>
          <c:idx val="4"/>
          <c:order val="4"/>
          <c:tx>
            <c:strRef>
              <c:f>Sheet1!$A$6</c:f>
              <c:strCache>
                <c:ptCount val="1"/>
                <c:pt idx="0">
                  <c:v>Consumer Spending</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Sheet1!$B$6</c:f>
              <c:numCache>
                <c:formatCode>0.00</c:formatCode>
                <c:ptCount val="1"/>
              </c:numCache>
            </c:numRef>
          </c:val>
          <c:extLst>
            <c:ext xmlns:c16="http://schemas.microsoft.com/office/drawing/2014/chart" uri="{C3380CC4-5D6E-409C-BE32-E72D297353CC}">
              <c16:uniqueId val="{00000005-FB04-446F-9A04-5BFAFD4D284E}"/>
            </c:ext>
          </c:extLst>
        </c:ser>
        <c:ser>
          <c:idx val="5"/>
          <c:order val="5"/>
          <c:tx>
            <c:strRef>
              <c:f>Sheet1!$A$7</c:f>
              <c:strCache>
                <c:ptCount val="1"/>
                <c:pt idx="0">
                  <c:v>Total</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Sheet1!$B$7</c:f>
              <c:numCache>
                <c:formatCode>0.00</c:formatCode>
                <c:ptCount val="1"/>
              </c:numCache>
            </c:numRef>
          </c:val>
          <c:extLst>
            <c:ext xmlns:c16="http://schemas.microsoft.com/office/drawing/2014/chart" uri="{C3380CC4-5D6E-409C-BE32-E72D297353CC}">
              <c16:uniqueId val="{00000006-FB04-446F-9A04-5BFAFD4D284E}"/>
            </c:ext>
          </c:extLst>
        </c:ser>
        <c:ser>
          <c:idx val="6"/>
          <c:order val="6"/>
          <c:tx>
            <c:strRef>
              <c:f>Sheet1!$A$8</c:f>
              <c:strCache>
                <c:ptCount val="1"/>
                <c:pt idx="0">
                  <c:v>Net Exports</c:v>
                </c:pt>
              </c:strCache>
            </c:strRef>
          </c:tx>
          <c:invertIfNegative val="0"/>
          <c:cat>
            <c:strRef>
              <c:f>Sheet1!$B$1</c:f>
              <c:strCache>
                <c:ptCount val="1"/>
                <c:pt idx="0">
                  <c:v>Contribution:</c:v>
                </c:pt>
              </c:strCache>
            </c:strRef>
          </c:cat>
          <c:val>
            <c:numRef>
              <c:f>Sheet1!$B$8</c:f>
              <c:numCache>
                <c:formatCode>0.00</c:formatCode>
                <c:ptCount val="1"/>
              </c:numCache>
            </c:numRef>
          </c:val>
          <c:extLst>
            <c:ext xmlns:c16="http://schemas.microsoft.com/office/drawing/2014/chart" uri="{C3380CC4-5D6E-409C-BE32-E72D297353CC}">
              <c16:uniqueId val="{00000007-FB04-446F-9A04-5BFAFD4D284E}"/>
            </c:ext>
          </c:extLst>
        </c:ser>
        <c:dLbls>
          <c:showLegendKey val="0"/>
          <c:showVal val="0"/>
          <c:showCatName val="0"/>
          <c:showSerName val="0"/>
          <c:showPercent val="0"/>
          <c:showBubbleSize val="0"/>
        </c:dLbls>
        <c:gapWidth val="28"/>
        <c:overlap val="100"/>
        <c:axId val="-2028956384"/>
        <c:axId val="-2028975456"/>
      </c:barChart>
      <c:catAx>
        <c:axId val="-2028956384"/>
        <c:scaling>
          <c:orientation val="minMax"/>
        </c:scaling>
        <c:delete val="1"/>
        <c:axPos val="b"/>
        <c:numFmt formatCode="General" sourceLinked="0"/>
        <c:majorTickMark val="out"/>
        <c:minorTickMark val="none"/>
        <c:tickLblPos val="nextTo"/>
        <c:crossAx val="-2028975456"/>
        <c:crosses val="autoZero"/>
        <c:auto val="1"/>
        <c:lblAlgn val="ctr"/>
        <c:lblOffset val="100"/>
        <c:noMultiLvlLbl val="0"/>
      </c:catAx>
      <c:valAx>
        <c:axId val="-2028975456"/>
        <c:scaling>
          <c:orientation val="minMax"/>
          <c:max val="4.8"/>
          <c:min val="0"/>
        </c:scaling>
        <c:delete val="1"/>
        <c:axPos val="l"/>
        <c:numFmt formatCode="0.00" sourceLinked="1"/>
        <c:majorTickMark val="out"/>
        <c:minorTickMark val="none"/>
        <c:tickLblPos val="nextTo"/>
        <c:crossAx val="-20289563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1265803000058052"/>
          <c:y val="0"/>
          <c:w val="0.487341772151899"/>
          <c:h val="0.96540537863404496"/>
        </c:manualLayout>
      </c:layout>
      <c:barChart>
        <c:barDir val="col"/>
        <c:grouping val="stacked"/>
        <c:varyColors val="0"/>
        <c:ser>
          <c:idx val="0"/>
          <c:order val="0"/>
          <c:tx>
            <c:strRef>
              <c:f>Sheet1!$A$2</c:f>
              <c:strCache>
                <c:ptCount val="1"/>
                <c:pt idx="0">
                  <c:v>Other Business Investment</c:v>
                </c:pt>
              </c:strCache>
            </c:strRef>
          </c:tx>
          <c:spPr>
            <a:solidFill>
              <a:srgbClr val="008000"/>
            </a:solidFill>
            <a:ln w="19050">
              <a:solidFill>
                <a:srgbClr val="FFFFFF"/>
              </a:solidFill>
            </a:ln>
          </c:spPr>
          <c:invertIfNegative val="0"/>
          <c:dPt>
            <c:idx val="0"/>
            <c:invertIfNegative val="0"/>
            <c:bubble3D val="0"/>
            <c:extLst>
              <c:ext xmlns:c16="http://schemas.microsoft.com/office/drawing/2014/chart" uri="{C3380CC4-5D6E-409C-BE32-E72D297353CC}">
                <c16:uniqueId val="{00000000-1E18-4884-B64A-B085B4F5B691}"/>
              </c:ext>
            </c:extLst>
          </c:dPt>
          <c:val>
            <c:numRef>
              <c:f>Sheet1!$B$2</c:f>
              <c:numCache>
                <c:formatCode>0.00</c:formatCode>
                <c:ptCount val="1"/>
                <c:pt idx="0">
                  <c:v>1.88</c:v>
                </c:pt>
              </c:numCache>
            </c:numRef>
          </c:val>
          <c:extLst>
            <c:ext xmlns:c16="http://schemas.microsoft.com/office/drawing/2014/chart" uri="{C3380CC4-5D6E-409C-BE32-E72D297353CC}">
              <c16:uniqueId val="{00000001-1E18-4884-B64A-B085B4F5B691}"/>
            </c:ext>
          </c:extLst>
        </c:ser>
        <c:ser>
          <c:idx val="1"/>
          <c:order val="1"/>
          <c:tx>
            <c:strRef>
              <c:f>Sheet1!$A$3</c:f>
              <c:strCache>
                <c:ptCount val="1"/>
                <c:pt idx="0">
                  <c:v>Consumer Spending</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2-1E18-4884-B64A-B085B4F5B691}"/>
              </c:ext>
            </c:extLst>
          </c:dPt>
          <c:val>
            <c:numRef>
              <c:f>Sheet1!$B$3</c:f>
              <c:numCache>
                <c:formatCode>0.00</c:formatCode>
                <c:ptCount val="1"/>
                <c:pt idx="0">
                  <c:v>0.7</c:v>
                </c:pt>
              </c:numCache>
            </c:numRef>
          </c:val>
          <c:extLst>
            <c:ext xmlns:c16="http://schemas.microsoft.com/office/drawing/2014/chart" uri="{C3380CC4-5D6E-409C-BE32-E72D297353CC}">
              <c16:uniqueId val="{00000003-1E18-4884-B64A-B085B4F5B691}"/>
            </c:ext>
          </c:extLst>
        </c:ser>
        <c:ser>
          <c:idx val="2"/>
          <c:order val="2"/>
          <c:tx>
            <c:strRef>
              <c:f>Sheet1!$A$4</c:f>
              <c:strCache>
                <c:ptCount val="1"/>
                <c:pt idx="0">
                  <c:v>Government Spending</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4-1E18-4884-B64A-B085B4F5B691}"/>
              </c:ext>
            </c:extLst>
          </c:dPt>
          <c:val>
            <c:numRef>
              <c:f>Sheet1!$B$4</c:f>
              <c:numCache>
                <c:formatCode>0.00</c:formatCode>
                <c:ptCount val="1"/>
                <c:pt idx="0">
                  <c:v>0.65</c:v>
                </c:pt>
              </c:numCache>
            </c:numRef>
          </c:val>
          <c:extLst>
            <c:ext xmlns:c16="http://schemas.microsoft.com/office/drawing/2014/chart" uri="{C3380CC4-5D6E-409C-BE32-E72D297353CC}">
              <c16:uniqueId val="{00000005-1E18-4884-B64A-B085B4F5B691}"/>
            </c:ext>
          </c:extLst>
        </c:ser>
        <c:ser>
          <c:idx val="3"/>
          <c:order val="3"/>
          <c:tx>
            <c:strRef>
              <c:f>Sheet1!$A$5</c:f>
              <c:strCache>
                <c:ptCount val="1"/>
                <c:pt idx="0">
                  <c:v>Net Exports</c:v>
                </c:pt>
              </c:strCache>
            </c:strRef>
          </c:tx>
          <c:spPr>
            <a:solidFill>
              <a:srgbClr val="008000"/>
            </a:solidFill>
            <a:ln w="19050">
              <a:solidFill>
                <a:schemeClr val="bg1"/>
              </a:solidFill>
            </a:ln>
          </c:spPr>
          <c:invertIfNegative val="0"/>
          <c:val>
            <c:numRef>
              <c:f>Sheet1!$B$5</c:f>
              <c:numCache>
                <c:formatCode>0.00</c:formatCode>
                <c:ptCount val="1"/>
                <c:pt idx="0">
                  <c:v>0.42</c:v>
                </c:pt>
              </c:numCache>
            </c:numRef>
          </c:val>
          <c:extLst>
            <c:ext xmlns:c16="http://schemas.microsoft.com/office/drawing/2014/chart" uri="{C3380CC4-5D6E-409C-BE32-E72D297353CC}">
              <c16:uniqueId val="{00000006-1E18-4884-B64A-B085B4F5B691}"/>
            </c:ext>
          </c:extLst>
        </c:ser>
        <c:ser>
          <c:idx val="4"/>
          <c:order val="4"/>
          <c:tx>
            <c:strRef>
              <c:f>Sheet1!$A$6</c:f>
              <c:strCache>
                <c:ptCount val="1"/>
                <c:pt idx="0">
                  <c:v>E&amp;S</c:v>
                </c:pt>
              </c:strCache>
            </c:strRef>
          </c:tx>
          <c:spPr>
            <a:solidFill>
              <a:srgbClr val="008000"/>
            </a:solidFill>
            <a:ln w="19050">
              <a:solidFill>
                <a:schemeClr val="bg1"/>
              </a:solidFill>
            </a:ln>
          </c:spPr>
          <c:invertIfNegative val="0"/>
          <c:val>
            <c:numRef>
              <c:f>Sheet1!$B$6</c:f>
              <c:numCache>
                <c:formatCode>0.00</c:formatCode>
                <c:ptCount val="1"/>
                <c:pt idx="0">
                  <c:v>0.11</c:v>
                </c:pt>
              </c:numCache>
            </c:numRef>
          </c:val>
          <c:extLst>
            <c:ext xmlns:c16="http://schemas.microsoft.com/office/drawing/2014/chart" uri="{C3380CC4-5D6E-409C-BE32-E72D297353CC}">
              <c16:uniqueId val="{00000007-1E18-4884-B64A-B085B4F5B691}"/>
            </c:ext>
          </c:extLst>
        </c:ser>
        <c:ser>
          <c:idx val="5"/>
          <c:order val="5"/>
          <c:tx>
            <c:strRef>
              <c:f>Sheet1!$A$7</c:f>
              <c:strCache>
                <c:ptCount val="1"/>
                <c:pt idx="0">
                  <c:v>Residential Investment</c:v>
                </c:pt>
              </c:strCache>
            </c:strRef>
          </c:tx>
          <c:spPr>
            <a:solidFill>
              <a:srgbClr val="2BA2A5"/>
            </a:solidFill>
            <a:ln w="19050">
              <a:solidFill>
                <a:schemeClr val="bg1"/>
              </a:solidFill>
            </a:ln>
          </c:spPr>
          <c:invertIfNegative val="0"/>
          <c:dPt>
            <c:idx val="0"/>
            <c:invertIfNegative val="0"/>
            <c:bubble3D val="0"/>
            <c:spPr>
              <a:solidFill>
                <a:srgbClr val="008000"/>
              </a:solidFill>
              <a:ln w="19050">
                <a:solidFill>
                  <a:schemeClr val="bg1"/>
                </a:solidFill>
              </a:ln>
            </c:spPr>
            <c:extLst>
              <c:ext xmlns:c16="http://schemas.microsoft.com/office/drawing/2014/chart" uri="{C3380CC4-5D6E-409C-BE32-E72D297353CC}">
                <c16:uniqueId val="{00000009-1E18-4884-B64A-B085B4F5B691}"/>
              </c:ext>
            </c:extLst>
          </c:dPt>
          <c:val>
            <c:numRef>
              <c:f>Sheet1!$B$7</c:f>
              <c:numCache>
                <c:formatCode>0.00</c:formatCode>
                <c:ptCount val="1"/>
                <c:pt idx="0">
                  <c:v>0</c:v>
                </c:pt>
              </c:numCache>
            </c:numRef>
          </c:val>
          <c:extLst>
            <c:ext xmlns:c16="http://schemas.microsoft.com/office/drawing/2014/chart" uri="{C3380CC4-5D6E-409C-BE32-E72D297353CC}">
              <c16:uniqueId val="{0000000A-1E18-4884-B64A-B085B4F5B691}"/>
            </c:ext>
          </c:extLst>
        </c:ser>
        <c:ser>
          <c:idx val="6"/>
          <c:order val="6"/>
          <c:tx>
            <c:strRef>
              <c:f>Sheet1!$A$8</c:f>
              <c:strCache>
                <c:ptCount val="1"/>
                <c:pt idx="0">
                  <c:v>Change in Inventories</c:v>
                </c:pt>
              </c:strCache>
            </c:strRef>
          </c:tx>
          <c:spPr>
            <a:solidFill>
              <a:srgbClr val="E6E6E6"/>
            </a:solidFill>
            <a:ln w="19050"/>
          </c:spPr>
          <c:invertIfNegative val="0"/>
          <c:dPt>
            <c:idx val="0"/>
            <c:invertIfNegative val="0"/>
            <c:bubble3D val="0"/>
            <c:spPr>
              <a:solidFill>
                <a:srgbClr val="E6E6E6"/>
              </a:solidFill>
              <a:ln w="19050">
                <a:solidFill>
                  <a:schemeClr val="bg1"/>
                </a:solidFill>
              </a:ln>
            </c:spPr>
            <c:extLst>
              <c:ext xmlns:c16="http://schemas.microsoft.com/office/drawing/2014/chart" uri="{C3380CC4-5D6E-409C-BE32-E72D297353CC}">
                <c16:uniqueId val="{0000000C-1E18-4884-B64A-B085B4F5B691}"/>
              </c:ext>
            </c:extLst>
          </c:dPt>
          <c:val>
            <c:numRef>
              <c:f>Sheet1!$B$8</c:f>
              <c:numCache>
                <c:formatCode>0.00</c:formatCode>
                <c:ptCount val="1"/>
                <c:pt idx="0">
                  <c:v>0</c:v>
                </c:pt>
              </c:numCache>
            </c:numRef>
          </c:val>
          <c:extLst>
            <c:ext xmlns:c16="http://schemas.microsoft.com/office/drawing/2014/chart" uri="{C3380CC4-5D6E-409C-BE32-E72D297353CC}">
              <c16:uniqueId val="{0000000D-1E18-4884-B64A-B085B4F5B691}"/>
            </c:ext>
          </c:extLst>
        </c:ser>
        <c:dLbls>
          <c:showLegendKey val="0"/>
          <c:showVal val="0"/>
          <c:showCatName val="0"/>
          <c:showSerName val="0"/>
          <c:showPercent val="0"/>
          <c:showBubbleSize val="0"/>
        </c:dLbls>
        <c:gapWidth val="28"/>
        <c:overlap val="100"/>
        <c:axId val="-2028883632"/>
        <c:axId val="-2028884672"/>
      </c:barChart>
      <c:catAx>
        <c:axId val="-2028883632"/>
        <c:scaling>
          <c:orientation val="minMax"/>
        </c:scaling>
        <c:delete val="1"/>
        <c:axPos val="b"/>
        <c:numFmt formatCode="General" sourceLinked="0"/>
        <c:majorTickMark val="out"/>
        <c:minorTickMark val="none"/>
        <c:tickLblPos val="nextTo"/>
        <c:crossAx val="-2028884672"/>
        <c:crosses val="autoZero"/>
        <c:auto val="1"/>
        <c:lblAlgn val="ctr"/>
        <c:lblOffset val="100"/>
        <c:noMultiLvlLbl val="0"/>
      </c:catAx>
      <c:valAx>
        <c:axId val="-2028884672"/>
        <c:scaling>
          <c:orientation val="minMax"/>
          <c:max val="4.7"/>
          <c:min val="0"/>
        </c:scaling>
        <c:delete val="1"/>
        <c:axPos val="l"/>
        <c:numFmt formatCode="0.00" sourceLinked="1"/>
        <c:majorTickMark val="out"/>
        <c:minorTickMark val="none"/>
        <c:tickLblPos val="nextTo"/>
        <c:crossAx val="-20288836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09951881014871E-2"/>
          <c:y val="0.23064841501569211"/>
          <c:w val="0.8580691163604548"/>
          <c:h val="0.62279911647822428"/>
        </c:manualLayout>
      </c:layout>
      <c:barChart>
        <c:barDir val="col"/>
        <c:grouping val="clustered"/>
        <c:varyColors val="0"/>
        <c:ser>
          <c:idx val="0"/>
          <c:order val="0"/>
          <c:tx>
            <c:strRef>
              <c:f>Sheet1!$B$1</c:f>
              <c:strCache>
                <c:ptCount val="1"/>
                <c:pt idx="0">
                  <c:v>Q/Q AR</c:v>
                </c:pt>
              </c:strCache>
            </c:strRef>
          </c:tx>
          <c:spPr>
            <a:solidFill>
              <a:srgbClr val="102A7E"/>
            </a:solidFill>
            <a:ln w="38100">
              <a:noFill/>
            </a:ln>
          </c:spPr>
          <c:invertIfNegative val="0"/>
          <c:dPt>
            <c:idx val="5"/>
            <c:invertIfNegative val="0"/>
            <c:bubble3D val="0"/>
            <c:extLst>
              <c:ext xmlns:c16="http://schemas.microsoft.com/office/drawing/2014/chart" uri="{C3380CC4-5D6E-409C-BE32-E72D297353CC}">
                <c16:uniqueId val="{00000000-108D-4244-BE44-EB9C46A25F76}"/>
              </c:ext>
            </c:extLst>
          </c:dPt>
          <c:dPt>
            <c:idx val="8"/>
            <c:invertIfNegative val="0"/>
            <c:bubble3D val="0"/>
            <c:extLst>
              <c:ext xmlns:c16="http://schemas.microsoft.com/office/drawing/2014/chart" uri="{C3380CC4-5D6E-409C-BE32-E72D297353CC}">
                <c16:uniqueId val="{00000001-108D-4244-BE44-EB9C46A25F76}"/>
              </c:ext>
            </c:extLst>
          </c:dPt>
          <c:dPt>
            <c:idx val="12"/>
            <c:invertIfNegative val="0"/>
            <c:bubble3D val="0"/>
            <c:extLst>
              <c:ext xmlns:c16="http://schemas.microsoft.com/office/drawing/2014/chart" uri="{C3380CC4-5D6E-409C-BE32-E72D297353CC}">
                <c16:uniqueId val="{00000002-108D-4244-BE44-EB9C46A25F76}"/>
              </c:ext>
            </c:extLst>
          </c:dPt>
          <c:dPt>
            <c:idx val="13"/>
            <c:invertIfNegative val="0"/>
            <c:bubble3D val="0"/>
            <c:extLst>
              <c:ext xmlns:c16="http://schemas.microsoft.com/office/drawing/2014/chart" uri="{C3380CC4-5D6E-409C-BE32-E72D297353CC}">
                <c16:uniqueId val="{00000002-23D4-46AA-9588-54374C082C4C}"/>
              </c:ext>
            </c:extLst>
          </c:dPt>
          <c:dPt>
            <c:idx val="14"/>
            <c:invertIfNegative val="0"/>
            <c:bubble3D val="0"/>
            <c:extLst>
              <c:ext xmlns:c16="http://schemas.microsoft.com/office/drawing/2014/chart" uri="{C3380CC4-5D6E-409C-BE32-E72D297353CC}">
                <c16:uniqueId val="{00000002-77B4-455D-8041-111159230552}"/>
              </c:ext>
            </c:extLst>
          </c:dPt>
          <c:dPt>
            <c:idx val="15"/>
            <c:invertIfNegative val="0"/>
            <c:bubble3D val="0"/>
            <c:extLst>
              <c:ext xmlns:c16="http://schemas.microsoft.com/office/drawing/2014/chart" uri="{C3380CC4-5D6E-409C-BE32-E72D297353CC}">
                <c16:uniqueId val="{00000002-8C13-4818-AB55-EA7BEDBB56D9}"/>
              </c:ext>
            </c:extLst>
          </c:dPt>
          <c:dPt>
            <c:idx val="16"/>
            <c:invertIfNegative val="0"/>
            <c:bubble3D val="0"/>
            <c:extLst>
              <c:ext xmlns:c16="http://schemas.microsoft.com/office/drawing/2014/chart" uri="{C3380CC4-5D6E-409C-BE32-E72D297353CC}">
                <c16:uniqueId val="{00000002-D09B-40BF-B85F-BF5C6C2BFDB8}"/>
              </c:ext>
            </c:extLst>
          </c:dPt>
          <c:dPt>
            <c:idx val="17"/>
            <c:invertIfNegative val="0"/>
            <c:bubble3D val="0"/>
            <c:extLst>
              <c:ext xmlns:c16="http://schemas.microsoft.com/office/drawing/2014/chart" uri="{C3380CC4-5D6E-409C-BE32-E72D297353CC}">
                <c16:uniqueId val="{00000002-FF15-46D0-8102-200C8A68C515}"/>
              </c:ext>
            </c:extLst>
          </c:dPt>
          <c:dPt>
            <c:idx val="18"/>
            <c:invertIfNegative val="0"/>
            <c:bubble3D val="0"/>
            <c:extLst>
              <c:ext xmlns:c16="http://schemas.microsoft.com/office/drawing/2014/chart" uri="{C3380CC4-5D6E-409C-BE32-E72D297353CC}">
                <c16:uniqueId val="{00000002-64F4-44A0-9B79-EC24B281C602}"/>
              </c:ext>
            </c:extLst>
          </c:dPt>
          <c:dPt>
            <c:idx val="19"/>
            <c:invertIfNegative val="0"/>
            <c:bubble3D val="0"/>
            <c:extLst>
              <c:ext xmlns:c16="http://schemas.microsoft.com/office/drawing/2014/chart" uri="{C3380CC4-5D6E-409C-BE32-E72D297353CC}">
                <c16:uniqueId val="{00000003-64F4-44A0-9B79-EC24B281C602}"/>
              </c:ext>
            </c:extLst>
          </c:dPt>
          <c:dPt>
            <c:idx val="20"/>
            <c:invertIfNegative val="0"/>
            <c:bubble3D val="0"/>
            <c:extLst>
              <c:ext xmlns:c16="http://schemas.microsoft.com/office/drawing/2014/chart" uri="{C3380CC4-5D6E-409C-BE32-E72D297353CC}">
                <c16:uniqueId val="{00000002-2623-43FD-B9A1-D356D3C592CD}"/>
              </c:ext>
            </c:extLst>
          </c:dPt>
          <c:dPt>
            <c:idx val="21"/>
            <c:invertIfNegative val="0"/>
            <c:bubble3D val="0"/>
            <c:extLst>
              <c:ext xmlns:c16="http://schemas.microsoft.com/office/drawing/2014/chart" uri="{C3380CC4-5D6E-409C-BE32-E72D297353CC}">
                <c16:uniqueId val="{00000001-B97E-4A1A-B997-B6AC80374A69}"/>
              </c:ext>
            </c:extLst>
          </c:dPt>
          <c:dPt>
            <c:idx val="22"/>
            <c:invertIfNegative val="0"/>
            <c:bubble3D val="0"/>
            <c:extLst>
              <c:ext xmlns:c16="http://schemas.microsoft.com/office/drawing/2014/chart" uri="{C3380CC4-5D6E-409C-BE32-E72D297353CC}">
                <c16:uniqueId val="{00000004-2623-43FD-B9A1-D356D3C592CD}"/>
              </c:ext>
            </c:extLst>
          </c:dPt>
          <c:dPt>
            <c:idx val="23"/>
            <c:invertIfNegative val="0"/>
            <c:bubble3D val="0"/>
            <c:extLst>
              <c:ext xmlns:c16="http://schemas.microsoft.com/office/drawing/2014/chart" uri="{C3380CC4-5D6E-409C-BE32-E72D297353CC}">
                <c16:uniqueId val="{00000005-2623-43FD-B9A1-D356D3C592CD}"/>
              </c:ext>
            </c:extLst>
          </c:dPt>
          <c:dPt>
            <c:idx val="24"/>
            <c:invertIfNegative val="0"/>
            <c:bubble3D val="0"/>
            <c:extLst>
              <c:ext xmlns:c16="http://schemas.microsoft.com/office/drawing/2014/chart" uri="{C3380CC4-5D6E-409C-BE32-E72D297353CC}">
                <c16:uniqueId val="{00000006-2623-43FD-B9A1-D356D3C592CD}"/>
              </c:ext>
            </c:extLst>
          </c:dPt>
          <c:dPt>
            <c:idx val="25"/>
            <c:invertIfNegative val="0"/>
            <c:bubble3D val="0"/>
            <c:extLst>
              <c:ext xmlns:c16="http://schemas.microsoft.com/office/drawing/2014/chart" uri="{C3380CC4-5D6E-409C-BE32-E72D297353CC}">
                <c16:uniqueId val="{00000002-B97E-4A1A-B997-B6AC80374A69}"/>
              </c:ext>
            </c:extLst>
          </c:dPt>
          <c:dPt>
            <c:idx val="30"/>
            <c:invertIfNegative val="0"/>
            <c:bubble3D val="0"/>
            <c:extLst>
              <c:ext xmlns:c16="http://schemas.microsoft.com/office/drawing/2014/chart" uri="{C3380CC4-5D6E-409C-BE32-E72D297353CC}">
                <c16:uniqueId val="{00000010-108D-4244-BE44-EB9C46A25F76}"/>
              </c:ext>
            </c:extLst>
          </c:dPt>
          <c:dPt>
            <c:idx val="31"/>
            <c:invertIfNegative val="0"/>
            <c:bubble3D val="0"/>
            <c:extLst>
              <c:ext xmlns:c16="http://schemas.microsoft.com/office/drawing/2014/chart" uri="{C3380CC4-5D6E-409C-BE32-E72D297353CC}">
                <c16:uniqueId val="{00000010-23D4-46AA-9588-54374C082C4C}"/>
              </c:ext>
            </c:extLst>
          </c:dPt>
          <c:dPt>
            <c:idx val="32"/>
            <c:invertIfNegative val="0"/>
            <c:bubble3D val="0"/>
            <c:extLst>
              <c:ext xmlns:c16="http://schemas.microsoft.com/office/drawing/2014/chart" uri="{C3380CC4-5D6E-409C-BE32-E72D297353CC}">
                <c16:uniqueId val="{00000010-77B4-455D-8041-111159230552}"/>
              </c:ext>
            </c:extLst>
          </c:dPt>
          <c:dPt>
            <c:idx val="34"/>
            <c:invertIfNegative val="0"/>
            <c:bubble3D val="0"/>
            <c:extLst>
              <c:ext xmlns:c16="http://schemas.microsoft.com/office/drawing/2014/chart" uri="{C3380CC4-5D6E-409C-BE32-E72D297353CC}">
                <c16:uniqueId val="{00000013-108D-4244-BE44-EB9C46A25F76}"/>
              </c:ext>
            </c:extLst>
          </c:dPt>
          <c:dPt>
            <c:idx val="35"/>
            <c:invertIfNegative val="0"/>
            <c:bubble3D val="0"/>
            <c:extLst>
              <c:ext xmlns:c16="http://schemas.microsoft.com/office/drawing/2014/chart" uri="{C3380CC4-5D6E-409C-BE32-E72D297353CC}">
                <c16:uniqueId val="{00000013-23D4-46AA-9588-54374C082C4C}"/>
              </c:ext>
            </c:extLst>
          </c:dPt>
          <c:dPt>
            <c:idx val="36"/>
            <c:invertIfNegative val="0"/>
            <c:bubble3D val="0"/>
            <c:extLst>
              <c:ext xmlns:c16="http://schemas.microsoft.com/office/drawing/2014/chart" uri="{C3380CC4-5D6E-409C-BE32-E72D297353CC}">
                <c16:uniqueId val="{00000013-77B4-455D-8041-111159230552}"/>
              </c:ext>
            </c:extLst>
          </c:dPt>
          <c:dPt>
            <c:idx val="37"/>
            <c:invertIfNegative val="0"/>
            <c:bubble3D val="0"/>
            <c:extLst>
              <c:ext xmlns:c16="http://schemas.microsoft.com/office/drawing/2014/chart" uri="{C3380CC4-5D6E-409C-BE32-E72D297353CC}">
                <c16:uniqueId val="{00000013-8C13-4818-AB55-EA7BEDBB56D9}"/>
              </c:ext>
            </c:extLst>
          </c:dPt>
          <c:dPt>
            <c:idx val="38"/>
            <c:invertIfNegative val="0"/>
            <c:bubble3D val="0"/>
            <c:extLst>
              <c:ext xmlns:c16="http://schemas.microsoft.com/office/drawing/2014/chart" uri="{C3380CC4-5D6E-409C-BE32-E72D297353CC}">
                <c16:uniqueId val="{00000013-D09B-40BF-B85F-BF5C6C2BFDB8}"/>
              </c:ext>
            </c:extLst>
          </c:dPt>
          <c:dPt>
            <c:idx val="39"/>
            <c:invertIfNegative val="0"/>
            <c:bubble3D val="0"/>
            <c:extLst>
              <c:ext xmlns:c16="http://schemas.microsoft.com/office/drawing/2014/chart" uri="{C3380CC4-5D6E-409C-BE32-E72D297353CC}">
                <c16:uniqueId val="{00000014-FF15-46D0-8102-200C8A68C515}"/>
              </c:ext>
            </c:extLst>
          </c:dPt>
          <c:dPt>
            <c:idx val="40"/>
            <c:invertIfNegative val="0"/>
            <c:bubble3D val="0"/>
            <c:spPr>
              <a:solidFill>
                <a:srgbClr val="EF6F00"/>
              </a:solidFill>
              <a:ln w="38100">
                <a:noFill/>
              </a:ln>
            </c:spPr>
            <c:extLst>
              <c:ext xmlns:c16="http://schemas.microsoft.com/office/drawing/2014/chart" uri="{C3380CC4-5D6E-409C-BE32-E72D297353CC}">
                <c16:uniqueId val="{00000017-A4C9-4244-8CD6-94A96BFBA67F}"/>
              </c:ext>
            </c:extLst>
          </c:dPt>
          <c:dPt>
            <c:idx val="115"/>
            <c:invertIfNegative val="0"/>
            <c:bubble3D val="0"/>
            <c:extLst>
              <c:ext xmlns:c16="http://schemas.microsoft.com/office/drawing/2014/chart" uri="{C3380CC4-5D6E-409C-BE32-E72D297353CC}">
                <c16:uniqueId val="{00000002-6975-4981-AEF7-B9886909DC86}"/>
              </c:ext>
            </c:extLst>
          </c:dPt>
          <c:dPt>
            <c:idx val="116"/>
            <c:invertIfNegative val="0"/>
            <c:bubble3D val="0"/>
            <c:extLst>
              <c:ext xmlns:c16="http://schemas.microsoft.com/office/drawing/2014/chart" uri="{C3380CC4-5D6E-409C-BE32-E72D297353CC}">
                <c16:uniqueId val="{00000003-6975-4981-AEF7-B9886909DC86}"/>
              </c:ext>
            </c:extLst>
          </c:dPt>
          <c:dPt>
            <c:idx val="525"/>
            <c:invertIfNegative val="0"/>
            <c:bubble3D val="0"/>
            <c:extLst>
              <c:ext xmlns:c16="http://schemas.microsoft.com/office/drawing/2014/chart" uri="{C3380CC4-5D6E-409C-BE32-E72D297353CC}">
                <c16:uniqueId val="{00000004-6975-4981-AEF7-B9886909DC86}"/>
              </c:ext>
            </c:extLst>
          </c:dPt>
          <c:cat>
            <c:strRef>
              <c:f>Sheet1!$A$29:$A$69</c:f>
              <c:strCache>
                <c:ptCount val="41"/>
                <c:pt idx="0">
                  <c:v>Q4.2012</c:v>
                </c:pt>
                <c:pt idx="1">
                  <c:v>Q1.2013</c:v>
                </c:pt>
                <c:pt idx="2">
                  <c:v>Q2.2013</c:v>
                </c:pt>
                <c:pt idx="3">
                  <c:v>Q3.2013</c:v>
                </c:pt>
                <c:pt idx="4">
                  <c:v>Q4.2013</c:v>
                </c:pt>
                <c:pt idx="5">
                  <c:v>Q1.2014</c:v>
                </c:pt>
                <c:pt idx="6">
                  <c:v>Q2.2014</c:v>
                </c:pt>
                <c:pt idx="7">
                  <c:v>Q3.2014</c:v>
                </c:pt>
                <c:pt idx="8">
                  <c:v>Q4.2014</c:v>
                </c:pt>
                <c:pt idx="9">
                  <c:v>Q1.2015</c:v>
                </c:pt>
                <c:pt idx="10">
                  <c:v>Q2.2015</c:v>
                </c:pt>
                <c:pt idx="11">
                  <c:v>Q3.2015</c:v>
                </c:pt>
                <c:pt idx="12">
                  <c:v>Q4.2015</c:v>
                </c:pt>
                <c:pt idx="13">
                  <c:v>Q1.2016</c:v>
                </c:pt>
                <c:pt idx="14">
                  <c:v>Q2.2016</c:v>
                </c:pt>
                <c:pt idx="15">
                  <c:v>Q3.2016</c:v>
                </c:pt>
                <c:pt idx="16">
                  <c:v>Q4.2016</c:v>
                </c:pt>
                <c:pt idx="17">
                  <c:v>Q1.2017</c:v>
                </c:pt>
                <c:pt idx="18">
                  <c:v>Q2.2017</c:v>
                </c:pt>
                <c:pt idx="19">
                  <c:v>Q3.2017</c:v>
                </c:pt>
                <c:pt idx="20">
                  <c:v>Q4.2017</c:v>
                </c:pt>
                <c:pt idx="21">
                  <c:v>Q1.2018</c:v>
                </c:pt>
                <c:pt idx="22">
                  <c:v>Q2.2018</c:v>
                </c:pt>
                <c:pt idx="23">
                  <c:v>Q3.2018</c:v>
                </c:pt>
                <c:pt idx="24">
                  <c:v>Q4.2018</c:v>
                </c:pt>
                <c:pt idx="25">
                  <c:v>Q1.2019</c:v>
                </c:pt>
                <c:pt idx="26">
                  <c:v>Q2.2019</c:v>
                </c:pt>
                <c:pt idx="27">
                  <c:v>Q3.2019</c:v>
                </c:pt>
                <c:pt idx="28">
                  <c:v>Q4.2019</c:v>
                </c:pt>
                <c:pt idx="29">
                  <c:v>Q1.2020</c:v>
                </c:pt>
                <c:pt idx="30">
                  <c:v>Q2.2020</c:v>
                </c:pt>
                <c:pt idx="31">
                  <c:v>Q3.2020</c:v>
                </c:pt>
                <c:pt idx="32">
                  <c:v>Q4.2020</c:v>
                </c:pt>
                <c:pt idx="33">
                  <c:v>Q1.2021</c:v>
                </c:pt>
                <c:pt idx="34">
                  <c:v>Q2.2021</c:v>
                </c:pt>
                <c:pt idx="35">
                  <c:v>Q3.2021</c:v>
                </c:pt>
                <c:pt idx="36">
                  <c:v>Q4.2021</c:v>
                </c:pt>
                <c:pt idx="37">
                  <c:v>Q1.2022</c:v>
                </c:pt>
                <c:pt idx="38">
                  <c:v>Q2.2022</c:v>
                </c:pt>
                <c:pt idx="39">
                  <c:v>Q3.2022</c:v>
                </c:pt>
                <c:pt idx="40">
                  <c:v>Q4.2022</c:v>
                </c:pt>
              </c:strCache>
            </c:strRef>
          </c:cat>
          <c:val>
            <c:numRef>
              <c:f>Sheet1!$B$29:$B$69</c:f>
              <c:numCache>
                <c:formatCode>0.0%</c:formatCode>
                <c:ptCount val="41"/>
                <c:pt idx="0">
                  <c:v>4.4000000000000004E-2</c:v>
                </c:pt>
                <c:pt idx="1">
                  <c:v>5.2999999999999999E-2</c:v>
                </c:pt>
                <c:pt idx="2">
                  <c:v>1.1000000000000001E-2</c:v>
                </c:pt>
                <c:pt idx="3">
                  <c:v>7.0000000000000007E-2</c:v>
                </c:pt>
                <c:pt idx="4">
                  <c:v>8.4000000000000005E-2</c:v>
                </c:pt>
                <c:pt idx="5">
                  <c:v>5.7000000000000002E-2</c:v>
                </c:pt>
                <c:pt idx="6">
                  <c:v>0.11199999999999999</c:v>
                </c:pt>
                <c:pt idx="7">
                  <c:v>8.3000000000000004E-2</c:v>
                </c:pt>
                <c:pt idx="8">
                  <c:v>2.5000000000000001E-2</c:v>
                </c:pt>
                <c:pt idx="9">
                  <c:v>-5.0000000000000001E-3</c:v>
                </c:pt>
                <c:pt idx="10">
                  <c:v>1.8000000000000002E-2</c:v>
                </c:pt>
                <c:pt idx="11">
                  <c:v>1.4999999999999999E-2</c:v>
                </c:pt>
                <c:pt idx="12">
                  <c:v>-3.2000000000000001E-2</c:v>
                </c:pt>
                <c:pt idx="13">
                  <c:v>-4.0000000000000001E-3</c:v>
                </c:pt>
                <c:pt idx="14">
                  <c:v>2.6000000000000002E-2</c:v>
                </c:pt>
                <c:pt idx="15">
                  <c:v>5.2999999999999999E-2</c:v>
                </c:pt>
                <c:pt idx="16">
                  <c:v>2.6000000000000002E-2</c:v>
                </c:pt>
                <c:pt idx="17">
                  <c:v>4.2000000000000003E-2</c:v>
                </c:pt>
                <c:pt idx="18">
                  <c:v>4.2000000000000003E-2</c:v>
                </c:pt>
                <c:pt idx="19">
                  <c:v>3.2000000000000001E-2</c:v>
                </c:pt>
                <c:pt idx="20">
                  <c:v>9.1999999999999998E-2</c:v>
                </c:pt>
                <c:pt idx="21">
                  <c:v>8.900000000000001E-2</c:v>
                </c:pt>
                <c:pt idx="22">
                  <c:v>6.6000000000000003E-2</c:v>
                </c:pt>
                <c:pt idx="23">
                  <c:v>3.6000000000000004E-2</c:v>
                </c:pt>
                <c:pt idx="24">
                  <c:v>3.7999999999999999E-2</c:v>
                </c:pt>
                <c:pt idx="25">
                  <c:v>1.8000000000000002E-2</c:v>
                </c:pt>
                <c:pt idx="26">
                  <c:v>6.2E-2</c:v>
                </c:pt>
                <c:pt idx="27">
                  <c:v>4.0999999999999995E-2</c:v>
                </c:pt>
                <c:pt idx="28">
                  <c:v>-1.6E-2</c:v>
                </c:pt>
                <c:pt idx="29">
                  <c:v>-8.199999999999999E-2</c:v>
                </c:pt>
                <c:pt idx="30">
                  <c:v>-0.29399999999999998</c:v>
                </c:pt>
                <c:pt idx="31">
                  <c:v>0.20199999999999999</c:v>
                </c:pt>
                <c:pt idx="32">
                  <c:v>0.115</c:v>
                </c:pt>
                <c:pt idx="33">
                  <c:v>8.900000000000001E-2</c:v>
                </c:pt>
                <c:pt idx="34">
                  <c:v>9.9000000000000005E-2</c:v>
                </c:pt>
                <c:pt idx="35">
                  <c:v>6.0000000000000001E-3</c:v>
                </c:pt>
                <c:pt idx="36">
                  <c:v>1.1000000000000001E-2</c:v>
                </c:pt>
                <c:pt idx="37">
                  <c:v>7.9000000000000001E-2</c:v>
                </c:pt>
                <c:pt idx="38">
                  <c:v>1E-3</c:v>
                </c:pt>
                <c:pt idx="39">
                  <c:v>6.2E-2</c:v>
                </c:pt>
                <c:pt idx="40">
                  <c:v>0.04</c:v>
                </c:pt>
              </c:numCache>
            </c:numRef>
          </c:val>
          <c:extLst>
            <c:ext xmlns:c16="http://schemas.microsoft.com/office/drawing/2014/chart" uri="{C3380CC4-5D6E-409C-BE32-E72D297353CC}">
              <c16:uniqueId val="{00000005-6975-4981-AEF7-B9886909DC86}"/>
            </c:ext>
          </c:extLst>
        </c:ser>
        <c:dLbls>
          <c:showLegendKey val="0"/>
          <c:showVal val="0"/>
          <c:showCatName val="0"/>
          <c:showSerName val="0"/>
          <c:showPercent val="0"/>
          <c:showBubbleSize val="0"/>
        </c:dLbls>
        <c:gapWidth val="29"/>
        <c:axId val="431328968"/>
        <c:axId val="429985680"/>
      </c:barChart>
      <c:dateAx>
        <c:axId val="431328968"/>
        <c:scaling>
          <c:orientation val="minMax"/>
        </c:scaling>
        <c:delete val="0"/>
        <c:axPos val="b"/>
        <c:numFmt formatCode="[$-409]mmm\-yy;@" sourceLinked="0"/>
        <c:majorTickMark val="none"/>
        <c:minorTickMark val="none"/>
        <c:tickLblPos val="low"/>
        <c:spPr>
          <a:ln>
            <a:solidFill>
              <a:sysClr val="window" lastClr="FFFFFF">
                <a:lumMod val="50000"/>
              </a:sysClr>
            </a:solidFill>
          </a:ln>
        </c:spPr>
        <c:txPr>
          <a:bodyPr rot="0"/>
          <a:lstStyle/>
          <a:p>
            <a:pPr>
              <a:defRPr sz="1050" b="0">
                <a:solidFill>
                  <a:schemeClr val="bg1">
                    <a:lumMod val="50000"/>
                  </a:schemeClr>
                </a:solidFill>
              </a:defRPr>
            </a:pPr>
            <a:endParaRPr lang="en-US"/>
          </a:p>
        </c:txPr>
        <c:crossAx val="429985680"/>
        <c:crosses val="autoZero"/>
        <c:auto val="0"/>
        <c:lblOffset val="0"/>
        <c:baseTimeUnit val="days"/>
        <c:majorUnit val="4"/>
        <c:majorTimeUnit val="years"/>
      </c:dateAx>
      <c:valAx>
        <c:axId val="429985680"/>
        <c:scaling>
          <c:orientation val="minMax"/>
          <c:max val="0.2"/>
          <c:min val="-0.2"/>
        </c:scaling>
        <c:delete val="0"/>
        <c:axPos val="l"/>
        <c:majorGridlines>
          <c:spPr>
            <a:ln>
              <a:solidFill>
                <a:srgbClr val="D9D9D9"/>
              </a:solidFill>
            </a:ln>
          </c:spPr>
        </c:majorGridlines>
        <c:numFmt formatCode="0%"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1328968"/>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62157315414109E-2"/>
          <c:y val="2.5180556125371619E-2"/>
          <c:w val="0.95443557529785217"/>
          <c:h val="0.91634424827901528"/>
        </c:manualLayout>
      </c:layout>
      <c:barChart>
        <c:barDir val="col"/>
        <c:grouping val="clustered"/>
        <c:varyColors val="0"/>
        <c:ser>
          <c:idx val="0"/>
          <c:order val="0"/>
          <c:tx>
            <c:strRef>
              <c:f>Sheet1!$B$1</c:f>
              <c:strCache>
                <c:ptCount val="1"/>
                <c:pt idx="0">
                  <c:v>Equipment &amp; Software Investment</c:v>
                </c:pt>
              </c:strCache>
            </c:strRef>
          </c:tx>
          <c:spPr>
            <a:solidFill>
              <a:schemeClr val="tx1"/>
            </a:solidFill>
            <a:ln>
              <a:noFill/>
            </a:ln>
          </c:spPr>
          <c:invertIfNegative val="0"/>
          <c:dPt>
            <c:idx val="3"/>
            <c:invertIfNegative val="0"/>
            <c:bubble3D val="0"/>
            <c:extLst>
              <c:ext xmlns:c16="http://schemas.microsoft.com/office/drawing/2014/chart" uri="{C3380CC4-5D6E-409C-BE32-E72D297353CC}">
                <c16:uniqueId val="{00000003-05FA-4F66-A386-6BF56F086B69}"/>
              </c:ext>
            </c:extLst>
          </c:dPt>
          <c:dPt>
            <c:idx val="4"/>
            <c:invertIfNegative val="0"/>
            <c:bubble3D val="0"/>
            <c:extLst>
              <c:ext xmlns:c16="http://schemas.microsoft.com/office/drawing/2014/chart" uri="{C3380CC4-5D6E-409C-BE32-E72D297353CC}">
                <c16:uniqueId val="{00000001-DBDB-4D94-8CC8-E1465AD50D28}"/>
              </c:ext>
            </c:extLst>
          </c:dPt>
          <c:dPt>
            <c:idx val="5"/>
            <c:invertIfNegative val="0"/>
            <c:bubble3D val="0"/>
            <c:extLst>
              <c:ext xmlns:c16="http://schemas.microsoft.com/office/drawing/2014/chart" uri="{C3380CC4-5D6E-409C-BE32-E72D297353CC}">
                <c16:uniqueId val="{00000002-DBDB-4D94-8CC8-E1465AD50D28}"/>
              </c:ext>
            </c:extLst>
          </c:dPt>
          <c:dPt>
            <c:idx val="6"/>
            <c:invertIfNegative val="0"/>
            <c:bubble3D val="0"/>
            <c:extLst>
              <c:ext xmlns:c16="http://schemas.microsoft.com/office/drawing/2014/chart" uri="{C3380CC4-5D6E-409C-BE32-E72D297353CC}">
                <c16:uniqueId val="{00000003-DBDB-4D94-8CC8-E1465AD50D28}"/>
              </c:ext>
            </c:extLst>
          </c:dPt>
          <c:dPt>
            <c:idx val="7"/>
            <c:invertIfNegative val="0"/>
            <c:bubble3D val="0"/>
            <c:extLst>
              <c:ext xmlns:c16="http://schemas.microsoft.com/office/drawing/2014/chart" uri="{C3380CC4-5D6E-409C-BE32-E72D297353CC}">
                <c16:uniqueId val="{00000004-05FA-4F66-A386-6BF56F086B69}"/>
              </c:ext>
            </c:extLst>
          </c:dPt>
          <c:dPt>
            <c:idx val="14"/>
            <c:invertIfNegative val="0"/>
            <c:bubble3D val="0"/>
            <c:extLst>
              <c:ext xmlns:c16="http://schemas.microsoft.com/office/drawing/2014/chart" uri="{C3380CC4-5D6E-409C-BE32-E72D297353CC}">
                <c16:uniqueId val="{00000005-DBDB-4D94-8CC8-E1465AD50D28}"/>
              </c:ext>
            </c:extLst>
          </c:dPt>
          <c:dPt>
            <c:idx val="15"/>
            <c:invertIfNegative val="0"/>
            <c:bubble3D val="0"/>
            <c:extLst>
              <c:ext xmlns:c16="http://schemas.microsoft.com/office/drawing/2014/chart" uri="{C3380CC4-5D6E-409C-BE32-E72D297353CC}">
                <c16:uniqueId val="{00000007-DBDB-4D94-8CC8-E1465AD50D28}"/>
              </c:ext>
            </c:extLst>
          </c:dPt>
          <c:dPt>
            <c:idx val="16"/>
            <c:invertIfNegative val="0"/>
            <c:bubble3D val="0"/>
            <c:extLst>
              <c:ext xmlns:c16="http://schemas.microsoft.com/office/drawing/2014/chart" uri="{C3380CC4-5D6E-409C-BE32-E72D297353CC}">
                <c16:uniqueId val="{00000009-DBDB-4D94-8CC8-E1465AD50D28}"/>
              </c:ext>
            </c:extLst>
          </c:dPt>
          <c:dPt>
            <c:idx val="17"/>
            <c:invertIfNegative val="0"/>
            <c:bubble3D val="0"/>
            <c:spPr>
              <a:solidFill>
                <a:srgbClr val="EF6F00"/>
              </a:solidFill>
              <a:ln>
                <a:noFill/>
              </a:ln>
            </c:spPr>
            <c:extLst>
              <c:ext xmlns:c16="http://schemas.microsoft.com/office/drawing/2014/chart" uri="{C3380CC4-5D6E-409C-BE32-E72D297353CC}">
                <c16:uniqueId val="{0000000E-F136-4F96-8B3D-C12359160F69}"/>
              </c:ext>
            </c:extLst>
          </c:dPt>
          <c:dPt>
            <c:idx val="18"/>
            <c:invertIfNegative val="0"/>
            <c:bubble3D val="0"/>
            <c:spPr>
              <a:solidFill>
                <a:srgbClr val="EF6F00"/>
              </a:solidFill>
              <a:ln>
                <a:noFill/>
              </a:ln>
            </c:spPr>
            <c:extLst>
              <c:ext xmlns:c16="http://schemas.microsoft.com/office/drawing/2014/chart" uri="{C3380CC4-5D6E-409C-BE32-E72D297353CC}">
                <c16:uniqueId val="{0000000A-05FA-4F66-A386-6BF56F086B69}"/>
              </c:ext>
            </c:extLst>
          </c:dPt>
          <c:dPt>
            <c:idx val="19"/>
            <c:invertIfNegative val="0"/>
            <c:bubble3D val="0"/>
            <c:spPr>
              <a:solidFill>
                <a:srgbClr val="EF6F00"/>
              </a:solidFill>
              <a:ln>
                <a:noFill/>
              </a:ln>
            </c:spPr>
            <c:extLst>
              <c:ext xmlns:c16="http://schemas.microsoft.com/office/drawing/2014/chart" uri="{C3380CC4-5D6E-409C-BE32-E72D297353CC}">
                <c16:uniqueId val="{0000000C-05FA-4F66-A386-6BF56F086B69}"/>
              </c:ext>
            </c:extLst>
          </c:dPt>
          <c:dPt>
            <c:idx val="20"/>
            <c:invertIfNegative val="0"/>
            <c:bubble3D val="0"/>
            <c:spPr>
              <a:solidFill>
                <a:srgbClr val="EF6F00"/>
              </a:solidFill>
              <a:ln>
                <a:noFill/>
              </a:ln>
            </c:spPr>
            <c:extLst>
              <c:ext xmlns:c16="http://schemas.microsoft.com/office/drawing/2014/chart" uri="{C3380CC4-5D6E-409C-BE32-E72D297353CC}">
                <c16:uniqueId val="{0000000E-05FA-4F66-A386-6BF56F086B69}"/>
              </c:ext>
            </c:extLst>
          </c:dPt>
          <c:dLbls>
            <c:dLbl>
              <c:idx val="7"/>
              <c:tx>
                <c:rich>
                  <a:bodyPr/>
                  <a:lstStyle/>
                  <a:p>
                    <a:fld id="{06560442-8598-41E3-8765-6AA32001A470}"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5FA-4F66-A386-6BF56F086B69}"/>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DB-4D94-8CC8-E1465AD50D28}"/>
                </c:ext>
              </c:extLst>
            </c:dLbl>
            <c:dLbl>
              <c:idx val="16"/>
              <c:delete val="1"/>
              <c:extLst>
                <c:ext xmlns:c15="http://schemas.microsoft.com/office/drawing/2012/chart" uri="{CE6537A1-D6FC-4f65-9D91-7224C49458BB}"/>
                <c:ext xmlns:c16="http://schemas.microsoft.com/office/drawing/2014/chart" uri="{C3380CC4-5D6E-409C-BE32-E72D297353CC}">
                  <c16:uniqueId val="{00000009-DBDB-4D94-8CC8-E1465AD50D28}"/>
                </c:ext>
              </c:extLst>
            </c:dLbl>
            <c:dLbl>
              <c:idx val="17"/>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F136-4F96-8B3D-C12359160F69}"/>
                </c:ext>
              </c:extLst>
            </c:dLbl>
            <c:dLbl>
              <c:idx val="18"/>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5FA-4F66-A386-6BF56F086B69}"/>
                </c:ext>
              </c:extLst>
            </c:dLbl>
            <c:dLbl>
              <c:idx val="19"/>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5FA-4F66-A386-6BF56F086B69}"/>
                </c:ext>
              </c:extLst>
            </c:dLbl>
            <c:dLbl>
              <c:idx val="20"/>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5FA-4F66-A386-6BF56F086B69}"/>
                </c:ext>
              </c:extLst>
            </c:dLbl>
            <c:numFmt formatCode="0.0%" sourceLinked="0"/>
            <c:spPr>
              <a:noFill/>
              <a:ln>
                <a:noFill/>
              </a:ln>
              <a:effectLst/>
            </c:spPr>
            <c:txPr>
              <a:bodyPr/>
              <a:lstStyle/>
              <a:p>
                <a:pPr>
                  <a:defRPr sz="10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Sheet1!$A$16:$A$36</c:f>
              <c:strCache>
                <c:ptCount val="21"/>
                <c:pt idx="0">
                  <c:v>2018.Q4</c:v>
                </c:pt>
                <c:pt idx="1">
                  <c:v>2019.Q1</c:v>
                </c:pt>
                <c:pt idx="2">
                  <c:v>2019.Q2</c:v>
                </c:pt>
                <c:pt idx="3">
                  <c:v>2019.Q3</c:v>
                </c:pt>
                <c:pt idx="4">
                  <c:v>2019.Q4</c:v>
                </c:pt>
                <c:pt idx="5">
                  <c:v>2020.Q1</c:v>
                </c:pt>
                <c:pt idx="6">
                  <c:v>2020.Q2</c:v>
                </c:pt>
                <c:pt idx="7">
                  <c:v>2020.Q3</c:v>
                </c:pt>
                <c:pt idx="8">
                  <c:v>2020.Q4</c:v>
                </c:pt>
                <c:pt idx="9">
                  <c:v>2021.Q1</c:v>
                </c:pt>
                <c:pt idx="10">
                  <c:v>2021.Q2</c:v>
                </c:pt>
                <c:pt idx="11">
                  <c:v>2021.Q3</c:v>
                </c:pt>
                <c:pt idx="12">
                  <c:v>2021.Q4</c:v>
                </c:pt>
                <c:pt idx="13">
                  <c:v>2022.Q1</c:v>
                </c:pt>
                <c:pt idx="14">
                  <c:v>2022.Q2</c:v>
                </c:pt>
                <c:pt idx="15">
                  <c:v>2022.Q3</c:v>
                </c:pt>
                <c:pt idx="16">
                  <c:v>2022.Q4</c:v>
                </c:pt>
                <c:pt idx="17">
                  <c:v>2023.Q1</c:v>
                </c:pt>
                <c:pt idx="18">
                  <c:v>2023.Q2</c:v>
                </c:pt>
                <c:pt idx="19">
                  <c:v>2023.Q3</c:v>
                </c:pt>
                <c:pt idx="20">
                  <c:v>2023.Q4</c:v>
                </c:pt>
              </c:strCache>
            </c:strRef>
          </c:cat>
          <c:val>
            <c:numRef>
              <c:f>Sheet1!$B$16:$B$36</c:f>
              <c:numCache>
                <c:formatCode>0.00%</c:formatCode>
                <c:ptCount val="21"/>
                <c:pt idx="0">
                  <c:v>8.0117264881282235E-2</c:v>
                </c:pt>
                <c:pt idx="1">
                  <c:v>6.7266226237583382E-3</c:v>
                </c:pt>
                <c:pt idx="2">
                  <c:v>2.3601464872814892E-2</c:v>
                </c:pt>
                <c:pt idx="3">
                  <c:v>-1.8382792795063163E-2</c:v>
                </c:pt>
                <c:pt idx="4">
                  <c:v>-2.8776323920609359E-2</c:v>
                </c:pt>
                <c:pt idx="5">
                  <c:v>-0.13997837185216355</c:v>
                </c:pt>
                <c:pt idx="6">
                  <c:v>-0.28325433574301206</c:v>
                </c:pt>
                <c:pt idx="7">
                  <c:v>0.40136345831662285</c:v>
                </c:pt>
                <c:pt idx="8">
                  <c:v>0.17487065065536012</c:v>
                </c:pt>
                <c:pt idx="9">
                  <c:v>0.1168603507724988</c:v>
                </c:pt>
                <c:pt idx="10">
                  <c:v>0.13738270753677884</c:v>
                </c:pt>
                <c:pt idx="11">
                  <c:v>1.0972576638618392E-2</c:v>
                </c:pt>
                <c:pt idx="12">
                  <c:v>2.6242793305834233E-2</c:v>
                </c:pt>
                <c:pt idx="13">
                  <c:v>0.13781462559277013</c:v>
                </c:pt>
                <c:pt idx="14">
                  <c:v>1.8599701976309113E-2</c:v>
                </c:pt>
                <c:pt idx="15">
                  <c:v>0.12082719441829613</c:v>
                </c:pt>
                <c:pt idx="16">
                  <c:v>1.9743834468500587E-2</c:v>
                </c:pt>
                <c:pt idx="17" formatCode="0.0%">
                  <c:v>0.02</c:v>
                </c:pt>
                <c:pt idx="18" formatCode="0.0%">
                  <c:v>-0.02</c:v>
                </c:pt>
                <c:pt idx="19" formatCode="0.0%">
                  <c:v>-0.06</c:v>
                </c:pt>
                <c:pt idx="20" formatCode="0.0%">
                  <c:v>-0.04</c:v>
                </c:pt>
              </c:numCache>
            </c:numRef>
          </c:val>
          <c:extLst>
            <c:ext xmlns:c16="http://schemas.microsoft.com/office/drawing/2014/chart" uri="{C3380CC4-5D6E-409C-BE32-E72D297353CC}">
              <c16:uniqueId val="{0000000F-05FA-4F66-A386-6BF56F086B69}"/>
            </c:ext>
          </c:extLst>
        </c:ser>
        <c:dLbls>
          <c:showLegendKey val="0"/>
          <c:showVal val="0"/>
          <c:showCatName val="0"/>
          <c:showSerName val="0"/>
          <c:showPercent val="0"/>
          <c:showBubbleSize val="0"/>
        </c:dLbls>
        <c:gapWidth val="74"/>
        <c:axId val="102347904"/>
        <c:axId val="102349440"/>
      </c:barChart>
      <c:catAx>
        <c:axId val="102347904"/>
        <c:scaling>
          <c:orientation val="minMax"/>
        </c:scaling>
        <c:delete val="0"/>
        <c:axPos val="b"/>
        <c:numFmt formatCode="General" sourceLinked="1"/>
        <c:majorTickMark val="none"/>
        <c:minorTickMark val="none"/>
        <c:tickLblPos val="low"/>
        <c:spPr>
          <a:ln w="0">
            <a:solidFill>
              <a:schemeClr val="bg1">
                <a:lumMod val="50000"/>
              </a:schemeClr>
            </a:solidFill>
          </a:ln>
        </c:spPr>
        <c:txPr>
          <a:bodyPr/>
          <a:lstStyle/>
          <a:p>
            <a:pPr>
              <a:defRPr sz="1050">
                <a:solidFill>
                  <a:schemeClr val="tx2">
                    <a:lumMod val="25000"/>
                  </a:schemeClr>
                </a:solidFill>
                <a:latin typeface="+mn-lt"/>
              </a:defRPr>
            </a:pPr>
            <a:endParaRPr lang="en-US"/>
          </a:p>
        </c:txPr>
        <c:crossAx val="102349440"/>
        <c:crosses val="autoZero"/>
        <c:auto val="1"/>
        <c:lblAlgn val="ctr"/>
        <c:lblOffset val="100"/>
        <c:tickLblSkip val="2"/>
        <c:noMultiLvlLbl val="0"/>
      </c:catAx>
      <c:valAx>
        <c:axId val="102349440"/>
        <c:scaling>
          <c:orientation val="minMax"/>
          <c:max val="0.2"/>
          <c:min val="-0.1"/>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02347904"/>
        <c:crosses val="autoZero"/>
        <c:crossBetween val="between"/>
        <c:majorUnit val="0.1"/>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73884514435707E-2"/>
          <c:y val="0.13981881928937989"/>
          <c:w val="0.84997878390201231"/>
          <c:h val="0.69332961178360164"/>
        </c:manualLayout>
      </c:layout>
      <c:barChart>
        <c:barDir val="col"/>
        <c:grouping val="clustered"/>
        <c:varyColors val="0"/>
        <c:ser>
          <c:idx val="1"/>
          <c:order val="0"/>
          <c:spPr>
            <a:solidFill>
              <a:schemeClr val="tx1"/>
            </a:solidFill>
            <a:ln>
              <a:noFill/>
            </a:ln>
          </c:spPr>
          <c:invertIfNegative val="0"/>
          <c:dPt>
            <c:idx val="2"/>
            <c:invertIfNegative val="0"/>
            <c:bubble3D val="0"/>
            <c:extLst>
              <c:ext xmlns:c16="http://schemas.microsoft.com/office/drawing/2014/chart" uri="{C3380CC4-5D6E-409C-BE32-E72D297353CC}">
                <c16:uniqueId val="{00000000-3B66-4F83-92D0-6CEA9886E507}"/>
              </c:ext>
            </c:extLst>
          </c:dPt>
          <c:dPt>
            <c:idx val="3"/>
            <c:invertIfNegative val="0"/>
            <c:bubble3D val="0"/>
            <c:extLst>
              <c:ext xmlns:c16="http://schemas.microsoft.com/office/drawing/2014/chart" uri="{C3380CC4-5D6E-409C-BE32-E72D297353CC}">
                <c16:uniqueId val="{00000001-3B66-4F83-92D0-6CEA9886E507}"/>
              </c:ext>
            </c:extLst>
          </c:dPt>
          <c:dPt>
            <c:idx val="4"/>
            <c:invertIfNegative val="0"/>
            <c:bubble3D val="0"/>
            <c:spPr>
              <a:solidFill>
                <a:srgbClr val="102A7E"/>
              </a:solidFill>
              <a:ln>
                <a:noFill/>
              </a:ln>
            </c:spPr>
            <c:extLst>
              <c:ext xmlns:c16="http://schemas.microsoft.com/office/drawing/2014/chart" uri="{C3380CC4-5D6E-409C-BE32-E72D297353CC}">
                <c16:uniqueId val="{00000003-3B66-4F83-92D0-6CEA9886E507}"/>
              </c:ext>
            </c:extLst>
          </c:dPt>
          <c:dPt>
            <c:idx val="5"/>
            <c:invertIfNegative val="0"/>
            <c:bubble3D val="0"/>
            <c:spPr>
              <a:solidFill>
                <a:srgbClr val="102A7E"/>
              </a:solidFill>
              <a:ln>
                <a:noFill/>
              </a:ln>
            </c:spPr>
            <c:extLst>
              <c:ext xmlns:c16="http://schemas.microsoft.com/office/drawing/2014/chart" uri="{C3380CC4-5D6E-409C-BE32-E72D297353CC}">
                <c16:uniqueId val="{00000005-3B66-4F83-92D0-6CEA9886E507}"/>
              </c:ext>
            </c:extLst>
          </c:dPt>
          <c:dPt>
            <c:idx val="6"/>
            <c:invertIfNegative val="0"/>
            <c:bubble3D val="0"/>
            <c:spPr>
              <a:solidFill>
                <a:srgbClr val="102A7E"/>
              </a:solidFill>
              <a:ln>
                <a:noFill/>
              </a:ln>
            </c:spPr>
            <c:extLst>
              <c:ext xmlns:c16="http://schemas.microsoft.com/office/drawing/2014/chart" uri="{C3380CC4-5D6E-409C-BE32-E72D297353CC}">
                <c16:uniqueId val="{00000007-3B66-4F83-92D0-6CEA9886E507}"/>
              </c:ext>
            </c:extLst>
          </c:dPt>
          <c:dPt>
            <c:idx val="9"/>
            <c:invertIfNegative val="0"/>
            <c:bubble3D val="0"/>
            <c:spPr>
              <a:solidFill>
                <a:srgbClr val="102A7E"/>
              </a:solidFill>
              <a:ln>
                <a:noFill/>
              </a:ln>
            </c:spPr>
            <c:extLst>
              <c:ext xmlns:c16="http://schemas.microsoft.com/office/drawing/2014/chart" uri="{C3380CC4-5D6E-409C-BE32-E72D297353CC}">
                <c16:uniqueId val="{00000009-3B66-4F83-92D0-6CEA9886E507}"/>
              </c:ext>
            </c:extLst>
          </c:dPt>
          <c:dPt>
            <c:idx val="11"/>
            <c:invertIfNegative val="0"/>
            <c:bubble3D val="0"/>
            <c:spPr>
              <a:solidFill>
                <a:srgbClr val="102A7E"/>
              </a:solidFill>
              <a:ln>
                <a:noFill/>
              </a:ln>
            </c:spPr>
            <c:extLst>
              <c:ext xmlns:c16="http://schemas.microsoft.com/office/drawing/2014/chart" uri="{C3380CC4-5D6E-409C-BE32-E72D297353CC}">
                <c16:uniqueId val="{0000000B-3B66-4F83-92D0-6CEA9886E507}"/>
              </c:ext>
            </c:extLst>
          </c:dPt>
          <c:dPt>
            <c:idx val="13"/>
            <c:invertIfNegative val="0"/>
            <c:bubble3D val="0"/>
            <c:spPr>
              <a:solidFill>
                <a:srgbClr val="EF6F00"/>
              </a:solidFill>
              <a:ln>
                <a:noFill/>
              </a:ln>
            </c:spPr>
            <c:extLst>
              <c:ext xmlns:c16="http://schemas.microsoft.com/office/drawing/2014/chart" uri="{C3380CC4-5D6E-409C-BE32-E72D297353CC}">
                <c16:uniqueId val="{00000011-D50B-4694-B972-456F96002A6D}"/>
              </c:ext>
            </c:extLst>
          </c:dPt>
          <c:dLbls>
            <c:numFmt formatCode="&quot;$&quot;#,##0.0" sourceLinked="0"/>
            <c:spPr>
              <a:noFill/>
              <a:ln>
                <a:noFill/>
              </a:ln>
              <a:effectLst/>
            </c:spPr>
            <c:txPr>
              <a:bodyPr/>
              <a:lstStyle/>
              <a:p>
                <a:pPr>
                  <a:defRPr sz="105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Sheet1!$A$6:$A$19</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Sheet1!$B$6:$B$19</c:f>
              <c:numCache>
                <c:formatCode>0.00</c:formatCode>
                <c:ptCount val="14"/>
                <c:pt idx="0">
                  <c:v>60.6</c:v>
                </c:pt>
                <c:pt idx="1">
                  <c:v>74.000000000000014</c:v>
                </c:pt>
                <c:pt idx="2">
                  <c:v>84.600000000000009</c:v>
                </c:pt>
                <c:pt idx="3">
                  <c:v>89</c:v>
                </c:pt>
                <c:pt idx="4">
                  <c:v>96.7</c:v>
                </c:pt>
                <c:pt idx="5">
                  <c:v>97.4</c:v>
                </c:pt>
                <c:pt idx="6">
                  <c:v>95.100000000000009</c:v>
                </c:pt>
                <c:pt idx="7">
                  <c:v>99.5</c:v>
                </c:pt>
                <c:pt idx="8">
                  <c:v>103.60000000000002</c:v>
                </c:pt>
                <c:pt idx="9">
                  <c:v>108.5</c:v>
                </c:pt>
                <c:pt idx="10">
                  <c:v>102.1</c:v>
                </c:pt>
                <c:pt idx="11">
                  <c:v>111.10000000000001</c:v>
                </c:pt>
                <c:pt idx="12">
                  <c:v>118.1</c:v>
                </c:pt>
                <c:pt idx="13">
                  <c:v>128.06948051948052</c:v>
                </c:pt>
              </c:numCache>
            </c:numRef>
          </c:val>
          <c:extLst>
            <c:ext xmlns:c16="http://schemas.microsoft.com/office/drawing/2014/chart" uri="{C3380CC4-5D6E-409C-BE32-E72D297353CC}">
              <c16:uniqueId val="{00000010-D50B-4694-B972-456F96002A6D}"/>
            </c:ext>
          </c:extLst>
        </c:ser>
        <c:dLbls>
          <c:showLegendKey val="0"/>
          <c:showVal val="0"/>
          <c:showCatName val="0"/>
          <c:showSerName val="0"/>
          <c:showPercent val="0"/>
          <c:showBubbleSize val="0"/>
        </c:dLbls>
        <c:gapWidth val="26"/>
        <c:axId val="111642112"/>
        <c:axId val="111643648"/>
      </c:barChart>
      <c:catAx>
        <c:axId val="111642112"/>
        <c:scaling>
          <c:orientation val="minMax"/>
        </c:scaling>
        <c:delete val="0"/>
        <c:axPos val="b"/>
        <c:numFmt formatCode="General" sourceLinked="1"/>
        <c:majorTickMark val="out"/>
        <c:minorTickMark val="none"/>
        <c:tickLblPos val="nextTo"/>
        <c:spPr>
          <a:ln>
            <a:noFill/>
          </a:ln>
        </c:spPr>
        <c:txPr>
          <a:bodyPr/>
          <a:lstStyle/>
          <a:p>
            <a:pPr>
              <a:defRPr sz="1050">
                <a:latin typeface="+mn-lt"/>
              </a:defRPr>
            </a:pPr>
            <a:endParaRPr lang="en-US"/>
          </a:p>
        </c:txPr>
        <c:crossAx val="111643648"/>
        <c:crosses val="autoZero"/>
        <c:auto val="1"/>
        <c:lblAlgn val="ctr"/>
        <c:lblOffset val="100"/>
        <c:tickLblSkip val="1"/>
        <c:noMultiLvlLbl val="0"/>
      </c:catAx>
      <c:valAx>
        <c:axId val="111643648"/>
        <c:scaling>
          <c:orientation val="minMax"/>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valAx>
      <c:spPr>
        <a:noFill/>
        <a:ln w="25400">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2709311340601E-2"/>
          <c:y val="1.7440032014917443E-2"/>
          <c:w val="0.92359705318848484"/>
          <c:h val="0.92338520446877814"/>
        </c:manualLayout>
      </c:layout>
      <c:barChart>
        <c:barDir val="col"/>
        <c:grouping val="clustered"/>
        <c:varyColors val="0"/>
        <c:ser>
          <c:idx val="0"/>
          <c:order val="0"/>
          <c:tx>
            <c:strRef>
              <c:f>Sheet1!$B$1</c:f>
              <c:strCache>
                <c:ptCount val="1"/>
                <c:pt idx="0">
                  <c:v>Leasing &amp; Finance Index, MLFI-25 New Business Volume, Y-Y Percent Change</c:v>
                </c:pt>
              </c:strCache>
            </c:strRef>
          </c:tx>
          <c:spPr>
            <a:solidFill>
              <a:schemeClr val="tx1"/>
            </a:solidFill>
            <a:ln>
              <a:noFill/>
            </a:ln>
          </c:spPr>
          <c:invertIfNegative val="0"/>
          <c:dPt>
            <c:idx val="0"/>
            <c:invertIfNegative val="0"/>
            <c:bubble3D val="0"/>
            <c:extLst>
              <c:ext xmlns:c16="http://schemas.microsoft.com/office/drawing/2014/chart" uri="{C3380CC4-5D6E-409C-BE32-E72D297353CC}">
                <c16:uniqueId val="{00000000-3DFB-473A-B932-30ECCA7AA13D}"/>
              </c:ext>
            </c:extLst>
          </c:dPt>
          <c:dPt>
            <c:idx val="3"/>
            <c:invertIfNegative val="0"/>
            <c:bubble3D val="0"/>
            <c:extLst>
              <c:ext xmlns:c16="http://schemas.microsoft.com/office/drawing/2014/chart" uri="{C3380CC4-5D6E-409C-BE32-E72D297353CC}">
                <c16:uniqueId val="{00000001-3DFB-473A-B932-30ECCA7AA13D}"/>
              </c:ext>
            </c:extLst>
          </c:dPt>
          <c:dPt>
            <c:idx val="6"/>
            <c:invertIfNegative val="0"/>
            <c:bubble3D val="0"/>
            <c:extLst>
              <c:ext xmlns:c16="http://schemas.microsoft.com/office/drawing/2014/chart" uri="{C3380CC4-5D6E-409C-BE32-E72D297353CC}">
                <c16:uniqueId val="{00000002-3DFB-473A-B932-30ECCA7AA13D}"/>
              </c:ext>
            </c:extLst>
          </c:dPt>
          <c:dPt>
            <c:idx val="9"/>
            <c:invertIfNegative val="0"/>
            <c:bubble3D val="0"/>
            <c:extLst>
              <c:ext xmlns:c16="http://schemas.microsoft.com/office/drawing/2014/chart" uri="{C3380CC4-5D6E-409C-BE32-E72D297353CC}">
                <c16:uniqueId val="{00000003-3DFB-473A-B932-30ECCA7AA13D}"/>
              </c:ext>
            </c:extLst>
          </c:dPt>
          <c:dPt>
            <c:idx val="12"/>
            <c:invertIfNegative val="0"/>
            <c:bubble3D val="0"/>
            <c:extLst>
              <c:ext xmlns:c16="http://schemas.microsoft.com/office/drawing/2014/chart" uri="{C3380CC4-5D6E-409C-BE32-E72D297353CC}">
                <c16:uniqueId val="{00000004-3DFB-473A-B932-30ECCA7AA13D}"/>
              </c:ext>
            </c:extLst>
          </c:dPt>
          <c:dPt>
            <c:idx val="14"/>
            <c:invertIfNegative val="0"/>
            <c:bubble3D val="0"/>
            <c:extLst>
              <c:ext xmlns:c16="http://schemas.microsoft.com/office/drawing/2014/chart" uri="{C3380CC4-5D6E-409C-BE32-E72D297353CC}">
                <c16:uniqueId val="{00000005-3DFB-473A-B932-30ECCA7AA13D}"/>
              </c:ext>
            </c:extLst>
          </c:dPt>
          <c:dPt>
            <c:idx val="18"/>
            <c:invertIfNegative val="0"/>
            <c:bubble3D val="0"/>
            <c:extLst>
              <c:ext xmlns:c16="http://schemas.microsoft.com/office/drawing/2014/chart" uri="{C3380CC4-5D6E-409C-BE32-E72D297353CC}">
                <c16:uniqueId val="{00000006-3DFB-473A-B932-30ECCA7AA13D}"/>
              </c:ext>
            </c:extLst>
          </c:dPt>
          <c:dPt>
            <c:idx val="24"/>
            <c:invertIfNegative val="0"/>
            <c:bubble3D val="0"/>
            <c:extLst>
              <c:ext xmlns:c16="http://schemas.microsoft.com/office/drawing/2014/chart" uri="{C3380CC4-5D6E-409C-BE32-E72D297353CC}">
                <c16:uniqueId val="{00000007-3DFB-473A-B932-30ECCA7AA13D}"/>
              </c:ext>
            </c:extLst>
          </c:dPt>
          <c:dPt>
            <c:idx val="26"/>
            <c:invertIfNegative val="0"/>
            <c:bubble3D val="0"/>
            <c:extLst>
              <c:ext xmlns:c16="http://schemas.microsoft.com/office/drawing/2014/chart" uri="{C3380CC4-5D6E-409C-BE32-E72D297353CC}">
                <c16:uniqueId val="{00000008-3DFB-473A-B932-30ECCA7AA13D}"/>
              </c:ext>
            </c:extLst>
          </c:dPt>
          <c:dPt>
            <c:idx val="30"/>
            <c:invertIfNegative val="0"/>
            <c:bubble3D val="0"/>
            <c:extLst>
              <c:ext xmlns:c16="http://schemas.microsoft.com/office/drawing/2014/chart" uri="{C3380CC4-5D6E-409C-BE32-E72D297353CC}">
                <c16:uniqueId val="{00000009-3DFB-473A-B932-30ECCA7AA13D}"/>
              </c:ext>
            </c:extLst>
          </c:dPt>
          <c:dPt>
            <c:idx val="33"/>
            <c:invertIfNegative val="0"/>
            <c:bubble3D val="0"/>
            <c:extLst>
              <c:ext xmlns:c16="http://schemas.microsoft.com/office/drawing/2014/chart" uri="{C3380CC4-5D6E-409C-BE32-E72D297353CC}">
                <c16:uniqueId val="{0000000A-3DFB-473A-B932-30ECCA7AA13D}"/>
              </c:ext>
            </c:extLst>
          </c:dPt>
          <c:dPt>
            <c:idx val="36"/>
            <c:invertIfNegative val="0"/>
            <c:bubble3D val="0"/>
            <c:extLst>
              <c:ext xmlns:c16="http://schemas.microsoft.com/office/drawing/2014/chart" uri="{C3380CC4-5D6E-409C-BE32-E72D297353CC}">
                <c16:uniqueId val="{0000000B-3DFB-473A-B932-30ECCA7AA13D}"/>
              </c:ext>
            </c:extLst>
          </c:dPt>
          <c:dPt>
            <c:idx val="38"/>
            <c:invertIfNegative val="0"/>
            <c:bubble3D val="0"/>
            <c:extLst>
              <c:ext xmlns:c16="http://schemas.microsoft.com/office/drawing/2014/chart" uri="{C3380CC4-5D6E-409C-BE32-E72D297353CC}">
                <c16:uniqueId val="{0000000C-3DFB-473A-B932-30ECCA7AA13D}"/>
              </c:ext>
            </c:extLst>
          </c:dPt>
          <c:dPt>
            <c:idx val="54"/>
            <c:invertIfNegative val="0"/>
            <c:bubble3D val="0"/>
            <c:extLst>
              <c:ext xmlns:c16="http://schemas.microsoft.com/office/drawing/2014/chart" uri="{C3380CC4-5D6E-409C-BE32-E72D297353CC}">
                <c16:uniqueId val="{0000000D-3DFB-473A-B932-30ECCA7AA13D}"/>
              </c:ext>
            </c:extLst>
          </c:dPt>
          <c:dPt>
            <c:idx val="57"/>
            <c:invertIfNegative val="0"/>
            <c:bubble3D val="0"/>
            <c:extLst>
              <c:ext xmlns:c16="http://schemas.microsoft.com/office/drawing/2014/chart" uri="{C3380CC4-5D6E-409C-BE32-E72D297353CC}">
                <c16:uniqueId val="{0000000E-3DFB-473A-B932-30ECCA7AA13D}"/>
              </c:ext>
            </c:extLst>
          </c:dPt>
          <c:dPt>
            <c:idx val="69"/>
            <c:invertIfNegative val="0"/>
            <c:bubble3D val="0"/>
            <c:extLst>
              <c:ext xmlns:c16="http://schemas.microsoft.com/office/drawing/2014/chart" uri="{C3380CC4-5D6E-409C-BE32-E72D297353CC}">
                <c16:uniqueId val="{00000010-3DFB-473A-B932-30ECCA7AA13D}"/>
              </c:ext>
            </c:extLst>
          </c:dPt>
          <c:dPt>
            <c:idx val="72"/>
            <c:invertIfNegative val="0"/>
            <c:bubble3D val="0"/>
            <c:extLst>
              <c:ext xmlns:c16="http://schemas.microsoft.com/office/drawing/2014/chart" uri="{C3380CC4-5D6E-409C-BE32-E72D297353CC}">
                <c16:uniqueId val="{00000011-1AC6-4B8C-AA01-869A82E5F215}"/>
              </c:ext>
            </c:extLst>
          </c:dPt>
          <c:dPt>
            <c:idx val="78"/>
            <c:invertIfNegative val="0"/>
            <c:bubble3D val="0"/>
            <c:spPr>
              <a:solidFill>
                <a:srgbClr val="D2CD00"/>
              </a:solidFill>
              <a:ln>
                <a:noFill/>
              </a:ln>
            </c:spPr>
            <c:extLst>
              <c:ext xmlns:c16="http://schemas.microsoft.com/office/drawing/2014/chart" uri="{C3380CC4-5D6E-409C-BE32-E72D297353CC}">
                <c16:uniqueId val="{00000012-245E-45BC-8A7F-8D4E50C5A037}"/>
              </c:ext>
            </c:extLst>
          </c:dPt>
          <c:cat>
            <c:numRef>
              <c:f>Sheet1!$A$141:$A$219</c:f>
              <c:numCache>
                <c:formatCode>m/d/yyyy</c:formatCode>
                <c:ptCount val="79"/>
                <c:pt idx="0">
                  <c:v>42583</c:v>
                </c:pt>
                <c:pt idx="1">
                  <c:v>42614</c:v>
                </c:pt>
                <c:pt idx="2">
                  <c:v>42644</c:v>
                </c:pt>
                <c:pt idx="3">
                  <c:v>42675</c:v>
                </c:pt>
                <c:pt idx="4">
                  <c:v>42705</c:v>
                </c:pt>
                <c:pt idx="5">
                  <c:v>42736</c:v>
                </c:pt>
                <c:pt idx="6">
                  <c:v>42767</c:v>
                </c:pt>
                <c:pt idx="7">
                  <c:v>42795</c:v>
                </c:pt>
                <c:pt idx="8">
                  <c:v>42826</c:v>
                </c:pt>
                <c:pt idx="9">
                  <c:v>42856</c:v>
                </c:pt>
                <c:pt idx="10">
                  <c:v>42887</c:v>
                </c:pt>
                <c:pt idx="11">
                  <c:v>42917</c:v>
                </c:pt>
                <c:pt idx="12">
                  <c:v>42948</c:v>
                </c:pt>
                <c:pt idx="13">
                  <c:v>42979</c:v>
                </c:pt>
                <c:pt idx="14">
                  <c:v>43009</c:v>
                </c:pt>
                <c:pt idx="15">
                  <c:v>43040</c:v>
                </c:pt>
                <c:pt idx="16">
                  <c:v>43070</c:v>
                </c:pt>
                <c:pt idx="17">
                  <c:v>43101</c:v>
                </c:pt>
                <c:pt idx="18">
                  <c:v>43132</c:v>
                </c:pt>
                <c:pt idx="19">
                  <c:v>43160</c:v>
                </c:pt>
                <c:pt idx="20">
                  <c:v>43191</c:v>
                </c:pt>
                <c:pt idx="21">
                  <c:v>43221</c:v>
                </c:pt>
                <c:pt idx="22">
                  <c:v>43252</c:v>
                </c:pt>
                <c:pt idx="23">
                  <c:v>43282</c:v>
                </c:pt>
                <c:pt idx="24">
                  <c:v>43313</c:v>
                </c:pt>
                <c:pt idx="25">
                  <c:v>43344</c:v>
                </c:pt>
                <c:pt idx="26">
                  <c:v>43374</c:v>
                </c:pt>
                <c:pt idx="27">
                  <c:v>43405</c:v>
                </c:pt>
                <c:pt idx="28">
                  <c:v>43435</c:v>
                </c:pt>
                <c:pt idx="29">
                  <c:v>43466</c:v>
                </c:pt>
                <c:pt idx="30">
                  <c:v>43497</c:v>
                </c:pt>
                <c:pt idx="31">
                  <c:v>43525</c:v>
                </c:pt>
                <c:pt idx="32">
                  <c:v>43556</c:v>
                </c:pt>
                <c:pt idx="33">
                  <c:v>43586</c:v>
                </c:pt>
                <c:pt idx="34">
                  <c:v>43617</c:v>
                </c:pt>
                <c:pt idx="35">
                  <c:v>43647</c:v>
                </c:pt>
                <c:pt idx="36">
                  <c:v>43678</c:v>
                </c:pt>
                <c:pt idx="37">
                  <c:v>43709</c:v>
                </c:pt>
                <c:pt idx="38">
                  <c:v>43739</c:v>
                </c:pt>
                <c:pt idx="39">
                  <c:v>43770</c:v>
                </c:pt>
                <c:pt idx="40">
                  <c:v>43800</c:v>
                </c:pt>
                <c:pt idx="41">
                  <c:v>43831</c:v>
                </c:pt>
                <c:pt idx="42">
                  <c:v>43862</c:v>
                </c:pt>
                <c:pt idx="43">
                  <c:v>43891</c:v>
                </c:pt>
                <c:pt idx="44">
                  <c:v>43922</c:v>
                </c:pt>
                <c:pt idx="45">
                  <c:v>43952</c:v>
                </c:pt>
                <c:pt idx="46">
                  <c:v>43983</c:v>
                </c:pt>
                <c:pt idx="47">
                  <c:v>44013</c:v>
                </c:pt>
                <c:pt idx="48">
                  <c:v>44044</c:v>
                </c:pt>
                <c:pt idx="49">
                  <c:v>44075</c:v>
                </c:pt>
                <c:pt idx="50">
                  <c:v>44105</c:v>
                </c:pt>
                <c:pt idx="51">
                  <c:v>44136</c:v>
                </c:pt>
                <c:pt idx="52">
                  <c:v>44166</c:v>
                </c:pt>
                <c:pt idx="53">
                  <c:v>44197</c:v>
                </c:pt>
                <c:pt idx="54">
                  <c:v>44228</c:v>
                </c:pt>
                <c:pt idx="55">
                  <c:v>44256</c:v>
                </c:pt>
                <c:pt idx="56">
                  <c:v>44287</c:v>
                </c:pt>
                <c:pt idx="57">
                  <c:v>44317</c:v>
                </c:pt>
                <c:pt idx="58">
                  <c:v>44348</c:v>
                </c:pt>
                <c:pt idx="59">
                  <c:v>44378</c:v>
                </c:pt>
                <c:pt idx="60">
                  <c:v>44409</c:v>
                </c:pt>
                <c:pt idx="61">
                  <c:v>44440</c:v>
                </c:pt>
                <c:pt idx="62">
                  <c:v>44470</c:v>
                </c:pt>
                <c:pt idx="63">
                  <c:v>44501</c:v>
                </c:pt>
                <c:pt idx="64">
                  <c:v>44531</c:v>
                </c:pt>
                <c:pt idx="65">
                  <c:v>44562</c:v>
                </c:pt>
                <c:pt idx="66">
                  <c:v>44593</c:v>
                </c:pt>
                <c:pt idx="67">
                  <c:v>44621</c:v>
                </c:pt>
                <c:pt idx="68">
                  <c:v>44652</c:v>
                </c:pt>
                <c:pt idx="69">
                  <c:v>44682</c:v>
                </c:pt>
                <c:pt idx="70">
                  <c:v>44713</c:v>
                </c:pt>
                <c:pt idx="71">
                  <c:v>44743</c:v>
                </c:pt>
                <c:pt idx="72">
                  <c:v>44774</c:v>
                </c:pt>
                <c:pt idx="73">
                  <c:v>44805</c:v>
                </c:pt>
                <c:pt idx="74">
                  <c:v>44835</c:v>
                </c:pt>
                <c:pt idx="75">
                  <c:v>44866</c:v>
                </c:pt>
                <c:pt idx="76">
                  <c:v>44896</c:v>
                </c:pt>
                <c:pt idx="77">
                  <c:v>44927</c:v>
                </c:pt>
                <c:pt idx="78">
                  <c:v>44958</c:v>
                </c:pt>
              </c:numCache>
            </c:numRef>
          </c:cat>
          <c:val>
            <c:numRef>
              <c:f>Sheet1!$B$141:$B$219</c:f>
              <c:numCache>
                <c:formatCode>0%</c:formatCode>
                <c:ptCount val="79"/>
                <c:pt idx="0">
                  <c:v>0.11594202898550732</c:v>
                </c:pt>
                <c:pt idx="1">
                  <c:v>0.11904761904761907</c:v>
                </c:pt>
                <c:pt idx="2">
                  <c:v>6.4935064935064846E-2</c:v>
                </c:pt>
                <c:pt idx="3">
                  <c:v>4.9180327868852514E-2</c:v>
                </c:pt>
                <c:pt idx="4">
                  <c:v>-3.2000000000000028E-2</c:v>
                </c:pt>
                <c:pt idx="5">
                  <c:v>3.3333333333333437E-2</c:v>
                </c:pt>
                <c:pt idx="6">
                  <c:v>-3.2786885245901676E-2</c:v>
                </c:pt>
                <c:pt idx="7">
                  <c:v>9.8765432098765427E-2</c:v>
                </c:pt>
                <c:pt idx="8">
                  <c:v>8.2191780821917915E-2</c:v>
                </c:pt>
                <c:pt idx="9">
                  <c:v>0.13235294117647056</c:v>
                </c:pt>
                <c:pt idx="10">
                  <c:v>-2.0000000000000018E-2</c:v>
                </c:pt>
                <c:pt idx="11">
                  <c:v>0.12857142857142856</c:v>
                </c:pt>
                <c:pt idx="12">
                  <c:v>1.298701298701288E-2</c:v>
                </c:pt>
                <c:pt idx="13">
                  <c:v>-7.4468085106383031E-2</c:v>
                </c:pt>
                <c:pt idx="14">
                  <c:v>2.4390243902439046E-2</c:v>
                </c:pt>
                <c:pt idx="15">
                  <c:v>0.171875</c:v>
                </c:pt>
                <c:pt idx="16">
                  <c:v>5.7851239669421517E-2</c:v>
                </c:pt>
                <c:pt idx="17">
                  <c:v>0.11290322580645151</c:v>
                </c:pt>
                <c:pt idx="18">
                  <c:v>0.30508474576271194</c:v>
                </c:pt>
                <c:pt idx="19">
                  <c:v>2.2471910112359605E-2</c:v>
                </c:pt>
                <c:pt idx="20">
                  <c:v>0</c:v>
                </c:pt>
                <c:pt idx="21">
                  <c:v>0</c:v>
                </c:pt>
                <c:pt idx="22">
                  <c:v>-7.1428571428571397E-2</c:v>
                </c:pt>
                <c:pt idx="23">
                  <c:v>3.7974683544303778E-2</c:v>
                </c:pt>
                <c:pt idx="24">
                  <c:v>0.14102564102564097</c:v>
                </c:pt>
                <c:pt idx="25">
                  <c:v>-2.2988505747126409E-2</c:v>
                </c:pt>
                <c:pt idx="26">
                  <c:v>5.9523809523809534E-2</c:v>
                </c:pt>
                <c:pt idx="27">
                  <c:v>6.6666666666666652E-2</c:v>
                </c:pt>
                <c:pt idx="28">
                  <c:v>-7.8125E-3</c:v>
                </c:pt>
                <c:pt idx="29">
                  <c:v>4.3478260869565188E-2</c:v>
                </c:pt>
                <c:pt idx="30">
                  <c:v>-0.23376623376623373</c:v>
                </c:pt>
                <c:pt idx="31">
                  <c:v>-9.8901098901098994E-2</c:v>
                </c:pt>
                <c:pt idx="32">
                  <c:v>0.11392405063291133</c:v>
                </c:pt>
                <c:pt idx="33">
                  <c:v>0.18181818181818188</c:v>
                </c:pt>
                <c:pt idx="34">
                  <c:v>8.7912087912087822E-2</c:v>
                </c:pt>
                <c:pt idx="35">
                  <c:v>0.14634146341463428</c:v>
                </c:pt>
                <c:pt idx="36" formatCode="0.0%">
                  <c:v>3.3707865168539408E-2</c:v>
                </c:pt>
                <c:pt idx="37">
                  <c:v>0.17647058823529416</c:v>
                </c:pt>
                <c:pt idx="38">
                  <c:v>0.13483146067415741</c:v>
                </c:pt>
                <c:pt idx="39">
                  <c:v>-2.5000000000000022E-2</c:v>
                </c:pt>
                <c:pt idx="40">
                  <c:v>1.5748031496062964E-2</c:v>
                </c:pt>
                <c:pt idx="41">
                  <c:v>0.27777777777777768</c:v>
                </c:pt>
                <c:pt idx="42">
                  <c:v>0.15254237288135597</c:v>
                </c:pt>
                <c:pt idx="43">
                  <c:v>8.5365853658536661E-2</c:v>
                </c:pt>
                <c:pt idx="44">
                  <c:v>-6.8181818181818343E-2</c:v>
                </c:pt>
                <c:pt idx="45">
                  <c:v>-0.26373626373626369</c:v>
                </c:pt>
                <c:pt idx="46">
                  <c:v>-0.10101010101010099</c:v>
                </c:pt>
                <c:pt idx="47">
                  <c:v>-3.1914893617021267E-2</c:v>
                </c:pt>
                <c:pt idx="48">
                  <c:v>-0.23913043478260865</c:v>
                </c:pt>
                <c:pt idx="49">
                  <c:v>-0.13</c:v>
                </c:pt>
                <c:pt idx="50">
                  <c:v>-8.9108910891089077E-2</c:v>
                </c:pt>
                <c:pt idx="51">
                  <c:v>-6.4102564102564097E-2</c:v>
                </c:pt>
                <c:pt idx="52">
                  <c:v>-6.2015503875968991E-2</c:v>
                </c:pt>
                <c:pt idx="53">
                  <c:v>-0.11956521739130432</c:v>
                </c:pt>
                <c:pt idx="54">
                  <c:v>8.8235294117646967E-2</c:v>
                </c:pt>
                <c:pt idx="55">
                  <c:v>4.4943820224719211E-2</c:v>
                </c:pt>
                <c:pt idx="56">
                  <c:v>0.19512195121951237</c:v>
                </c:pt>
                <c:pt idx="57">
                  <c:v>0.20895522388059695</c:v>
                </c:pt>
                <c:pt idx="58">
                  <c:v>0.1685393258426966</c:v>
                </c:pt>
                <c:pt idx="59">
                  <c:v>8.7912087912087822E-2</c:v>
                </c:pt>
                <c:pt idx="60">
                  <c:v>0.21428571428571419</c:v>
                </c:pt>
                <c:pt idx="61">
                  <c:v>5.7471264367816133E-2</c:v>
                </c:pt>
                <c:pt idx="62">
                  <c:v>0.16304347826086962</c:v>
                </c:pt>
                <c:pt idx="63">
                  <c:v>8.2191780821917915E-2</c:v>
                </c:pt>
                <c:pt idx="64">
                  <c:v>-2.4793388429752095E-2</c:v>
                </c:pt>
                <c:pt idx="65">
                  <c:v>2.4691358024691468E-2</c:v>
                </c:pt>
                <c:pt idx="66">
                  <c:v>-4.0540540540540571E-2</c:v>
                </c:pt>
                <c:pt idx="67">
                  <c:v>0.13978494623655924</c:v>
                </c:pt>
                <c:pt idx="68">
                  <c:v>7.1428571428571397E-2</c:v>
                </c:pt>
                <c:pt idx="69">
                  <c:v>0.16049382716049387</c:v>
                </c:pt>
                <c:pt idx="70">
                  <c:v>-9.6153846153845812E-3</c:v>
                </c:pt>
                <c:pt idx="71">
                  <c:v>2.020202020202011E-2</c:v>
                </c:pt>
                <c:pt idx="72">
                  <c:v>3.529411764705892E-2</c:v>
                </c:pt>
                <c:pt idx="73" formatCode="0.00">
                  <c:v>0.10869565217391308</c:v>
                </c:pt>
                <c:pt idx="74" formatCode="0.00">
                  <c:v>5.6074766355140193E-2</c:v>
                </c:pt>
                <c:pt idx="75" formatCode="0.00">
                  <c:v>8.8607594936708889E-2</c:v>
                </c:pt>
                <c:pt idx="76" formatCode="0.00">
                  <c:v>9.3220338983050821E-2</c:v>
                </c:pt>
                <c:pt idx="77" formatCode="0.00">
                  <c:v>6.0240963855421548E-2</c:v>
                </c:pt>
                <c:pt idx="78" formatCode="0.00">
                  <c:v>0.11267605633802824</c:v>
                </c:pt>
              </c:numCache>
            </c:numRef>
          </c:val>
          <c:extLst>
            <c:ext xmlns:c16="http://schemas.microsoft.com/office/drawing/2014/chart" uri="{C3380CC4-5D6E-409C-BE32-E72D297353CC}">
              <c16:uniqueId val="{00000011-3DFB-473A-B932-30ECCA7AA13D}"/>
            </c:ext>
          </c:extLst>
        </c:ser>
        <c:dLbls>
          <c:showLegendKey val="0"/>
          <c:showVal val="0"/>
          <c:showCatName val="0"/>
          <c:showSerName val="0"/>
          <c:showPercent val="0"/>
          <c:showBubbleSize val="0"/>
        </c:dLbls>
        <c:gapWidth val="55"/>
        <c:axId val="111642112"/>
        <c:axId val="111643648"/>
      </c:barChart>
      <c:dateAx>
        <c:axId val="111642112"/>
        <c:scaling>
          <c:orientation val="minMax"/>
          <c:min val="43132"/>
        </c:scaling>
        <c:delete val="0"/>
        <c:axPos val="b"/>
        <c:numFmt formatCode="mmm\ yy" sourceLinked="0"/>
        <c:majorTickMark val="out"/>
        <c:minorTickMark val="none"/>
        <c:tickLblPos val="low"/>
        <c:spPr>
          <a:ln>
            <a:noFill/>
          </a:ln>
        </c:spPr>
        <c:txPr>
          <a:bodyPr rot="0"/>
          <a:lstStyle/>
          <a:p>
            <a:pPr>
              <a:defRPr sz="1050">
                <a:solidFill>
                  <a:schemeClr val="tx2">
                    <a:lumMod val="25000"/>
                  </a:schemeClr>
                </a:solidFill>
                <a:latin typeface="+mn-lt"/>
              </a:defRPr>
            </a:pPr>
            <a:endParaRPr lang="en-US"/>
          </a:p>
        </c:txPr>
        <c:crossAx val="111643648"/>
        <c:crosses val="autoZero"/>
        <c:auto val="1"/>
        <c:lblOffset val="100"/>
        <c:baseTimeUnit val="months"/>
        <c:majorUnit val="12"/>
        <c:majorTimeUnit val="months"/>
        <c:minorUnit val="3"/>
        <c:minorTimeUnit val="months"/>
      </c:dateAx>
      <c:valAx>
        <c:axId val="111643648"/>
        <c:scaling>
          <c:orientation val="minMax"/>
          <c:max val="0.30000000000000004"/>
          <c:min val="-0.30000000000000004"/>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089414052301054E-2"/>
          <c:y val="1.7428254184235589E-2"/>
          <c:w val="0.94283774933161302"/>
          <c:h val="0.93330277900333936"/>
        </c:manualLayout>
      </c:layout>
      <c:lineChart>
        <c:grouping val="standard"/>
        <c:varyColors val="0"/>
        <c:ser>
          <c:idx val="0"/>
          <c:order val="0"/>
          <c:tx>
            <c:strRef>
              <c:f>Sheet1!$B$1</c:f>
              <c:strCache>
                <c:ptCount val="1"/>
                <c:pt idx="0">
                  <c:v>EFI - MCI</c:v>
                </c:pt>
              </c:strCache>
            </c:strRef>
          </c:tx>
          <c:spPr>
            <a:ln w="31750">
              <a:solidFill>
                <a:srgbClr val="102A7E"/>
              </a:solidFill>
            </a:ln>
          </c:spPr>
          <c:marker>
            <c:symbol val="none"/>
          </c:marker>
          <c:dPt>
            <c:idx val="88"/>
            <c:bubble3D val="0"/>
            <c:extLst>
              <c:ext xmlns:c16="http://schemas.microsoft.com/office/drawing/2014/chart" uri="{C3380CC4-5D6E-409C-BE32-E72D297353CC}">
                <c16:uniqueId val="{00000000-FC1B-4AF0-908E-6B889E1C1BA9}"/>
              </c:ext>
            </c:extLst>
          </c:dPt>
          <c:dPt>
            <c:idx val="91"/>
            <c:bubble3D val="0"/>
            <c:extLst>
              <c:ext xmlns:c16="http://schemas.microsoft.com/office/drawing/2014/chart" uri="{C3380CC4-5D6E-409C-BE32-E72D297353CC}">
                <c16:uniqueId val="{00000001-FC1B-4AF0-908E-6B889E1C1BA9}"/>
              </c:ext>
            </c:extLst>
          </c:dPt>
          <c:dPt>
            <c:idx val="94"/>
            <c:bubble3D val="0"/>
            <c:extLst>
              <c:ext xmlns:c16="http://schemas.microsoft.com/office/drawing/2014/chart" uri="{C3380CC4-5D6E-409C-BE32-E72D297353CC}">
                <c16:uniqueId val="{00000002-FC1B-4AF0-908E-6B889E1C1BA9}"/>
              </c:ext>
            </c:extLst>
          </c:dPt>
          <c:dPt>
            <c:idx val="97"/>
            <c:bubble3D val="0"/>
            <c:extLst>
              <c:ext xmlns:c16="http://schemas.microsoft.com/office/drawing/2014/chart" uri="{C3380CC4-5D6E-409C-BE32-E72D297353CC}">
                <c16:uniqueId val="{00000003-FC1B-4AF0-908E-6B889E1C1BA9}"/>
              </c:ext>
            </c:extLst>
          </c:dPt>
          <c:dPt>
            <c:idx val="100"/>
            <c:bubble3D val="0"/>
            <c:extLst>
              <c:ext xmlns:c16="http://schemas.microsoft.com/office/drawing/2014/chart" uri="{C3380CC4-5D6E-409C-BE32-E72D297353CC}">
                <c16:uniqueId val="{00000004-FC1B-4AF0-908E-6B889E1C1BA9}"/>
              </c:ext>
            </c:extLst>
          </c:dPt>
          <c:dPt>
            <c:idx val="102"/>
            <c:bubble3D val="0"/>
            <c:extLst>
              <c:ext xmlns:c16="http://schemas.microsoft.com/office/drawing/2014/chart" uri="{C3380CC4-5D6E-409C-BE32-E72D297353CC}">
                <c16:uniqueId val="{00000005-FC1B-4AF0-908E-6B889E1C1BA9}"/>
              </c:ext>
            </c:extLst>
          </c:dPt>
          <c:dPt>
            <c:idx val="106"/>
            <c:bubble3D val="0"/>
            <c:extLst>
              <c:ext xmlns:c16="http://schemas.microsoft.com/office/drawing/2014/chart" uri="{C3380CC4-5D6E-409C-BE32-E72D297353CC}">
                <c16:uniqueId val="{00000006-FC1B-4AF0-908E-6B889E1C1BA9}"/>
              </c:ext>
            </c:extLst>
          </c:dPt>
          <c:dPt>
            <c:idx val="109"/>
            <c:bubble3D val="0"/>
            <c:extLst>
              <c:ext xmlns:c16="http://schemas.microsoft.com/office/drawing/2014/chart" uri="{C3380CC4-5D6E-409C-BE32-E72D297353CC}">
                <c16:uniqueId val="{00000007-FC1B-4AF0-908E-6B889E1C1BA9}"/>
              </c:ext>
            </c:extLst>
          </c:dPt>
          <c:dPt>
            <c:idx val="112"/>
            <c:bubble3D val="0"/>
            <c:extLst>
              <c:ext xmlns:c16="http://schemas.microsoft.com/office/drawing/2014/chart" uri="{C3380CC4-5D6E-409C-BE32-E72D297353CC}">
                <c16:uniqueId val="{00000008-FC1B-4AF0-908E-6B889E1C1BA9}"/>
              </c:ext>
            </c:extLst>
          </c:dPt>
          <c:dPt>
            <c:idx val="114"/>
            <c:bubble3D val="0"/>
            <c:extLst>
              <c:ext xmlns:c16="http://schemas.microsoft.com/office/drawing/2014/chart" uri="{C3380CC4-5D6E-409C-BE32-E72D297353CC}">
                <c16:uniqueId val="{00000009-FC1B-4AF0-908E-6B889E1C1BA9}"/>
              </c:ext>
            </c:extLst>
          </c:dPt>
          <c:dPt>
            <c:idx val="118"/>
            <c:bubble3D val="0"/>
            <c:extLst>
              <c:ext xmlns:c16="http://schemas.microsoft.com/office/drawing/2014/chart" uri="{C3380CC4-5D6E-409C-BE32-E72D297353CC}">
                <c16:uniqueId val="{0000000A-FC1B-4AF0-908E-6B889E1C1BA9}"/>
              </c:ext>
            </c:extLst>
          </c:dPt>
          <c:dPt>
            <c:idx val="121"/>
            <c:bubble3D val="0"/>
            <c:extLst>
              <c:ext xmlns:c16="http://schemas.microsoft.com/office/drawing/2014/chart" uri="{C3380CC4-5D6E-409C-BE32-E72D297353CC}">
                <c16:uniqueId val="{0000000B-FC1B-4AF0-908E-6B889E1C1BA9}"/>
              </c:ext>
            </c:extLst>
          </c:dPt>
          <c:dPt>
            <c:idx val="122"/>
            <c:bubble3D val="0"/>
            <c:extLst>
              <c:ext xmlns:c16="http://schemas.microsoft.com/office/drawing/2014/chart" uri="{C3380CC4-5D6E-409C-BE32-E72D297353CC}">
                <c16:uniqueId val="{0000000C-FC1B-4AF0-908E-6B889E1C1BA9}"/>
              </c:ext>
            </c:extLst>
          </c:dPt>
          <c:dPt>
            <c:idx val="124"/>
            <c:bubble3D val="0"/>
            <c:extLst>
              <c:ext xmlns:c16="http://schemas.microsoft.com/office/drawing/2014/chart" uri="{C3380CC4-5D6E-409C-BE32-E72D297353CC}">
                <c16:uniqueId val="{0000000D-FC1B-4AF0-908E-6B889E1C1BA9}"/>
              </c:ext>
            </c:extLst>
          </c:dPt>
          <c:dPt>
            <c:idx val="125"/>
            <c:bubble3D val="0"/>
            <c:extLst>
              <c:ext xmlns:c16="http://schemas.microsoft.com/office/drawing/2014/chart" uri="{C3380CC4-5D6E-409C-BE32-E72D297353CC}">
                <c16:uniqueId val="{0000000E-FC1B-4AF0-908E-6B889E1C1BA9}"/>
              </c:ext>
            </c:extLst>
          </c:dPt>
          <c:dPt>
            <c:idx val="126"/>
            <c:bubble3D val="0"/>
            <c:extLst>
              <c:ext xmlns:c16="http://schemas.microsoft.com/office/drawing/2014/chart" uri="{C3380CC4-5D6E-409C-BE32-E72D297353CC}">
                <c16:uniqueId val="{0000000F-FC1B-4AF0-908E-6B889E1C1BA9}"/>
              </c:ext>
            </c:extLst>
          </c:dPt>
          <c:dPt>
            <c:idx val="128"/>
            <c:bubble3D val="0"/>
            <c:extLst>
              <c:ext xmlns:c16="http://schemas.microsoft.com/office/drawing/2014/chart" uri="{C3380CC4-5D6E-409C-BE32-E72D297353CC}">
                <c16:uniqueId val="{00000010-FC1B-4AF0-908E-6B889E1C1BA9}"/>
              </c:ext>
            </c:extLst>
          </c:dPt>
          <c:dPt>
            <c:idx val="130"/>
            <c:bubble3D val="0"/>
            <c:extLst>
              <c:ext xmlns:c16="http://schemas.microsoft.com/office/drawing/2014/chart" uri="{C3380CC4-5D6E-409C-BE32-E72D297353CC}">
                <c16:uniqueId val="{00000011-FC1B-4AF0-908E-6B889E1C1BA9}"/>
              </c:ext>
            </c:extLst>
          </c:dPt>
          <c:dPt>
            <c:idx val="131"/>
            <c:bubble3D val="0"/>
            <c:extLst>
              <c:ext xmlns:c16="http://schemas.microsoft.com/office/drawing/2014/chart" uri="{C3380CC4-5D6E-409C-BE32-E72D297353CC}">
                <c16:uniqueId val="{00000012-FC1B-4AF0-908E-6B889E1C1BA9}"/>
              </c:ext>
            </c:extLst>
          </c:dPt>
          <c:dPt>
            <c:idx val="135"/>
            <c:bubble3D val="0"/>
            <c:extLst>
              <c:ext xmlns:c16="http://schemas.microsoft.com/office/drawing/2014/chart" uri="{C3380CC4-5D6E-409C-BE32-E72D297353CC}">
                <c16:uniqueId val="{00000013-FC1B-4AF0-908E-6B889E1C1BA9}"/>
              </c:ext>
            </c:extLst>
          </c:dPt>
          <c:dPt>
            <c:idx val="138"/>
            <c:bubble3D val="0"/>
            <c:extLst>
              <c:ext xmlns:c16="http://schemas.microsoft.com/office/drawing/2014/chart" uri="{C3380CC4-5D6E-409C-BE32-E72D297353CC}">
                <c16:uniqueId val="{00000014-FC1B-4AF0-908E-6B889E1C1BA9}"/>
              </c:ext>
            </c:extLst>
          </c:dPt>
          <c:dPt>
            <c:idx val="145"/>
            <c:marker>
              <c:symbol val="circle"/>
              <c:size val="8"/>
              <c:spPr>
                <a:noFill/>
                <a:ln>
                  <a:noFill/>
                </a:ln>
              </c:spPr>
            </c:marker>
            <c:bubble3D val="0"/>
            <c:extLst>
              <c:ext xmlns:c16="http://schemas.microsoft.com/office/drawing/2014/chart" uri="{C3380CC4-5D6E-409C-BE32-E72D297353CC}">
                <c16:uniqueId val="{00000015-FC1B-4AF0-908E-6B889E1C1BA9}"/>
              </c:ext>
            </c:extLst>
          </c:dPt>
          <c:dPt>
            <c:idx val="157"/>
            <c:bubble3D val="0"/>
            <c:extLst>
              <c:ext xmlns:c16="http://schemas.microsoft.com/office/drawing/2014/chart" uri="{C3380CC4-5D6E-409C-BE32-E72D297353CC}">
                <c16:uniqueId val="{00000016-FC1B-4AF0-908E-6B889E1C1BA9}"/>
              </c:ext>
            </c:extLst>
          </c:dPt>
          <c:dPt>
            <c:idx val="161"/>
            <c:bubble3D val="0"/>
            <c:extLst>
              <c:ext xmlns:c16="http://schemas.microsoft.com/office/drawing/2014/chart" uri="{C3380CC4-5D6E-409C-BE32-E72D297353CC}">
                <c16:uniqueId val="{00000018-A9CB-40A1-8882-50723D594444}"/>
              </c:ext>
            </c:extLst>
          </c:dPt>
          <c:dPt>
            <c:idx val="162"/>
            <c:bubble3D val="0"/>
            <c:extLst>
              <c:ext xmlns:c16="http://schemas.microsoft.com/office/drawing/2014/chart" uri="{C3380CC4-5D6E-409C-BE32-E72D297353CC}">
                <c16:uniqueId val="{00000018-1C7A-45D5-BD56-B99CE15EE17F}"/>
              </c:ext>
            </c:extLst>
          </c:dPt>
          <c:dPt>
            <c:idx val="166"/>
            <c:marker>
              <c:symbol val="circle"/>
              <c:size val="7"/>
              <c:spPr>
                <a:solidFill>
                  <a:srgbClr val="D2CD00"/>
                </a:solidFill>
                <a:ln>
                  <a:solidFill>
                    <a:srgbClr val="D2CD00"/>
                  </a:solidFill>
                </a:ln>
              </c:spPr>
            </c:marker>
            <c:bubble3D val="0"/>
            <c:extLst>
              <c:ext xmlns:c16="http://schemas.microsoft.com/office/drawing/2014/chart" uri="{C3380CC4-5D6E-409C-BE32-E72D297353CC}">
                <c16:uniqueId val="{00000019-F441-4951-BFC2-CE7280F76B22}"/>
              </c:ext>
            </c:extLst>
          </c:dPt>
          <c:cat>
            <c:numRef>
              <c:f>Sheet1!$A$2:$A$168</c:f>
              <c:numCache>
                <c:formatCode>m/d/yyyy</c:formatCode>
                <c:ptCount val="167"/>
                <c:pt idx="0">
                  <c:v>39934</c:v>
                </c:pt>
                <c:pt idx="1">
                  <c:v>39965</c:v>
                </c:pt>
                <c:pt idx="2">
                  <c:v>39995</c:v>
                </c:pt>
                <c:pt idx="3">
                  <c:v>40026</c:v>
                </c:pt>
                <c:pt idx="4">
                  <c:v>40057</c:v>
                </c:pt>
                <c:pt idx="5">
                  <c:v>40087</c:v>
                </c:pt>
                <c:pt idx="6">
                  <c:v>40118</c:v>
                </c:pt>
                <c:pt idx="7">
                  <c:v>40148</c:v>
                </c:pt>
                <c:pt idx="8">
                  <c:v>40179</c:v>
                </c:pt>
                <c:pt idx="9">
                  <c:v>40210</c:v>
                </c:pt>
                <c:pt idx="10">
                  <c:v>40238</c:v>
                </c:pt>
                <c:pt idx="11">
                  <c:v>40269</c:v>
                </c:pt>
                <c:pt idx="12">
                  <c:v>40299</c:v>
                </c:pt>
                <c:pt idx="13">
                  <c:v>40330</c:v>
                </c:pt>
                <c:pt idx="14">
                  <c:v>40360</c:v>
                </c:pt>
                <c:pt idx="15">
                  <c:v>40391</c:v>
                </c:pt>
                <c:pt idx="16">
                  <c:v>40422</c:v>
                </c:pt>
                <c:pt idx="17">
                  <c:v>40452</c:v>
                </c:pt>
                <c:pt idx="18">
                  <c:v>40483</c:v>
                </c:pt>
                <c:pt idx="19">
                  <c:v>40513</c:v>
                </c:pt>
                <c:pt idx="20">
                  <c:v>40544</c:v>
                </c:pt>
                <c:pt idx="21">
                  <c:v>40575</c:v>
                </c:pt>
                <c:pt idx="22">
                  <c:v>40603</c:v>
                </c:pt>
                <c:pt idx="23">
                  <c:v>40634</c:v>
                </c:pt>
                <c:pt idx="24">
                  <c:v>40664</c:v>
                </c:pt>
                <c:pt idx="25">
                  <c:v>40695</c:v>
                </c:pt>
                <c:pt idx="26">
                  <c:v>40725</c:v>
                </c:pt>
                <c:pt idx="27">
                  <c:v>40756</c:v>
                </c:pt>
                <c:pt idx="28">
                  <c:v>40787</c:v>
                </c:pt>
                <c:pt idx="29">
                  <c:v>40817</c:v>
                </c:pt>
                <c:pt idx="30">
                  <c:v>40848</c:v>
                </c:pt>
                <c:pt idx="31">
                  <c:v>40878</c:v>
                </c:pt>
                <c:pt idx="32">
                  <c:v>40909</c:v>
                </c:pt>
                <c:pt idx="33">
                  <c:v>40940</c:v>
                </c:pt>
                <c:pt idx="34">
                  <c:v>40969</c:v>
                </c:pt>
                <c:pt idx="35">
                  <c:v>41000</c:v>
                </c:pt>
                <c:pt idx="36">
                  <c:v>41030</c:v>
                </c:pt>
                <c:pt idx="37">
                  <c:v>41061</c:v>
                </c:pt>
                <c:pt idx="38">
                  <c:v>41091</c:v>
                </c:pt>
                <c:pt idx="39">
                  <c:v>41122</c:v>
                </c:pt>
                <c:pt idx="40">
                  <c:v>41153</c:v>
                </c:pt>
                <c:pt idx="41">
                  <c:v>41183</c:v>
                </c:pt>
                <c:pt idx="42">
                  <c:v>41214</c:v>
                </c:pt>
                <c:pt idx="43">
                  <c:v>41244</c:v>
                </c:pt>
                <c:pt idx="44">
                  <c:v>41275</c:v>
                </c:pt>
                <c:pt idx="45">
                  <c:v>41306</c:v>
                </c:pt>
                <c:pt idx="46">
                  <c:v>41334</c:v>
                </c:pt>
                <c:pt idx="47">
                  <c:v>41365</c:v>
                </c:pt>
                <c:pt idx="48">
                  <c:v>41395</c:v>
                </c:pt>
                <c:pt idx="49">
                  <c:v>41426</c:v>
                </c:pt>
                <c:pt idx="50">
                  <c:v>41456</c:v>
                </c:pt>
                <c:pt idx="51">
                  <c:v>41487</c:v>
                </c:pt>
                <c:pt idx="52">
                  <c:v>41518</c:v>
                </c:pt>
                <c:pt idx="53">
                  <c:v>41548</c:v>
                </c:pt>
                <c:pt idx="54">
                  <c:v>41579</c:v>
                </c:pt>
                <c:pt idx="55">
                  <c:v>41609</c:v>
                </c:pt>
                <c:pt idx="56">
                  <c:v>41640</c:v>
                </c:pt>
                <c:pt idx="57">
                  <c:v>41671</c:v>
                </c:pt>
                <c:pt idx="58">
                  <c:v>41699</c:v>
                </c:pt>
                <c:pt idx="59">
                  <c:v>41730</c:v>
                </c:pt>
                <c:pt idx="60">
                  <c:v>41760</c:v>
                </c:pt>
                <c:pt idx="61">
                  <c:v>41791</c:v>
                </c:pt>
                <c:pt idx="62">
                  <c:v>41821</c:v>
                </c:pt>
                <c:pt idx="63">
                  <c:v>41852</c:v>
                </c:pt>
                <c:pt idx="64">
                  <c:v>41883</c:v>
                </c:pt>
                <c:pt idx="65">
                  <c:v>41913</c:v>
                </c:pt>
                <c:pt idx="66">
                  <c:v>41944</c:v>
                </c:pt>
                <c:pt idx="67">
                  <c:v>41974</c:v>
                </c:pt>
                <c:pt idx="68">
                  <c:v>42005</c:v>
                </c:pt>
                <c:pt idx="69">
                  <c:v>42036</c:v>
                </c:pt>
                <c:pt idx="70">
                  <c:v>42064</c:v>
                </c:pt>
                <c:pt idx="71">
                  <c:v>42095</c:v>
                </c:pt>
                <c:pt idx="72">
                  <c:v>42125</c:v>
                </c:pt>
                <c:pt idx="73">
                  <c:v>42156</c:v>
                </c:pt>
                <c:pt idx="74">
                  <c:v>42186</c:v>
                </c:pt>
                <c:pt idx="75">
                  <c:v>42217</c:v>
                </c:pt>
                <c:pt idx="76">
                  <c:v>42248</c:v>
                </c:pt>
                <c:pt idx="77">
                  <c:v>42278</c:v>
                </c:pt>
                <c:pt idx="78">
                  <c:v>42309</c:v>
                </c:pt>
                <c:pt idx="79">
                  <c:v>42339</c:v>
                </c:pt>
                <c:pt idx="80">
                  <c:v>42370</c:v>
                </c:pt>
                <c:pt idx="81">
                  <c:v>42401</c:v>
                </c:pt>
                <c:pt idx="82">
                  <c:v>42430</c:v>
                </c:pt>
                <c:pt idx="83">
                  <c:v>42461</c:v>
                </c:pt>
                <c:pt idx="84">
                  <c:v>42491</c:v>
                </c:pt>
                <c:pt idx="85">
                  <c:v>42522</c:v>
                </c:pt>
                <c:pt idx="86">
                  <c:v>42552</c:v>
                </c:pt>
                <c:pt idx="87">
                  <c:v>42583</c:v>
                </c:pt>
                <c:pt idx="88">
                  <c:v>42614</c:v>
                </c:pt>
                <c:pt idx="89">
                  <c:v>42644</c:v>
                </c:pt>
                <c:pt idx="90">
                  <c:v>42675</c:v>
                </c:pt>
                <c:pt idx="91">
                  <c:v>42705</c:v>
                </c:pt>
                <c:pt idx="92">
                  <c:v>42736</c:v>
                </c:pt>
                <c:pt idx="93">
                  <c:v>42767</c:v>
                </c:pt>
                <c:pt idx="94">
                  <c:v>42795</c:v>
                </c:pt>
                <c:pt idx="95">
                  <c:v>42826</c:v>
                </c:pt>
                <c:pt idx="96">
                  <c:v>42856</c:v>
                </c:pt>
                <c:pt idx="97">
                  <c:v>42887</c:v>
                </c:pt>
                <c:pt idx="98">
                  <c:v>42917</c:v>
                </c:pt>
                <c:pt idx="99">
                  <c:v>42948</c:v>
                </c:pt>
                <c:pt idx="100">
                  <c:v>42979</c:v>
                </c:pt>
                <c:pt idx="101">
                  <c:v>43009</c:v>
                </c:pt>
                <c:pt idx="102">
                  <c:v>43040</c:v>
                </c:pt>
                <c:pt idx="103">
                  <c:v>43070</c:v>
                </c:pt>
                <c:pt idx="104">
                  <c:v>43101</c:v>
                </c:pt>
                <c:pt idx="105">
                  <c:v>43132</c:v>
                </c:pt>
                <c:pt idx="106">
                  <c:v>43160</c:v>
                </c:pt>
                <c:pt idx="107">
                  <c:v>43191</c:v>
                </c:pt>
                <c:pt idx="108">
                  <c:v>43221</c:v>
                </c:pt>
                <c:pt idx="109">
                  <c:v>43252</c:v>
                </c:pt>
                <c:pt idx="110">
                  <c:v>43282</c:v>
                </c:pt>
                <c:pt idx="111">
                  <c:v>43313</c:v>
                </c:pt>
                <c:pt idx="112">
                  <c:v>43344</c:v>
                </c:pt>
                <c:pt idx="113">
                  <c:v>43374</c:v>
                </c:pt>
                <c:pt idx="114">
                  <c:v>43405</c:v>
                </c:pt>
                <c:pt idx="115">
                  <c:v>43435</c:v>
                </c:pt>
                <c:pt idx="116">
                  <c:v>43466</c:v>
                </c:pt>
                <c:pt idx="117">
                  <c:v>43497</c:v>
                </c:pt>
                <c:pt idx="118">
                  <c:v>43525</c:v>
                </c:pt>
                <c:pt idx="119">
                  <c:v>43556</c:v>
                </c:pt>
                <c:pt idx="120">
                  <c:v>43586</c:v>
                </c:pt>
                <c:pt idx="121">
                  <c:v>43617</c:v>
                </c:pt>
                <c:pt idx="122">
                  <c:v>43647</c:v>
                </c:pt>
                <c:pt idx="123">
                  <c:v>43678</c:v>
                </c:pt>
                <c:pt idx="124">
                  <c:v>43709</c:v>
                </c:pt>
                <c:pt idx="125">
                  <c:v>43739</c:v>
                </c:pt>
                <c:pt idx="126">
                  <c:v>43770</c:v>
                </c:pt>
                <c:pt idx="127">
                  <c:v>43800</c:v>
                </c:pt>
                <c:pt idx="128">
                  <c:v>43831</c:v>
                </c:pt>
                <c:pt idx="129">
                  <c:v>43862</c:v>
                </c:pt>
                <c:pt idx="130">
                  <c:v>43891</c:v>
                </c:pt>
                <c:pt idx="131">
                  <c:v>43922</c:v>
                </c:pt>
                <c:pt idx="132">
                  <c:v>43952</c:v>
                </c:pt>
                <c:pt idx="133">
                  <c:v>43983</c:v>
                </c:pt>
                <c:pt idx="134">
                  <c:v>44013</c:v>
                </c:pt>
                <c:pt idx="135">
                  <c:v>44044</c:v>
                </c:pt>
                <c:pt idx="136">
                  <c:v>44075</c:v>
                </c:pt>
                <c:pt idx="137">
                  <c:v>44105</c:v>
                </c:pt>
                <c:pt idx="138">
                  <c:v>44136</c:v>
                </c:pt>
                <c:pt idx="139">
                  <c:v>44166</c:v>
                </c:pt>
                <c:pt idx="140">
                  <c:v>44197</c:v>
                </c:pt>
                <c:pt idx="141">
                  <c:v>44228</c:v>
                </c:pt>
                <c:pt idx="142">
                  <c:v>44256</c:v>
                </c:pt>
                <c:pt idx="143">
                  <c:v>44287</c:v>
                </c:pt>
                <c:pt idx="144">
                  <c:v>44317</c:v>
                </c:pt>
                <c:pt idx="145">
                  <c:v>44348</c:v>
                </c:pt>
                <c:pt idx="146">
                  <c:v>44378</c:v>
                </c:pt>
                <c:pt idx="147">
                  <c:v>44409</c:v>
                </c:pt>
                <c:pt idx="148">
                  <c:v>44440</c:v>
                </c:pt>
                <c:pt idx="149">
                  <c:v>44470</c:v>
                </c:pt>
                <c:pt idx="150">
                  <c:v>44501</c:v>
                </c:pt>
                <c:pt idx="151">
                  <c:v>44531</c:v>
                </c:pt>
                <c:pt idx="152">
                  <c:v>44562</c:v>
                </c:pt>
                <c:pt idx="153">
                  <c:v>44593</c:v>
                </c:pt>
                <c:pt idx="154">
                  <c:v>44621</c:v>
                </c:pt>
                <c:pt idx="155">
                  <c:v>44652</c:v>
                </c:pt>
                <c:pt idx="156">
                  <c:v>44682</c:v>
                </c:pt>
                <c:pt idx="157">
                  <c:v>44713</c:v>
                </c:pt>
                <c:pt idx="158">
                  <c:v>44743</c:v>
                </c:pt>
                <c:pt idx="159">
                  <c:v>44774</c:v>
                </c:pt>
                <c:pt idx="160">
                  <c:v>44805</c:v>
                </c:pt>
                <c:pt idx="161">
                  <c:v>44835</c:v>
                </c:pt>
                <c:pt idx="162">
                  <c:v>44866</c:v>
                </c:pt>
                <c:pt idx="163">
                  <c:v>44896</c:v>
                </c:pt>
                <c:pt idx="164">
                  <c:v>44927</c:v>
                </c:pt>
                <c:pt idx="165">
                  <c:v>44958</c:v>
                </c:pt>
                <c:pt idx="166">
                  <c:v>44986</c:v>
                </c:pt>
              </c:numCache>
            </c:numRef>
          </c:cat>
          <c:val>
            <c:numRef>
              <c:f>Sheet1!$B$2:$B$168</c:f>
              <c:numCache>
                <c:formatCode>0.0</c:formatCode>
                <c:ptCount val="167"/>
                <c:pt idx="0">
                  <c:v>49.2</c:v>
                </c:pt>
                <c:pt idx="1">
                  <c:v>51.8</c:v>
                </c:pt>
                <c:pt idx="2">
                  <c:v>49.2</c:v>
                </c:pt>
                <c:pt idx="3">
                  <c:v>54.9</c:v>
                </c:pt>
                <c:pt idx="4">
                  <c:v>53.8</c:v>
                </c:pt>
                <c:pt idx="5">
                  <c:v>54.3</c:v>
                </c:pt>
                <c:pt idx="6">
                  <c:v>57.2</c:v>
                </c:pt>
                <c:pt idx="7">
                  <c:v>58.9</c:v>
                </c:pt>
                <c:pt idx="8">
                  <c:v>58.8</c:v>
                </c:pt>
                <c:pt idx="9">
                  <c:v>60.6</c:v>
                </c:pt>
                <c:pt idx="10">
                  <c:v>60.2</c:v>
                </c:pt>
                <c:pt idx="11">
                  <c:v>65.400000000000006</c:v>
                </c:pt>
                <c:pt idx="12">
                  <c:v>67.400000000000006</c:v>
                </c:pt>
                <c:pt idx="13">
                  <c:v>65.2</c:v>
                </c:pt>
                <c:pt idx="14">
                  <c:v>57.6</c:v>
                </c:pt>
                <c:pt idx="15">
                  <c:v>58.2</c:v>
                </c:pt>
                <c:pt idx="16">
                  <c:v>56.9</c:v>
                </c:pt>
                <c:pt idx="17">
                  <c:v>58.8</c:v>
                </c:pt>
                <c:pt idx="18">
                  <c:v>65.5</c:v>
                </c:pt>
                <c:pt idx="19">
                  <c:v>64.8</c:v>
                </c:pt>
                <c:pt idx="20">
                  <c:v>69.7</c:v>
                </c:pt>
                <c:pt idx="21">
                  <c:v>71.599999999999994</c:v>
                </c:pt>
                <c:pt idx="22">
                  <c:v>72.400000000000006</c:v>
                </c:pt>
                <c:pt idx="23">
                  <c:v>70.3</c:v>
                </c:pt>
                <c:pt idx="24">
                  <c:v>63.2</c:v>
                </c:pt>
                <c:pt idx="25">
                  <c:v>52.6</c:v>
                </c:pt>
                <c:pt idx="26">
                  <c:v>56.2</c:v>
                </c:pt>
                <c:pt idx="27">
                  <c:v>50</c:v>
                </c:pt>
                <c:pt idx="28">
                  <c:v>47.6</c:v>
                </c:pt>
                <c:pt idx="29">
                  <c:v>50.7</c:v>
                </c:pt>
                <c:pt idx="30">
                  <c:v>57.4</c:v>
                </c:pt>
                <c:pt idx="31">
                  <c:v>57.2</c:v>
                </c:pt>
                <c:pt idx="32">
                  <c:v>59</c:v>
                </c:pt>
                <c:pt idx="33">
                  <c:v>59.6</c:v>
                </c:pt>
                <c:pt idx="34">
                  <c:v>61.7</c:v>
                </c:pt>
                <c:pt idx="35">
                  <c:v>62.1</c:v>
                </c:pt>
                <c:pt idx="36">
                  <c:v>59.2</c:v>
                </c:pt>
                <c:pt idx="37">
                  <c:v>48.5</c:v>
                </c:pt>
                <c:pt idx="38">
                  <c:v>51.5</c:v>
                </c:pt>
                <c:pt idx="39">
                  <c:v>50.2</c:v>
                </c:pt>
                <c:pt idx="40">
                  <c:v>53</c:v>
                </c:pt>
                <c:pt idx="41">
                  <c:v>53.3</c:v>
                </c:pt>
                <c:pt idx="42">
                  <c:v>49.9</c:v>
                </c:pt>
                <c:pt idx="43">
                  <c:v>48.5</c:v>
                </c:pt>
                <c:pt idx="44">
                  <c:v>54.2</c:v>
                </c:pt>
                <c:pt idx="45">
                  <c:v>58.7</c:v>
                </c:pt>
                <c:pt idx="46">
                  <c:v>58</c:v>
                </c:pt>
                <c:pt idx="47">
                  <c:v>54</c:v>
                </c:pt>
                <c:pt idx="48">
                  <c:v>56.7</c:v>
                </c:pt>
                <c:pt idx="49">
                  <c:v>57.3</c:v>
                </c:pt>
                <c:pt idx="50">
                  <c:v>59.4</c:v>
                </c:pt>
                <c:pt idx="51">
                  <c:v>61</c:v>
                </c:pt>
                <c:pt idx="52">
                  <c:v>61.3</c:v>
                </c:pt>
                <c:pt idx="53">
                  <c:v>54</c:v>
                </c:pt>
                <c:pt idx="54">
                  <c:v>56.9</c:v>
                </c:pt>
                <c:pt idx="55">
                  <c:v>55.8</c:v>
                </c:pt>
                <c:pt idx="56">
                  <c:v>64.900000000000006</c:v>
                </c:pt>
                <c:pt idx="57">
                  <c:v>63.3</c:v>
                </c:pt>
                <c:pt idx="58">
                  <c:v>65.099999999999994</c:v>
                </c:pt>
                <c:pt idx="59">
                  <c:v>65.099999999999994</c:v>
                </c:pt>
                <c:pt idx="60">
                  <c:v>65.400000000000006</c:v>
                </c:pt>
                <c:pt idx="61">
                  <c:v>61.4</c:v>
                </c:pt>
                <c:pt idx="62">
                  <c:v>61.4</c:v>
                </c:pt>
                <c:pt idx="63">
                  <c:v>58.9</c:v>
                </c:pt>
                <c:pt idx="64">
                  <c:v>60.2</c:v>
                </c:pt>
                <c:pt idx="65">
                  <c:v>60.4</c:v>
                </c:pt>
                <c:pt idx="66">
                  <c:v>64.2</c:v>
                </c:pt>
                <c:pt idx="67">
                  <c:v>63.4</c:v>
                </c:pt>
                <c:pt idx="68">
                  <c:v>66.099999999999994</c:v>
                </c:pt>
                <c:pt idx="69">
                  <c:v>66.3</c:v>
                </c:pt>
                <c:pt idx="70">
                  <c:v>72.099999999999994</c:v>
                </c:pt>
                <c:pt idx="71">
                  <c:v>70.7</c:v>
                </c:pt>
                <c:pt idx="72">
                  <c:v>67.5</c:v>
                </c:pt>
                <c:pt idx="73">
                  <c:v>63</c:v>
                </c:pt>
                <c:pt idx="74">
                  <c:v>62.6</c:v>
                </c:pt>
                <c:pt idx="75">
                  <c:v>67.400000000000006</c:v>
                </c:pt>
                <c:pt idx="76">
                  <c:v>61.1</c:v>
                </c:pt>
                <c:pt idx="77">
                  <c:v>58.7</c:v>
                </c:pt>
                <c:pt idx="78">
                  <c:v>60.2</c:v>
                </c:pt>
                <c:pt idx="79">
                  <c:v>60.2</c:v>
                </c:pt>
                <c:pt idx="80">
                  <c:v>54</c:v>
                </c:pt>
                <c:pt idx="81">
                  <c:v>48.3</c:v>
                </c:pt>
                <c:pt idx="82">
                  <c:v>51.6</c:v>
                </c:pt>
                <c:pt idx="83">
                  <c:v>59.1</c:v>
                </c:pt>
                <c:pt idx="84">
                  <c:v>55.1</c:v>
                </c:pt>
                <c:pt idx="85">
                  <c:v>52.3</c:v>
                </c:pt>
                <c:pt idx="86">
                  <c:v>52.5</c:v>
                </c:pt>
                <c:pt idx="87">
                  <c:v>54.8</c:v>
                </c:pt>
                <c:pt idx="88">
                  <c:v>53.8</c:v>
                </c:pt>
                <c:pt idx="89">
                  <c:v>56</c:v>
                </c:pt>
                <c:pt idx="90">
                  <c:v>54.6</c:v>
                </c:pt>
                <c:pt idx="91">
                  <c:v>67.5</c:v>
                </c:pt>
                <c:pt idx="92">
                  <c:v>73.400000000000006</c:v>
                </c:pt>
                <c:pt idx="93">
                  <c:v>72.2</c:v>
                </c:pt>
                <c:pt idx="94">
                  <c:v>71.099999999999994</c:v>
                </c:pt>
                <c:pt idx="95">
                  <c:v>65.8</c:v>
                </c:pt>
                <c:pt idx="96">
                  <c:v>63.2</c:v>
                </c:pt>
                <c:pt idx="97">
                  <c:v>63.5</c:v>
                </c:pt>
                <c:pt idx="98">
                  <c:v>63.5</c:v>
                </c:pt>
                <c:pt idx="99">
                  <c:v>64.400000000000006</c:v>
                </c:pt>
                <c:pt idx="100">
                  <c:v>63.7</c:v>
                </c:pt>
                <c:pt idx="101">
                  <c:v>63.7</c:v>
                </c:pt>
                <c:pt idx="102">
                  <c:v>67</c:v>
                </c:pt>
                <c:pt idx="103">
                  <c:v>69.400000000000006</c:v>
                </c:pt>
                <c:pt idx="104">
                  <c:v>75.3</c:v>
                </c:pt>
                <c:pt idx="105">
                  <c:v>73.2</c:v>
                </c:pt>
                <c:pt idx="106">
                  <c:v>72.2</c:v>
                </c:pt>
                <c:pt idx="107">
                  <c:v>68.3</c:v>
                </c:pt>
                <c:pt idx="108">
                  <c:v>64.599999999999994</c:v>
                </c:pt>
                <c:pt idx="109">
                  <c:v>66.2</c:v>
                </c:pt>
                <c:pt idx="110">
                  <c:v>62.8</c:v>
                </c:pt>
                <c:pt idx="111">
                  <c:v>60.7</c:v>
                </c:pt>
                <c:pt idx="112">
                  <c:v>65.5</c:v>
                </c:pt>
                <c:pt idx="113">
                  <c:v>63.2</c:v>
                </c:pt>
                <c:pt idx="114">
                  <c:v>58.5</c:v>
                </c:pt>
                <c:pt idx="115">
                  <c:v>55.5</c:v>
                </c:pt>
                <c:pt idx="116">
                  <c:v>53.4</c:v>
                </c:pt>
                <c:pt idx="117">
                  <c:v>56.7</c:v>
                </c:pt>
                <c:pt idx="118">
                  <c:v>60.4</c:v>
                </c:pt>
                <c:pt idx="119">
                  <c:v>58.3</c:v>
                </c:pt>
                <c:pt idx="120">
                  <c:v>59.2</c:v>
                </c:pt>
                <c:pt idx="121">
                  <c:v>52.8</c:v>
                </c:pt>
                <c:pt idx="122">
                  <c:v>57.9</c:v>
                </c:pt>
                <c:pt idx="123">
                  <c:v>58.9</c:v>
                </c:pt>
                <c:pt idx="124">
                  <c:v>54.7</c:v>
                </c:pt>
                <c:pt idx="125">
                  <c:v>51.4</c:v>
                </c:pt>
                <c:pt idx="126">
                  <c:v>54.9</c:v>
                </c:pt>
                <c:pt idx="127">
                  <c:v>56.2</c:v>
                </c:pt>
                <c:pt idx="128">
                  <c:v>59.9</c:v>
                </c:pt>
                <c:pt idx="129">
                  <c:v>58.7</c:v>
                </c:pt>
                <c:pt idx="130">
                  <c:v>46</c:v>
                </c:pt>
                <c:pt idx="131">
                  <c:v>22.3</c:v>
                </c:pt>
                <c:pt idx="132">
                  <c:v>25.8</c:v>
                </c:pt>
                <c:pt idx="133">
                  <c:v>45.8</c:v>
                </c:pt>
                <c:pt idx="134">
                  <c:v>45.3</c:v>
                </c:pt>
                <c:pt idx="135">
                  <c:v>48.4</c:v>
                </c:pt>
                <c:pt idx="136">
                  <c:v>56.6</c:v>
                </c:pt>
                <c:pt idx="137">
                  <c:v>55</c:v>
                </c:pt>
                <c:pt idx="138">
                  <c:v>56.1</c:v>
                </c:pt>
                <c:pt idx="139">
                  <c:v>59.7</c:v>
                </c:pt>
                <c:pt idx="140">
                  <c:v>59.6</c:v>
                </c:pt>
                <c:pt idx="141">
                  <c:v>64.400000000000006</c:v>
                </c:pt>
                <c:pt idx="142">
                  <c:v>67.7</c:v>
                </c:pt>
                <c:pt idx="143">
                  <c:v>76.099999999999994</c:v>
                </c:pt>
                <c:pt idx="144">
                  <c:v>72.099999999999994</c:v>
                </c:pt>
                <c:pt idx="145">
                  <c:v>71.3</c:v>
                </c:pt>
                <c:pt idx="146">
                  <c:v>72.900000000000006</c:v>
                </c:pt>
                <c:pt idx="147">
                  <c:v>66.599999999999994</c:v>
                </c:pt>
                <c:pt idx="148">
                  <c:v>60.5</c:v>
                </c:pt>
                <c:pt idx="149">
                  <c:v>61.1</c:v>
                </c:pt>
                <c:pt idx="150">
                  <c:v>64.599999999999994</c:v>
                </c:pt>
                <c:pt idx="151">
                  <c:v>63.9</c:v>
                </c:pt>
                <c:pt idx="152">
                  <c:v>63.8</c:v>
                </c:pt>
                <c:pt idx="153">
                  <c:v>61.8</c:v>
                </c:pt>
                <c:pt idx="154">
                  <c:v>58.2</c:v>
                </c:pt>
                <c:pt idx="155">
                  <c:v>56.1</c:v>
                </c:pt>
                <c:pt idx="156">
                  <c:v>49.6</c:v>
                </c:pt>
                <c:pt idx="157">
                  <c:v>50.9</c:v>
                </c:pt>
                <c:pt idx="158">
                  <c:v>46.1</c:v>
                </c:pt>
                <c:pt idx="159">
                  <c:v>50</c:v>
                </c:pt>
                <c:pt idx="160">
                  <c:v>48.7</c:v>
                </c:pt>
                <c:pt idx="161">
                  <c:v>45</c:v>
                </c:pt>
                <c:pt idx="162">
                  <c:v>43.7</c:v>
                </c:pt>
                <c:pt idx="163">
                  <c:v>45.9</c:v>
                </c:pt>
                <c:pt idx="164">
                  <c:v>48.5</c:v>
                </c:pt>
                <c:pt idx="165">
                  <c:v>51.8</c:v>
                </c:pt>
                <c:pt idx="166">
                  <c:v>50.3</c:v>
                </c:pt>
              </c:numCache>
            </c:numRef>
          </c:val>
          <c:smooth val="1"/>
          <c:extLst>
            <c:ext xmlns:c16="http://schemas.microsoft.com/office/drawing/2014/chart" uri="{C3380CC4-5D6E-409C-BE32-E72D297353CC}">
              <c16:uniqueId val="{00000017-FC1B-4AF0-908E-6B889E1C1BA9}"/>
            </c:ext>
          </c:extLst>
        </c:ser>
        <c:dLbls>
          <c:showLegendKey val="0"/>
          <c:showVal val="0"/>
          <c:showCatName val="0"/>
          <c:showSerName val="0"/>
          <c:showPercent val="0"/>
          <c:showBubbleSize val="0"/>
        </c:dLbls>
        <c:smooth val="0"/>
        <c:axId val="433746840"/>
        <c:axId val="433746448"/>
      </c:lineChart>
      <c:dateAx>
        <c:axId val="433746840"/>
        <c:scaling>
          <c:orientation val="minMax"/>
          <c:min val="41699"/>
        </c:scaling>
        <c:delete val="0"/>
        <c:axPos val="b"/>
        <c:numFmt formatCode="mmm\ yy" sourceLinked="0"/>
        <c:majorTickMark val="none"/>
        <c:minorTickMark val="none"/>
        <c:tickLblPos val="low"/>
        <c:spPr>
          <a:ln>
            <a:noFill/>
          </a:ln>
        </c:spPr>
        <c:txPr>
          <a:bodyPr rot="0"/>
          <a:lstStyle/>
          <a:p>
            <a:pPr>
              <a:defRPr sz="1050">
                <a:solidFill>
                  <a:schemeClr val="tx2">
                    <a:lumMod val="25000"/>
                  </a:schemeClr>
                </a:solidFill>
                <a:latin typeface="+mn-lt"/>
              </a:defRPr>
            </a:pPr>
            <a:endParaRPr lang="en-US"/>
          </a:p>
        </c:txPr>
        <c:crossAx val="433746448"/>
        <c:crosses val="autoZero"/>
        <c:auto val="1"/>
        <c:lblOffset val="0"/>
        <c:baseTimeUnit val="months"/>
        <c:majorUnit val="1"/>
        <c:majorTimeUnit val="years"/>
      </c:dateAx>
      <c:valAx>
        <c:axId val="433746448"/>
        <c:scaling>
          <c:orientation val="minMax"/>
          <c:max val="80"/>
          <c:min val="20"/>
        </c:scaling>
        <c:delete val="0"/>
        <c:axPos val="l"/>
        <c:majorGridlines>
          <c:spPr>
            <a:ln>
              <a:solidFill>
                <a:srgbClr val="D9D9D9"/>
              </a:solidFill>
              <a:prstDash val="sysDot"/>
            </a:ln>
          </c:spPr>
        </c:majorGridlines>
        <c:numFmt formatCode="General" sourceLinked="0"/>
        <c:majorTickMark val="none"/>
        <c:minorTickMark val="none"/>
        <c:tickLblPos val="nextTo"/>
        <c:spPr>
          <a:ln>
            <a:noFill/>
          </a:ln>
        </c:spPr>
        <c:txPr>
          <a:bodyPr/>
          <a:lstStyle/>
          <a:p>
            <a:pPr>
              <a:defRPr sz="1050">
                <a:solidFill>
                  <a:schemeClr val="tx2">
                    <a:lumMod val="25000"/>
                  </a:schemeClr>
                </a:solidFill>
                <a:latin typeface="+mn-lt"/>
              </a:defRPr>
            </a:pPr>
            <a:endParaRPr lang="en-US"/>
          </a:p>
        </c:txPr>
        <c:crossAx val="433746840"/>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373879122437537E-2"/>
          <c:y val="0.23229106334555705"/>
          <c:w val="0.86664311161367769"/>
          <c:h val="0.64066019933326124"/>
        </c:manualLayout>
      </c:layout>
      <c:lineChart>
        <c:grouping val="standard"/>
        <c:varyColors val="0"/>
        <c:ser>
          <c:idx val="0"/>
          <c:order val="0"/>
          <c:tx>
            <c:strRef>
              <c:f>Sheet1!$B$1</c:f>
              <c:strCache>
                <c:ptCount val="1"/>
                <c:pt idx="0">
                  <c:v>SBLI</c:v>
                </c:pt>
              </c:strCache>
            </c:strRef>
          </c:tx>
          <c:spPr>
            <a:ln w="31750">
              <a:solidFill>
                <a:srgbClr val="98B5E8"/>
              </a:solidFill>
            </a:ln>
          </c:spPr>
          <c:marker>
            <c:symbol val="none"/>
          </c:marker>
          <c:dPt>
            <c:idx val="86"/>
            <c:bubble3D val="0"/>
            <c:extLst>
              <c:ext xmlns:c16="http://schemas.microsoft.com/office/drawing/2014/chart" uri="{C3380CC4-5D6E-409C-BE32-E72D297353CC}">
                <c16:uniqueId val="{00000000-C476-4454-9E7F-104757E48ED9}"/>
              </c:ext>
            </c:extLst>
          </c:dPt>
          <c:dPt>
            <c:idx val="87"/>
            <c:bubble3D val="0"/>
            <c:extLst>
              <c:ext xmlns:c16="http://schemas.microsoft.com/office/drawing/2014/chart" uri="{C3380CC4-5D6E-409C-BE32-E72D297353CC}">
                <c16:uniqueId val="{00000001-C476-4454-9E7F-104757E48ED9}"/>
              </c:ext>
            </c:extLst>
          </c:dPt>
          <c:dPt>
            <c:idx val="89"/>
            <c:bubble3D val="0"/>
            <c:extLst>
              <c:ext xmlns:c16="http://schemas.microsoft.com/office/drawing/2014/chart" uri="{C3380CC4-5D6E-409C-BE32-E72D297353CC}">
                <c16:uniqueId val="{00000002-C476-4454-9E7F-104757E48ED9}"/>
              </c:ext>
            </c:extLst>
          </c:dPt>
          <c:dPt>
            <c:idx val="90"/>
            <c:bubble3D val="0"/>
            <c:extLst>
              <c:ext xmlns:c16="http://schemas.microsoft.com/office/drawing/2014/chart" uri="{C3380CC4-5D6E-409C-BE32-E72D297353CC}">
                <c16:uniqueId val="{00000003-C476-4454-9E7F-104757E48ED9}"/>
              </c:ext>
            </c:extLst>
          </c:dPt>
          <c:dPt>
            <c:idx val="91"/>
            <c:bubble3D val="0"/>
            <c:extLst>
              <c:ext xmlns:c16="http://schemas.microsoft.com/office/drawing/2014/chart" uri="{C3380CC4-5D6E-409C-BE32-E72D297353CC}">
                <c16:uniqueId val="{00000000-516E-474F-887F-08286A080A3B}"/>
              </c:ext>
            </c:extLst>
          </c:dPt>
          <c:dPt>
            <c:idx val="94"/>
            <c:bubble3D val="0"/>
            <c:extLst>
              <c:ext xmlns:c16="http://schemas.microsoft.com/office/drawing/2014/chart" uri="{C3380CC4-5D6E-409C-BE32-E72D297353CC}">
                <c16:uniqueId val="{00000000-B733-409B-BF0E-FA668CC2501A}"/>
              </c:ext>
            </c:extLst>
          </c:dPt>
          <c:dPt>
            <c:idx val="97"/>
            <c:bubble3D val="0"/>
            <c:extLst>
              <c:ext xmlns:c16="http://schemas.microsoft.com/office/drawing/2014/chart" uri="{C3380CC4-5D6E-409C-BE32-E72D297353CC}">
                <c16:uniqueId val="{00000006-C476-4454-9E7F-104757E48ED9}"/>
              </c:ext>
            </c:extLst>
          </c:dPt>
          <c:dPt>
            <c:idx val="100"/>
            <c:bubble3D val="0"/>
            <c:extLst>
              <c:ext xmlns:c16="http://schemas.microsoft.com/office/drawing/2014/chart" uri="{C3380CC4-5D6E-409C-BE32-E72D297353CC}">
                <c16:uniqueId val="{00000007-C476-4454-9E7F-104757E48ED9}"/>
              </c:ext>
            </c:extLst>
          </c:dPt>
          <c:dPt>
            <c:idx val="102"/>
            <c:bubble3D val="0"/>
            <c:extLst>
              <c:ext xmlns:c16="http://schemas.microsoft.com/office/drawing/2014/chart" uri="{C3380CC4-5D6E-409C-BE32-E72D297353CC}">
                <c16:uniqueId val="{00000001-6196-4CE3-B749-E5CF40DF78B9}"/>
              </c:ext>
            </c:extLst>
          </c:dPt>
          <c:dPt>
            <c:idx val="103"/>
            <c:bubble3D val="0"/>
            <c:extLst>
              <c:ext xmlns:c16="http://schemas.microsoft.com/office/drawing/2014/chart" uri="{C3380CC4-5D6E-409C-BE32-E72D297353CC}">
                <c16:uniqueId val="{00000009-C476-4454-9E7F-104757E48ED9}"/>
              </c:ext>
            </c:extLst>
          </c:dPt>
          <c:dPt>
            <c:idx val="105"/>
            <c:bubble3D val="0"/>
            <c:extLst>
              <c:ext xmlns:c16="http://schemas.microsoft.com/office/drawing/2014/chart" uri="{C3380CC4-5D6E-409C-BE32-E72D297353CC}">
                <c16:uniqueId val="{00000003-6196-4CE3-B749-E5CF40DF78B9}"/>
              </c:ext>
            </c:extLst>
          </c:dPt>
          <c:dPt>
            <c:idx val="109"/>
            <c:bubble3D val="0"/>
            <c:extLst>
              <c:ext xmlns:c16="http://schemas.microsoft.com/office/drawing/2014/chart" uri="{C3380CC4-5D6E-409C-BE32-E72D297353CC}">
                <c16:uniqueId val="{0000000B-C476-4454-9E7F-104757E48ED9}"/>
              </c:ext>
            </c:extLst>
          </c:dPt>
          <c:dPt>
            <c:idx val="112"/>
            <c:bubble3D val="0"/>
            <c:extLst>
              <c:ext xmlns:c16="http://schemas.microsoft.com/office/drawing/2014/chart" uri="{C3380CC4-5D6E-409C-BE32-E72D297353CC}">
                <c16:uniqueId val="{0000000C-C476-4454-9E7F-104757E48ED9}"/>
              </c:ext>
            </c:extLst>
          </c:dPt>
          <c:dPt>
            <c:idx val="115"/>
            <c:bubble3D val="0"/>
            <c:extLst>
              <c:ext xmlns:c16="http://schemas.microsoft.com/office/drawing/2014/chart" uri="{C3380CC4-5D6E-409C-BE32-E72D297353CC}">
                <c16:uniqueId val="{0000000D-C476-4454-9E7F-104757E48ED9}"/>
              </c:ext>
            </c:extLst>
          </c:dPt>
          <c:dPt>
            <c:idx val="117"/>
            <c:marker>
              <c:symbol val="circle"/>
              <c:size val="10"/>
              <c:spPr>
                <a:noFill/>
                <a:ln>
                  <a:noFill/>
                </a:ln>
              </c:spPr>
            </c:marker>
            <c:bubble3D val="0"/>
            <c:extLst>
              <c:ext xmlns:c16="http://schemas.microsoft.com/office/drawing/2014/chart" uri="{C3380CC4-5D6E-409C-BE32-E72D297353CC}">
                <c16:uniqueId val="{0000000B-B733-409B-BF0E-FA668CC2501A}"/>
              </c:ext>
            </c:extLst>
          </c:dPt>
          <c:dPt>
            <c:idx val="121"/>
            <c:marker>
              <c:symbol val="circle"/>
              <c:size val="10"/>
              <c:spPr>
                <a:noFill/>
                <a:ln>
                  <a:noFill/>
                </a:ln>
              </c:spPr>
            </c:marker>
            <c:bubble3D val="0"/>
            <c:extLst>
              <c:ext xmlns:c16="http://schemas.microsoft.com/office/drawing/2014/chart" uri="{C3380CC4-5D6E-409C-BE32-E72D297353CC}">
                <c16:uniqueId val="{0000000F-C476-4454-9E7F-104757E48ED9}"/>
              </c:ext>
            </c:extLst>
          </c:dPt>
          <c:dPt>
            <c:idx val="124"/>
            <c:marker>
              <c:symbol val="circle"/>
              <c:size val="10"/>
              <c:spPr>
                <a:noFill/>
                <a:ln>
                  <a:noFill/>
                </a:ln>
              </c:spPr>
            </c:marker>
            <c:bubble3D val="0"/>
            <c:extLst>
              <c:ext xmlns:c16="http://schemas.microsoft.com/office/drawing/2014/chart" uri="{C3380CC4-5D6E-409C-BE32-E72D297353CC}">
                <c16:uniqueId val="{00000010-C476-4454-9E7F-104757E48ED9}"/>
              </c:ext>
            </c:extLst>
          </c:dPt>
          <c:dPt>
            <c:idx val="127"/>
            <c:marker>
              <c:symbol val="circle"/>
              <c:size val="10"/>
              <c:spPr>
                <a:noFill/>
                <a:ln>
                  <a:noFill/>
                </a:ln>
              </c:spPr>
            </c:marker>
            <c:bubble3D val="0"/>
            <c:extLst>
              <c:ext xmlns:c16="http://schemas.microsoft.com/office/drawing/2014/chart" uri="{C3380CC4-5D6E-409C-BE32-E72D297353CC}">
                <c16:uniqueId val="{00000011-C476-4454-9E7F-104757E48ED9}"/>
              </c:ext>
            </c:extLst>
          </c:dPt>
          <c:dPt>
            <c:idx val="129"/>
            <c:marker>
              <c:symbol val="circle"/>
              <c:size val="8"/>
              <c:spPr>
                <a:noFill/>
                <a:ln>
                  <a:noFill/>
                </a:ln>
              </c:spPr>
            </c:marker>
            <c:bubble3D val="0"/>
            <c:extLst>
              <c:ext xmlns:c16="http://schemas.microsoft.com/office/drawing/2014/chart" uri="{C3380CC4-5D6E-409C-BE32-E72D297353CC}">
                <c16:uniqueId val="{00000013-40EE-43FE-83BC-DE174D015777}"/>
              </c:ext>
            </c:extLst>
          </c:dPt>
          <c:dPt>
            <c:idx val="145"/>
            <c:marker>
              <c:symbol val="circle"/>
              <c:size val="6"/>
              <c:spPr>
                <a:noFill/>
                <a:ln>
                  <a:noFill/>
                </a:ln>
              </c:spPr>
            </c:marker>
            <c:bubble3D val="0"/>
            <c:extLst>
              <c:ext xmlns:c16="http://schemas.microsoft.com/office/drawing/2014/chart" uri="{C3380CC4-5D6E-409C-BE32-E72D297353CC}">
                <c16:uniqueId val="{00000015-590E-437E-B33E-05AE40284135}"/>
              </c:ext>
            </c:extLst>
          </c:dPt>
          <c:dPt>
            <c:idx val="148"/>
            <c:bubble3D val="0"/>
            <c:extLst>
              <c:ext xmlns:c16="http://schemas.microsoft.com/office/drawing/2014/chart" uri="{C3380CC4-5D6E-409C-BE32-E72D297353CC}">
                <c16:uniqueId val="{00000015-8A6B-4616-954D-EBD9C97012BA}"/>
              </c:ext>
            </c:extLst>
          </c:dPt>
          <c:dPt>
            <c:idx val="151"/>
            <c:bubble3D val="0"/>
            <c:extLst>
              <c:ext xmlns:c16="http://schemas.microsoft.com/office/drawing/2014/chart" uri="{C3380CC4-5D6E-409C-BE32-E72D297353CC}">
                <c16:uniqueId val="{00000016-C8B8-423C-9C96-99F743395446}"/>
              </c:ext>
            </c:extLst>
          </c:dPt>
          <c:dPt>
            <c:idx val="153"/>
            <c:bubble3D val="0"/>
            <c:extLst>
              <c:ext xmlns:c16="http://schemas.microsoft.com/office/drawing/2014/chart" uri="{C3380CC4-5D6E-409C-BE32-E72D297353CC}">
                <c16:uniqueId val="{00000017-6068-4C21-B757-D29162962C47}"/>
              </c:ext>
            </c:extLst>
          </c:dPt>
          <c:dPt>
            <c:idx val="157"/>
            <c:bubble3D val="0"/>
            <c:extLst>
              <c:ext xmlns:c16="http://schemas.microsoft.com/office/drawing/2014/chart" uri="{C3380CC4-5D6E-409C-BE32-E72D297353CC}">
                <c16:uniqueId val="{00000018-BBC3-45EC-B2BF-2144D7C93C96}"/>
              </c:ext>
            </c:extLst>
          </c:dPt>
          <c:dPt>
            <c:idx val="160"/>
            <c:bubble3D val="0"/>
            <c:extLst>
              <c:ext xmlns:c16="http://schemas.microsoft.com/office/drawing/2014/chart" uri="{C3380CC4-5D6E-409C-BE32-E72D297353CC}">
                <c16:uniqueId val="{00000018-7252-460C-B8F4-DAD8F6E51FD7}"/>
              </c:ext>
            </c:extLst>
          </c:dPt>
          <c:dPt>
            <c:idx val="163"/>
            <c:bubble3D val="0"/>
            <c:extLst>
              <c:ext xmlns:c16="http://schemas.microsoft.com/office/drawing/2014/chart" uri="{C3380CC4-5D6E-409C-BE32-E72D297353CC}">
                <c16:uniqueId val="{00000019-32E6-4C6E-B13A-1C3AF23A2807}"/>
              </c:ext>
            </c:extLst>
          </c:dPt>
          <c:dPt>
            <c:idx val="165"/>
            <c:bubble3D val="0"/>
            <c:extLst>
              <c:ext xmlns:c16="http://schemas.microsoft.com/office/drawing/2014/chart" uri="{C3380CC4-5D6E-409C-BE32-E72D297353CC}">
                <c16:uniqueId val="{0000001A-F97B-4D77-A411-1E29ECC279B5}"/>
              </c:ext>
            </c:extLst>
          </c:dPt>
          <c:dPt>
            <c:idx val="169"/>
            <c:marker>
              <c:symbol val="circle"/>
              <c:size val="7"/>
              <c:spPr>
                <a:solidFill>
                  <a:srgbClr val="EF6F00"/>
                </a:solidFill>
                <a:ln>
                  <a:solidFill>
                    <a:srgbClr val="EF6F00"/>
                  </a:solidFill>
                </a:ln>
              </c:spPr>
            </c:marker>
            <c:bubble3D val="0"/>
            <c:extLst>
              <c:ext xmlns:c16="http://schemas.microsoft.com/office/drawing/2014/chart" uri="{C3380CC4-5D6E-409C-BE32-E72D297353CC}">
                <c16:uniqueId val="{0000001B-49EA-490F-8F33-9210AB3690D6}"/>
              </c:ext>
            </c:extLst>
          </c:dPt>
          <c:cat>
            <c:numRef>
              <c:f>Sheet1!$A$50:$A$219</c:f>
              <c:numCache>
                <c:formatCode>m/d/yyyy</c:formatCode>
                <c:ptCount val="170"/>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numCache>
            </c:numRef>
          </c:cat>
          <c:val>
            <c:numRef>
              <c:f>Sheet1!$B$50:$B$219</c:f>
              <c:numCache>
                <c:formatCode>General</c:formatCode>
                <c:ptCount val="170"/>
                <c:pt idx="0">
                  <c:v>82.1</c:v>
                </c:pt>
                <c:pt idx="1">
                  <c:v>78.2</c:v>
                </c:pt>
                <c:pt idx="2">
                  <c:v>74.900000000000006</c:v>
                </c:pt>
                <c:pt idx="3">
                  <c:v>69.900000000000006</c:v>
                </c:pt>
                <c:pt idx="4">
                  <c:v>66</c:v>
                </c:pt>
                <c:pt idx="5">
                  <c:v>73.7</c:v>
                </c:pt>
                <c:pt idx="6">
                  <c:v>77.3</c:v>
                </c:pt>
                <c:pt idx="7">
                  <c:v>72.599999999999994</c:v>
                </c:pt>
                <c:pt idx="8">
                  <c:v>73.2</c:v>
                </c:pt>
                <c:pt idx="9">
                  <c:v>68.400000000000006</c:v>
                </c:pt>
                <c:pt idx="10">
                  <c:v>75.3</c:v>
                </c:pt>
                <c:pt idx="11">
                  <c:v>78.8</c:v>
                </c:pt>
                <c:pt idx="12">
                  <c:v>77.8</c:v>
                </c:pt>
                <c:pt idx="13">
                  <c:v>73.900000000000006</c:v>
                </c:pt>
                <c:pt idx="14">
                  <c:v>78.7</c:v>
                </c:pt>
                <c:pt idx="15">
                  <c:v>75.5</c:v>
                </c:pt>
                <c:pt idx="16">
                  <c:v>72.2</c:v>
                </c:pt>
                <c:pt idx="17">
                  <c:v>77.2</c:v>
                </c:pt>
                <c:pt idx="18">
                  <c:v>79.099999999999994</c:v>
                </c:pt>
                <c:pt idx="19">
                  <c:v>83.8</c:v>
                </c:pt>
                <c:pt idx="20">
                  <c:v>84</c:v>
                </c:pt>
                <c:pt idx="21">
                  <c:v>81.599999999999994</c:v>
                </c:pt>
                <c:pt idx="22">
                  <c:v>90.1</c:v>
                </c:pt>
                <c:pt idx="23">
                  <c:v>94.9</c:v>
                </c:pt>
                <c:pt idx="24">
                  <c:v>85.4</c:v>
                </c:pt>
                <c:pt idx="25">
                  <c:v>86.4</c:v>
                </c:pt>
                <c:pt idx="26">
                  <c:v>89.3</c:v>
                </c:pt>
                <c:pt idx="27">
                  <c:v>87.7</c:v>
                </c:pt>
                <c:pt idx="28">
                  <c:v>92.1</c:v>
                </c:pt>
                <c:pt idx="29">
                  <c:v>96.9</c:v>
                </c:pt>
                <c:pt idx="30">
                  <c:v>90</c:v>
                </c:pt>
                <c:pt idx="31">
                  <c:v>100</c:v>
                </c:pt>
                <c:pt idx="32">
                  <c:v>94.4</c:v>
                </c:pt>
                <c:pt idx="33">
                  <c:v>97.2</c:v>
                </c:pt>
                <c:pt idx="34">
                  <c:v>104.8</c:v>
                </c:pt>
                <c:pt idx="35">
                  <c:v>110.5</c:v>
                </c:pt>
                <c:pt idx="36">
                  <c:v>100.5</c:v>
                </c:pt>
                <c:pt idx="37">
                  <c:v>99.1</c:v>
                </c:pt>
                <c:pt idx="38">
                  <c:v>98.6</c:v>
                </c:pt>
                <c:pt idx="39">
                  <c:v>94.7</c:v>
                </c:pt>
                <c:pt idx="40">
                  <c:v>105.9</c:v>
                </c:pt>
                <c:pt idx="41">
                  <c:v>100.4</c:v>
                </c:pt>
                <c:pt idx="42">
                  <c:v>105.2</c:v>
                </c:pt>
                <c:pt idx="43">
                  <c:v>110.2</c:v>
                </c:pt>
                <c:pt idx="44">
                  <c:v>94.9</c:v>
                </c:pt>
                <c:pt idx="45">
                  <c:v>107.2</c:v>
                </c:pt>
                <c:pt idx="46">
                  <c:v>110.6</c:v>
                </c:pt>
                <c:pt idx="47">
                  <c:v>116</c:v>
                </c:pt>
                <c:pt idx="48">
                  <c:v>112.8</c:v>
                </c:pt>
                <c:pt idx="49">
                  <c:v>105.3</c:v>
                </c:pt>
                <c:pt idx="50">
                  <c:v>97.8</c:v>
                </c:pt>
                <c:pt idx="51">
                  <c:v>107.6</c:v>
                </c:pt>
                <c:pt idx="52">
                  <c:v>113.4</c:v>
                </c:pt>
                <c:pt idx="53">
                  <c:v>105.2</c:v>
                </c:pt>
                <c:pt idx="54">
                  <c:v>116.6</c:v>
                </c:pt>
                <c:pt idx="55">
                  <c:v>115.9</c:v>
                </c:pt>
                <c:pt idx="56">
                  <c:v>109.5</c:v>
                </c:pt>
                <c:pt idx="57">
                  <c:v>117.4</c:v>
                </c:pt>
                <c:pt idx="58">
                  <c:v>114.5</c:v>
                </c:pt>
                <c:pt idx="59">
                  <c:v>122.5</c:v>
                </c:pt>
                <c:pt idx="60">
                  <c:v>117.4</c:v>
                </c:pt>
                <c:pt idx="61">
                  <c:v>111</c:v>
                </c:pt>
                <c:pt idx="62">
                  <c:v>115.4</c:v>
                </c:pt>
                <c:pt idx="63">
                  <c:v>125.6</c:v>
                </c:pt>
                <c:pt idx="64">
                  <c:v>124.9</c:v>
                </c:pt>
                <c:pt idx="65">
                  <c:v>120.2</c:v>
                </c:pt>
                <c:pt idx="66">
                  <c:v>128.4</c:v>
                </c:pt>
                <c:pt idx="67">
                  <c:v>119.1</c:v>
                </c:pt>
                <c:pt idx="68">
                  <c:v>126.9</c:v>
                </c:pt>
                <c:pt idx="69">
                  <c:v>132</c:v>
                </c:pt>
                <c:pt idx="70">
                  <c:v>117.8</c:v>
                </c:pt>
                <c:pt idx="71">
                  <c:v>134.1</c:v>
                </c:pt>
                <c:pt idx="72">
                  <c:v>122.4</c:v>
                </c:pt>
                <c:pt idx="73">
                  <c:v>127.4</c:v>
                </c:pt>
                <c:pt idx="74">
                  <c:v>130.30000000000001</c:v>
                </c:pt>
                <c:pt idx="75">
                  <c:v>140.4</c:v>
                </c:pt>
                <c:pt idx="76">
                  <c:v>132</c:v>
                </c:pt>
                <c:pt idx="77">
                  <c:v>146.5</c:v>
                </c:pt>
                <c:pt idx="78">
                  <c:v>144.30000000000001</c:v>
                </c:pt>
                <c:pt idx="79">
                  <c:v>135.6</c:v>
                </c:pt>
                <c:pt idx="80">
                  <c:v>138.19999999999999</c:v>
                </c:pt>
                <c:pt idx="81">
                  <c:v>128.1</c:v>
                </c:pt>
                <c:pt idx="82">
                  <c:v>127.8</c:v>
                </c:pt>
                <c:pt idx="83">
                  <c:v>135.6</c:v>
                </c:pt>
                <c:pt idx="84">
                  <c:v>118.1</c:v>
                </c:pt>
                <c:pt idx="85">
                  <c:v>139</c:v>
                </c:pt>
                <c:pt idx="86">
                  <c:v>135</c:v>
                </c:pt>
                <c:pt idx="87">
                  <c:v>130</c:v>
                </c:pt>
                <c:pt idx="88">
                  <c:v>133.19999999999999</c:v>
                </c:pt>
                <c:pt idx="89">
                  <c:v>139.69999999999999</c:v>
                </c:pt>
                <c:pt idx="90">
                  <c:v>123.1</c:v>
                </c:pt>
                <c:pt idx="91">
                  <c:v>133.30000000000001</c:v>
                </c:pt>
                <c:pt idx="92">
                  <c:v>129.4</c:v>
                </c:pt>
                <c:pt idx="93">
                  <c:v>119.8</c:v>
                </c:pt>
                <c:pt idx="94">
                  <c:v>129.30000000000001</c:v>
                </c:pt>
                <c:pt idx="95">
                  <c:v>134.19999999999999</c:v>
                </c:pt>
                <c:pt idx="96">
                  <c:v>125.9</c:v>
                </c:pt>
                <c:pt idx="97">
                  <c:v>128.9</c:v>
                </c:pt>
                <c:pt idx="98">
                  <c:v>133.6</c:v>
                </c:pt>
                <c:pt idx="99">
                  <c:v>125.6</c:v>
                </c:pt>
                <c:pt idx="100">
                  <c:v>138.30000000000001</c:v>
                </c:pt>
                <c:pt idx="101">
                  <c:v>139.80000000000001</c:v>
                </c:pt>
                <c:pt idx="102">
                  <c:v>123.8</c:v>
                </c:pt>
                <c:pt idx="103">
                  <c:v>133.4</c:v>
                </c:pt>
                <c:pt idx="104">
                  <c:v>128.9</c:v>
                </c:pt>
                <c:pt idx="105">
                  <c:v>133.4</c:v>
                </c:pt>
                <c:pt idx="106">
                  <c:v>138.4</c:v>
                </c:pt>
                <c:pt idx="107">
                  <c:v>139.5</c:v>
                </c:pt>
                <c:pt idx="108">
                  <c:v>143.6</c:v>
                </c:pt>
                <c:pt idx="109">
                  <c:v>143.9</c:v>
                </c:pt>
                <c:pt idx="110">
                  <c:v>145.5</c:v>
                </c:pt>
                <c:pt idx="111">
                  <c:v>143.30000000000001</c:v>
                </c:pt>
                <c:pt idx="112">
                  <c:v>155.19999999999999</c:v>
                </c:pt>
                <c:pt idx="113">
                  <c:v>144.9</c:v>
                </c:pt>
                <c:pt idx="114">
                  <c:v>144.9</c:v>
                </c:pt>
                <c:pt idx="115">
                  <c:v>150.4</c:v>
                </c:pt>
                <c:pt idx="116">
                  <c:v>133.19999999999999</c:v>
                </c:pt>
                <c:pt idx="117">
                  <c:v>147.69999999999999</c:v>
                </c:pt>
                <c:pt idx="118">
                  <c:v>143.6</c:v>
                </c:pt>
                <c:pt idx="119">
                  <c:v>133.4</c:v>
                </c:pt>
                <c:pt idx="120">
                  <c:v>149.4</c:v>
                </c:pt>
                <c:pt idx="121">
                  <c:v>147</c:v>
                </c:pt>
                <c:pt idx="122">
                  <c:v>139.9</c:v>
                </c:pt>
                <c:pt idx="123">
                  <c:v>158</c:v>
                </c:pt>
                <c:pt idx="124">
                  <c:v>158.1</c:v>
                </c:pt>
                <c:pt idx="125">
                  <c:v>137.19999999999999</c:v>
                </c:pt>
                <c:pt idx="126">
                  <c:v>150.4</c:v>
                </c:pt>
                <c:pt idx="127">
                  <c:v>142.5</c:v>
                </c:pt>
                <c:pt idx="128">
                  <c:v>139.9</c:v>
                </c:pt>
                <c:pt idx="129">
                  <c:v>148.69999999999999</c:v>
                </c:pt>
                <c:pt idx="130">
                  <c:v>140.80000000000001</c:v>
                </c:pt>
                <c:pt idx="131">
                  <c:v>143</c:v>
                </c:pt>
                <c:pt idx="132">
                  <c:v>148.19999999999999</c:v>
                </c:pt>
                <c:pt idx="133">
                  <c:v>144.69999999999999</c:v>
                </c:pt>
                <c:pt idx="134">
                  <c:v>122</c:v>
                </c:pt>
                <c:pt idx="135">
                  <c:v>110.4</c:v>
                </c:pt>
                <c:pt idx="136">
                  <c:v>116.2</c:v>
                </c:pt>
                <c:pt idx="137">
                  <c:v>140.1</c:v>
                </c:pt>
                <c:pt idx="138">
                  <c:v>146.1</c:v>
                </c:pt>
                <c:pt idx="139">
                  <c:v>131.9</c:v>
                </c:pt>
                <c:pt idx="140">
                  <c:v>145.69999999999999</c:v>
                </c:pt>
                <c:pt idx="141">
                  <c:v>146.1</c:v>
                </c:pt>
                <c:pt idx="142">
                  <c:v>138.69999999999999</c:v>
                </c:pt>
                <c:pt idx="143">
                  <c:v>139.30000000000001</c:v>
                </c:pt>
                <c:pt idx="144">
                  <c:v>137.69999999999999</c:v>
                </c:pt>
                <c:pt idx="145">
                  <c:v>144.30000000000001</c:v>
                </c:pt>
                <c:pt idx="146">
                  <c:v>154.69999999999999</c:v>
                </c:pt>
                <c:pt idx="147">
                  <c:v>165.7</c:v>
                </c:pt>
                <c:pt idx="148">
                  <c:v>144</c:v>
                </c:pt>
                <c:pt idx="149">
                  <c:v>154.80000000000001</c:v>
                </c:pt>
                <c:pt idx="150">
                  <c:v>146</c:v>
                </c:pt>
                <c:pt idx="151">
                  <c:v>141.6</c:v>
                </c:pt>
                <c:pt idx="152">
                  <c:v>143.6</c:v>
                </c:pt>
                <c:pt idx="153">
                  <c:v>137</c:v>
                </c:pt>
                <c:pt idx="154">
                  <c:v>147.5</c:v>
                </c:pt>
                <c:pt idx="155">
                  <c:v>140.1</c:v>
                </c:pt>
                <c:pt idx="156">
                  <c:v>137.9</c:v>
                </c:pt>
                <c:pt idx="157">
                  <c:v>147</c:v>
                </c:pt>
                <c:pt idx="158">
                  <c:v>151.19999999999999</c:v>
                </c:pt>
                <c:pt idx="159">
                  <c:v>142.80000000000001</c:v>
                </c:pt>
                <c:pt idx="160">
                  <c:v>145</c:v>
                </c:pt>
                <c:pt idx="161">
                  <c:v>143.19999999999999</c:v>
                </c:pt>
                <c:pt idx="162">
                  <c:v>140.6</c:v>
                </c:pt>
                <c:pt idx="163">
                  <c:v>148.9</c:v>
                </c:pt>
                <c:pt idx="164">
                  <c:v>152.6</c:v>
                </c:pt>
                <c:pt idx="165">
                  <c:v>140.5</c:v>
                </c:pt>
                <c:pt idx="166">
                  <c:v>143.30000000000001</c:v>
                </c:pt>
                <c:pt idx="167">
                  <c:v>131</c:v>
                </c:pt>
                <c:pt idx="168">
                  <c:v>145.5</c:v>
                </c:pt>
                <c:pt idx="169">
                  <c:v>154.80000000000001</c:v>
                </c:pt>
              </c:numCache>
            </c:numRef>
          </c:val>
          <c:smooth val="1"/>
          <c:extLst>
            <c:ext xmlns:c16="http://schemas.microsoft.com/office/drawing/2014/chart" uri="{C3380CC4-5D6E-409C-BE32-E72D297353CC}">
              <c16:uniqueId val="{00000004-4C61-4B13-A01F-0FC53DA3A361}"/>
            </c:ext>
          </c:extLst>
        </c:ser>
        <c:ser>
          <c:idx val="1"/>
          <c:order val="1"/>
          <c:tx>
            <c:strRef>
              <c:f>Sheet1!$N$3</c:f>
              <c:strCache>
                <c:ptCount val="1"/>
                <c:pt idx="0">
                  <c:v>SBLI 3MMA</c:v>
                </c:pt>
              </c:strCache>
            </c:strRef>
          </c:tx>
          <c:spPr>
            <a:ln>
              <a:solidFill>
                <a:srgbClr val="102A7E"/>
              </a:solidFill>
            </a:ln>
          </c:spPr>
          <c:marker>
            <c:symbol val="none"/>
          </c:marker>
          <c:cat>
            <c:numRef>
              <c:f>Sheet1!$A$50:$A$219</c:f>
              <c:numCache>
                <c:formatCode>m/d/yyyy</c:formatCode>
                <c:ptCount val="170"/>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numCache>
            </c:numRef>
          </c:cat>
          <c:val>
            <c:numRef>
              <c:f>Sheet1!$C$50:$C$219</c:f>
              <c:numCache>
                <c:formatCode>0.0</c:formatCode>
                <c:ptCount val="170"/>
                <c:pt idx="0">
                  <c:v>82.933333333333323</c:v>
                </c:pt>
                <c:pt idx="1">
                  <c:v>82.399999999999991</c:v>
                </c:pt>
                <c:pt idx="2">
                  <c:v>78.400000000000006</c:v>
                </c:pt>
                <c:pt idx="3">
                  <c:v>74.333333333333343</c:v>
                </c:pt>
                <c:pt idx="4">
                  <c:v>70.266666666666666</c:v>
                </c:pt>
                <c:pt idx="5">
                  <c:v>69.866666666666674</c:v>
                </c:pt>
                <c:pt idx="6">
                  <c:v>72.333333333333329</c:v>
                </c:pt>
                <c:pt idx="7">
                  <c:v>74.533333333333331</c:v>
                </c:pt>
                <c:pt idx="8">
                  <c:v>74.36666666666666</c:v>
                </c:pt>
                <c:pt idx="9">
                  <c:v>71.400000000000006</c:v>
                </c:pt>
                <c:pt idx="10">
                  <c:v>72.300000000000011</c:v>
                </c:pt>
                <c:pt idx="11">
                  <c:v>74.166666666666671</c:v>
                </c:pt>
                <c:pt idx="12">
                  <c:v>77.3</c:v>
                </c:pt>
                <c:pt idx="13">
                  <c:v>76.833333333333329</c:v>
                </c:pt>
                <c:pt idx="14">
                  <c:v>76.8</c:v>
                </c:pt>
                <c:pt idx="15">
                  <c:v>76.033333333333346</c:v>
                </c:pt>
                <c:pt idx="16">
                  <c:v>75.466666666666654</c:v>
                </c:pt>
                <c:pt idx="17">
                  <c:v>74.966666666666654</c:v>
                </c:pt>
                <c:pt idx="18">
                  <c:v>76.166666666666671</c:v>
                </c:pt>
                <c:pt idx="19">
                  <c:v>80.033333333333346</c:v>
                </c:pt>
                <c:pt idx="20">
                  <c:v>82.3</c:v>
                </c:pt>
                <c:pt idx="21">
                  <c:v>83.13333333333334</c:v>
                </c:pt>
                <c:pt idx="22">
                  <c:v>85.233333333333334</c:v>
                </c:pt>
                <c:pt idx="23">
                  <c:v>88.866666666666674</c:v>
                </c:pt>
                <c:pt idx="24">
                  <c:v>90.133333333333326</c:v>
                </c:pt>
                <c:pt idx="25">
                  <c:v>88.90000000000002</c:v>
                </c:pt>
                <c:pt idx="26">
                  <c:v>87.033333333333346</c:v>
                </c:pt>
                <c:pt idx="27">
                  <c:v>87.8</c:v>
                </c:pt>
                <c:pt idx="28">
                  <c:v>89.7</c:v>
                </c:pt>
                <c:pt idx="29">
                  <c:v>92.233333333333348</c:v>
                </c:pt>
                <c:pt idx="30">
                  <c:v>93</c:v>
                </c:pt>
                <c:pt idx="31">
                  <c:v>95.633333333333326</c:v>
                </c:pt>
                <c:pt idx="32">
                  <c:v>94.8</c:v>
                </c:pt>
                <c:pt idx="33">
                  <c:v>97.2</c:v>
                </c:pt>
                <c:pt idx="34">
                  <c:v>98.800000000000011</c:v>
                </c:pt>
                <c:pt idx="35">
                  <c:v>104.16666666666667</c:v>
                </c:pt>
                <c:pt idx="36">
                  <c:v>105.26666666666667</c:v>
                </c:pt>
                <c:pt idx="37">
                  <c:v>103.36666666666667</c:v>
                </c:pt>
                <c:pt idx="38">
                  <c:v>99.399999999999991</c:v>
                </c:pt>
                <c:pt idx="39">
                  <c:v>97.466666666666654</c:v>
                </c:pt>
                <c:pt idx="40">
                  <c:v>99.733333333333348</c:v>
                </c:pt>
                <c:pt idx="41">
                  <c:v>100.33333333333333</c:v>
                </c:pt>
                <c:pt idx="42">
                  <c:v>103.83333333333333</c:v>
                </c:pt>
                <c:pt idx="43">
                  <c:v>105.26666666666667</c:v>
                </c:pt>
                <c:pt idx="44">
                  <c:v>103.43333333333334</c:v>
                </c:pt>
                <c:pt idx="45">
                  <c:v>104.10000000000001</c:v>
                </c:pt>
                <c:pt idx="46">
                  <c:v>104.23333333333335</c:v>
                </c:pt>
                <c:pt idx="47">
                  <c:v>111.26666666666667</c:v>
                </c:pt>
                <c:pt idx="48">
                  <c:v>113.13333333333333</c:v>
                </c:pt>
                <c:pt idx="49">
                  <c:v>111.36666666666667</c:v>
                </c:pt>
                <c:pt idx="50">
                  <c:v>105.3</c:v>
                </c:pt>
                <c:pt idx="51">
                  <c:v>103.56666666666666</c:v>
                </c:pt>
                <c:pt idx="52">
                  <c:v>106.26666666666665</c:v>
                </c:pt>
                <c:pt idx="53">
                  <c:v>108.73333333333333</c:v>
                </c:pt>
                <c:pt idx="54">
                  <c:v>111.73333333333335</c:v>
                </c:pt>
                <c:pt idx="55">
                  <c:v>112.56666666666668</c:v>
                </c:pt>
                <c:pt idx="56">
                  <c:v>114</c:v>
                </c:pt>
                <c:pt idx="57">
                  <c:v>114.26666666666667</c:v>
                </c:pt>
                <c:pt idx="58">
                  <c:v>113.8</c:v>
                </c:pt>
                <c:pt idx="59">
                  <c:v>118.13333333333333</c:v>
                </c:pt>
                <c:pt idx="60">
                  <c:v>118.13333333333333</c:v>
                </c:pt>
                <c:pt idx="61">
                  <c:v>116.96666666666665</c:v>
                </c:pt>
                <c:pt idx="62">
                  <c:v>114.60000000000001</c:v>
                </c:pt>
                <c:pt idx="63">
                  <c:v>117.33333333333333</c:v>
                </c:pt>
                <c:pt idx="64">
                  <c:v>121.96666666666665</c:v>
                </c:pt>
                <c:pt idx="65">
                  <c:v>123.56666666666666</c:v>
                </c:pt>
                <c:pt idx="66">
                  <c:v>124.5</c:v>
                </c:pt>
                <c:pt idx="67">
                  <c:v>122.56666666666668</c:v>
                </c:pt>
                <c:pt idx="68">
                  <c:v>124.8</c:v>
                </c:pt>
                <c:pt idx="69">
                  <c:v>126</c:v>
                </c:pt>
                <c:pt idx="70">
                  <c:v>125.56666666666666</c:v>
                </c:pt>
                <c:pt idx="71">
                  <c:v>127.96666666666665</c:v>
                </c:pt>
                <c:pt idx="72">
                  <c:v>124.76666666666665</c:v>
                </c:pt>
                <c:pt idx="73">
                  <c:v>127.96666666666665</c:v>
                </c:pt>
                <c:pt idx="74">
                  <c:v>126.7</c:v>
                </c:pt>
                <c:pt idx="75">
                  <c:v>132.70000000000002</c:v>
                </c:pt>
                <c:pt idx="76">
                  <c:v>134.23333333333335</c:v>
                </c:pt>
                <c:pt idx="77">
                  <c:v>139.63333333333333</c:v>
                </c:pt>
                <c:pt idx="78">
                  <c:v>140.93333333333334</c:v>
                </c:pt>
                <c:pt idx="79">
                  <c:v>142.13333333333333</c:v>
                </c:pt>
                <c:pt idx="80">
                  <c:v>139.36666666666665</c:v>
                </c:pt>
                <c:pt idx="81">
                  <c:v>133.96666666666667</c:v>
                </c:pt>
                <c:pt idx="82">
                  <c:v>131.36666666666665</c:v>
                </c:pt>
                <c:pt idx="83">
                  <c:v>130.5</c:v>
                </c:pt>
                <c:pt idx="84">
                  <c:v>127.16666666666667</c:v>
                </c:pt>
                <c:pt idx="85">
                  <c:v>130.9</c:v>
                </c:pt>
                <c:pt idx="86">
                  <c:v>130.70000000000002</c:v>
                </c:pt>
                <c:pt idx="87">
                  <c:v>134.66666666666666</c:v>
                </c:pt>
                <c:pt idx="88">
                  <c:v>132.73333333333332</c:v>
                </c:pt>
                <c:pt idx="89">
                  <c:v>134.29999999999998</c:v>
                </c:pt>
                <c:pt idx="90">
                  <c:v>132</c:v>
                </c:pt>
                <c:pt idx="91">
                  <c:v>132.03333333333333</c:v>
                </c:pt>
                <c:pt idx="92">
                  <c:v>128.6</c:v>
                </c:pt>
                <c:pt idx="93">
                  <c:v>127.50000000000001</c:v>
                </c:pt>
                <c:pt idx="94">
                  <c:v>126.16666666666667</c:v>
                </c:pt>
                <c:pt idx="95">
                  <c:v>127.76666666666667</c:v>
                </c:pt>
                <c:pt idx="96">
                  <c:v>129.79999999999998</c:v>
                </c:pt>
                <c:pt idx="97">
                  <c:v>129.66666666666666</c:v>
                </c:pt>
                <c:pt idx="98">
                  <c:v>129.46666666666667</c:v>
                </c:pt>
                <c:pt idx="99">
                  <c:v>129.36666666666667</c:v>
                </c:pt>
                <c:pt idx="100">
                  <c:v>132.5</c:v>
                </c:pt>
                <c:pt idx="101">
                  <c:v>134.56666666666666</c:v>
                </c:pt>
                <c:pt idx="102">
                  <c:v>133.96666666666667</c:v>
                </c:pt>
                <c:pt idx="103">
                  <c:v>132.33333333333334</c:v>
                </c:pt>
                <c:pt idx="104">
                  <c:v>128.70000000000002</c:v>
                </c:pt>
                <c:pt idx="105">
                  <c:v>131.9</c:v>
                </c:pt>
                <c:pt idx="106">
                  <c:v>133.56666666666669</c:v>
                </c:pt>
                <c:pt idx="107">
                  <c:v>137.1</c:v>
                </c:pt>
                <c:pt idx="108">
                  <c:v>140.5</c:v>
                </c:pt>
                <c:pt idx="109">
                  <c:v>142.33333333333334</c:v>
                </c:pt>
                <c:pt idx="110">
                  <c:v>144.33333333333334</c:v>
                </c:pt>
                <c:pt idx="111">
                  <c:v>144.23333333333332</c:v>
                </c:pt>
                <c:pt idx="112">
                  <c:v>148</c:v>
                </c:pt>
                <c:pt idx="113">
                  <c:v>147.79999999999998</c:v>
                </c:pt>
                <c:pt idx="114">
                  <c:v>148.33333333333334</c:v>
                </c:pt>
                <c:pt idx="115">
                  <c:v>146.73333333333335</c:v>
                </c:pt>
                <c:pt idx="116">
                  <c:v>142.83333333333334</c:v>
                </c:pt>
                <c:pt idx="117">
                  <c:v>143.76666666666668</c:v>
                </c:pt>
                <c:pt idx="118">
                  <c:v>141.5</c:v>
                </c:pt>
                <c:pt idx="119">
                  <c:v>141.56666666666663</c:v>
                </c:pt>
                <c:pt idx="120">
                  <c:v>142.13333333333333</c:v>
                </c:pt>
                <c:pt idx="121">
                  <c:v>143.26666666666668</c:v>
                </c:pt>
                <c:pt idx="122">
                  <c:v>145.43333333333331</c:v>
                </c:pt>
                <c:pt idx="123">
                  <c:v>148.29999999999998</c:v>
                </c:pt>
                <c:pt idx="124">
                  <c:v>152</c:v>
                </c:pt>
                <c:pt idx="125">
                  <c:v>151.1</c:v>
                </c:pt>
                <c:pt idx="126">
                  <c:v>148.56666666666663</c:v>
                </c:pt>
                <c:pt idx="127">
                  <c:v>143.36666666666667</c:v>
                </c:pt>
                <c:pt idx="128">
                  <c:v>144.26666666666665</c:v>
                </c:pt>
                <c:pt idx="129">
                  <c:v>143.69999999999999</c:v>
                </c:pt>
                <c:pt idx="130">
                  <c:v>143.13333333333335</c:v>
                </c:pt>
                <c:pt idx="131">
                  <c:v>144.16666666666666</c:v>
                </c:pt>
                <c:pt idx="132">
                  <c:v>144</c:v>
                </c:pt>
                <c:pt idx="133">
                  <c:v>145.29999999999998</c:v>
                </c:pt>
                <c:pt idx="134">
                  <c:v>138.29999999999998</c:v>
                </c:pt>
                <c:pt idx="135">
                  <c:v>125.7</c:v>
                </c:pt>
                <c:pt idx="136">
                  <c:v>116.2</c:v>
                </c:pt>
                <c:pt idx="137">
                  <c:v>122.23333333333335</c:v>
                </c:pt>
                <c:pt idx="138">
                  <c:v>134.13333333333333</c:v>
                </c:pt>
                <c:pt idx="139">
                  <c:v>139.36666666666667</c:v>
                </c:pt>
                <c:pt idx="140">
                  <c:v>141.23333333333332</c:v>
                </c:pt>
                <c:pt idx="141">
                  <c:v>141.23333333333335</c:v>
                </c:pt>
                <c:pt idx="142">
                  <c:v>143.49999999999997</c:v>
                </c:pt>
                <c:pt idx="143">
                  <c:v>141.36666666666665</c:v>
                </c:pt>
                <c:pt idx="144">
                  <c:v>138.56666666666666</c:v>
                </c:pt>
                <c:pt idx="145">
                  <c:v>140.43333333333334</c:v>
                </c:pt>
                <c:pt idx="146">
                  <c:v>145.56666666666666</c:v>
                </c:pt>
                <c:pt idx="147">
                  <c:v>154.9</c:v>
                </c:pt>
                <c:pt idx="148">
                  <c:v>154.79999999999998</c:v>
                </c:pt>
                <c:pt idx="149">
                  <c:v>154.83333333333334</c:v>
                </c:pt>
                <c:pt idx="150">
                  <c:v>148.26666666666668</c:v>
                </c:pt>
                <c:pt idx="151">
                  <c:v>147.46666666666667</c:v>
                </c:pt>
                <c:pt idx="152">
                  <c:v>143.73333333333335</c:v>
                </c:pt>
                <c:pt idx="153">
                  <c:v>140.73333333333332</c:v>
                </c:pt>
                <c:pt idx="154">
                  <c:v>142.70000000000002</c:v>
                </c:pt>
                <c:pt idx="155">
                  <c:v>141.53333333333333</c:v>
                </c:pt>
                <c:pt idx="156">
                  <c:v>141.83333333333334</c:v>
                </c:pt>
                <c:pt idx="157">
                  <c:v>141.66666666666666</c:v>
                </c:pt>
                <c:pt idx="158">
                  <c:v>145.36666666666665</c:v>
                </c:pt>
                <c:pt idx="159">
                  <c:v>147</c:v>
                </c:pt>
                <c:pt idx="160">
                  <c:v>146.33333333333334</c:v>
                </c:pt>
                <c:pt idx="161">
                  <c:v>143.66666666666666</c:v>
                </c:pt>
                <c:pt idx="162">
                  <c:v>142.93333333333331</c:v>
                </c:pt>
                <c:pt idx="163">
                  <c:v>144.23333333333332</c:v>
                </c:pt>
                <c:pt idx="164">
                  <c:v>147.36666666666667</c:v>
                </c:pt>
                <c:pt idx="165">
                  <c:v>147.33333333333334</c:v>
                </c:pt>
                <c:pt idx="166">
                  <c:v>145.46666666666667</c:v>
                </c:pt>
                <c:pt idx="167">
                  <c:v>138.26666666666668</c:v>
                </c:pt>
                <c:pt idx="168">
                  <c:v>139.93333333333334</c:v>
                </c:pt>
                <c:pt idx="169">
                  <c:v>143.76666666666668</c:v>
                </c:pt>
              </c:numCache>
            </c:numRef>
          </c:val>
          <c:smooth val="1"/>
          <c:extLst>
            <c:ext xmlns:c16="http://schemas.microsoft.com/office/drawing/2014/chart" uri="{C3380CC4-5D6E-409C-BE32-E72D297353CC}">
              <c16:uniqueId val="{00000012-9249-420C-99D8-25BEB8470630}"/>
            </c:ext>
          </c:extLst>
        </c:ser>
        <c:dLbls>
          <c:showLegendKey val="0"/>
          <c:showVal val="0"/>
          <c:showCatName val="0"/>
          <c:showSerName val="0"/>
          <c:showPercent val="0"/>
          <c:showBubbleSize val="0"/>
        </c:dLbls>
        <c:smooth val="0"/>
        <c:axId val="433746840"/>
        <c:axId val="433746448"/>
      </c:lineChart>
      <c:dateAx>
        <c:axId val="433746840"/>
        <c:scaling>
          <c:orientation val="minMax"/>
          <c:min val="40909"/>
        </c:scaling>
        <c:delete val="0"/>
        <c:axPos val="b"/>
        <c:numFmt formatCode="yyyy" sourceLinked="0"/>
        <c:majorTickMark val="none"/>
        <c:minorTickMark val="none"/>
        <c:tickLblPos val="low"/>
        <c:spPr>
          <a:ln>
            <a:noFill/>
          </a:ln>
        </c:spPr>
        <c:txPr>
          <a:bodyPr rot="0"/>
          <a:lstStyle/>
          <a:p>
            <a:pPr>
              <a:defRPr sz="1050">
                <a:solidFill>
                  <a:schemeClr val="bg1">
                    <a:lumMod val="50000"/>
                  </a:schemeClr>
                </a:solidFill>
              </a:defRPr>
            </a:pPr>
            <a:endParaRPr lang="en-US"/>
          </a:p>
        </c:txPr>
        <c:crossAx val="433746448"/>
        <c:crosses val="autoZero"/>
        <c:auto val="1"/>
        <c:lblOffset val="0"/>
        <c:baseTimeUnit val="months"/>
        <c:majorUnit val="1"/>
        <c:majorTimeUnit val="years"/>
      </c:dateAx>
      <c:valAx>
        <c:axId val="433746448"/>
        <c:scaling>
          <c:orientation val="minMax"/>
          <c:max val="170"/>
          <c:min val="70"/>
        </c:scaling>
        <c:delete val="0"/>
        <c:axPos val="l"/>
        <c:majorGridlines>
          <c:spPr>
            <a:ln>
              <a:solidFill>
                <a:srgbClr val="D9D9D9"/>
              </a:solidFill>
            </a:ln>
          </c:spPr>
        </c:majorGridlines>
        <c:numFmt formatCode="General"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3746840"/>
        <c:crosses val="autoZero"/>
        <c:crossBetween val="between"/>
        <c:majorUnit val="2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93324" tIns="46662" rIns="93324" bIns="46662" rtlCol="0"/>
          <a:lstStyle>
            <a:lvl1pPr algn="r">
              <a:defRPr sz="1200"/>
            </a:lvl1pPr>
          </a:lstStyle>
          <a:p>
            <a:fld id="{693D7075-4BF1-43BF-A94A-2F4F88831037}" type="datetimeFigureOut">
              <a:rPr lang="en-US" smtClean="0"/>
              <a:t>4/21/2023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24" tIns="46662" rIns="93324" bIns="46662" rtlCol="0" anchor="b"/>
          <a:lstStyle>
            <a:lvl1pPr algn="r">
              <a:defRPr sz="1200"/>
            </a:lvl1pPr>
          </a:lstStyle>
          <a:p>
            <a:fld id="{4E1A7EEB-C595-4307-8421-5BEF77CBD15A}" type="slidenum">
              <a:rPr lang="en-US" smtClean="0"/>
              <a:t>‹#›</a:t>
            </a:fld>
            <a:endParaRPr lang="en-US"/>
          </a:p>
        </p:txBody>
      </p:sp>
    </p:spTree>
    <p:extLst>
      <p:ext uri="{BB962C8B-B14F-4D97-AF65-F5344CB8AC3E}">
        <p14:creationId xmlns:p14="http://schemas.microsoft.com/office/powerpoint/2010/main" val="243123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41">
              <a:defRPr/>
            </a:pPr>
            <a:fld id="{55586B31-EAB4-4999-9785-5C09EB323F6E}" type="slidenum">
              <a:rPr lang="en-US" sz="1800" kern="0">
                <a:solidFill>
                  <a:prstClr val="black"/>
                </a:solidFill>
              </a:rPr>
              <a:pPr defTabSz="933241">
                <a:defRPr/>
              </a:pPr>
              <a:t>1</a:t>
            </a:fld>
            <a:endParaRPr lang="en-US" sz="1800" kern="0">
              <a:solidFill>
                <a:prstClr val="black"/>
              </a:solidFill>
            </a:endParaRPr>
          </a:p>
        </p:txBody>
      </p:sp>
    </p:spTree>
    <p:extLst>
      <p:ext uri="{BB962C8B-B14F-4D97-AF65-F5344CB8AC3E}">
        <p14:creationId xmlns:p14="http://schemas.microsoft.com/office/powerpoint/2010/main" val="344436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Equipment and Software investment edged up just 2.0% (annualized) in Q4 2022, the weakest growth in over a year.</a:t>
            </a:r>
          </a:p>
          <a:p>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r>
              <a:rPr lang="en-US" sz="800" dirty="0"/>
              <a:t>Based on the latest data, investment in the following equipment verticals appears set to expand in the coming ~6 months:</a:t>
            </a:r>
          </a:p>
          <a:p>
            <a:endParaRPr lang="en-US" sz="800" dirty="0"/>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Materials Handling</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Software</a:t>
            </a: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0" indent="0" defTabSz="924458">
              <a:buFont typeface="Arial" panose="020B0604020202020204" pitchFamily="34" charset="0"/>
              <a:buNone/>
              <a:defRPr/>
            </a:pPr>
            <a:r>
              <a:rPr lang="en-US" sz="800" dirty="0"/>
              <a:t>Investment in the following equipment verticals may peak or slow in the next 6 months:</a:t>
            </a: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Medical</a:t>
            </a:r>
          </a:p>
          <a:p>
            <a:pPr algn="just" defTabSz="92445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458">
              <a:lnSpc>
                <a:spcPct val="125000"/>
              </a:lnSpc>
              <a:spcAft>
                <a:spcPts val="303"/>
              </a:spcAft>
              <a:defRPr/>
            </a:pPr>
            <a:r>
              <a:rPr lang="en-US" sz="800" u="sng"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Notes about the Equipment Vertical Performance Matrix</a:t>
            </a:r>
            <a:r>
              <a:rPr lang="en-US" sz="800" u="none"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 </a:t>
            </a: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The matrix above summarizes the current values of each of the 12 Equipment &amp; Software Investment Momentum Indices based on two factors: Recent Momentum (x-axis) and Historical Strength (y-axis). The matrix is comprised of four quadrants according to each vertical’s “recent momentum” and “historical strength” readings (see last slide in deck for a description of these terms):</a:t>
            </a:r>
          </a:p>
          <a:p>
            <a:pPr algn="just">
              <a:lnSpc>
                <a:spcPct val="125000"/>
              </a:lnSpc>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565" lvl="1" indent="-173336"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If a vertical is located in the top-left quadrant, its momentum reading is higher than average, but positive movement has slowed (and perhaps reversed) in recent months — suggesting that investment growth may worsen over the next 2 quarters. </a:t>
            </a:r>
          </a:p>
          <a:p>
            <a:pPr marL="173336" indent="-173336" algn="just">
              <a:lnSpc>
                <a:spcPct val="125000"/>
              </a:lnSpc>
              <a:buFont typeface="Arial" panose="020B0604020202020204" pitchFamily="34" charset="0"/>
              <a:buChar char="•"/>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565" lvl="1" indent="-173336"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Verticals located in the bottom-right quadrant, however, have momentum readings that are below average, but recent movement shows promise — suggesting that investment levels may rise over the next 2 quarters. This makes them potentially attractive targets for new leasing and finance opportunities.</a:t>
            </a:r>
          </a:p>
          <a:p>
            <a:endParaRPr lang="en-US" dirty="0"/>
          </a:p>
          <a:p>
            <a:pPr marL="0" indent="0" defTabSz="924458">
              <a:buFont typeface="Arial" panose="020B0604020202020204" pitchFamily="34" charset="0"/>
              <a:buNone/>
              <a:defRPr/>
            </a:pPr>
            <a:endParaRPr lang="en-US" dirty="0"/>
          </a:p>
          <a:p>
            <a:pPr marL="171450" indent="-171450" defTabSz="92445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10</a:t>
            </a:fld>
            <a:endParaRPr lang="en-US"/>
          </a:p>
        </p:txBody>
      </p:sp>
    </p:spTree>
    <p:extLst>
      <p:ext uri="{BB962C8B-B14F-4D97-AF65-F5344CB8AC3E}">
        <p14:creationId xmlns:p14="http://schemas.microsoft.com/office/powerpoint/2010/main" val="270163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 expects </a:t>
            </a:r>
            <a:r>
              <a:rPr lang="en-US" baseline="0" dirty="0"/>
              <a:t>equipment and software investment to grow at a 1.0% pace in 2023.</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E1A7EEB-C595-4307-8421-5BEF77CBD15A}" type="slidenum">
              <a:rPr lang="en-US" smtClean="0"/>
              <a:t>11</a:t>
            </a:fld>
            <a:endParaRPr lang="en-US"/>
          </a:p>
        </p:txBody>
      </p:sp>
    </p:spTree>
    <p:extLst>
      <p:ext uri="{BB962C8B-B14F-4D97-AF65-F5344CB8AC3E}">
        <p14:creationId xmlns:p14="http://schemas.microsoft.com/office/powerpoint/2010/main" val="56359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ELFA’s Monthly Leasing</a:t>
            </a:r>
            <a:r>
              <a:rPr lang="en-US" baseline="0" dirty="0"/>
              <a:t> and Finance Index, new business volume was up 11% year-over-year in February. Though the strong gains are partly due to high inflation, new business volume growth has nonetheless held up remarkably well over the last year, even as interest rates have risen. </a:t>
            </a:r>
          </a:p>
          <a:p>
            <a:endParaRPr lang="en-US" baseline="0" dirty="0"/>
          </a:p>
          <a:p>
            <a:r>
              <a:rPr lang="en-US" baseline="0" dirty="0"/>
              <a:t>*Note: E</a:t>
            </a:r>
            <a:r>
              <a:rPr lang="en-US" dirty="0"/>
              <a:t>LFA's Monthly Leasing and Finance Index (MLFI-25) reports economic activity from 25 companies representing a cross section of the equipment finance sector. 2023 value is projected cumulative annual volume assuming February’s YTD growth rate.</a:t>
            </a:r>
          </a:p>
        </p:txBody>
      </p:sp>
      <p:sp>
        <p:nvSpPr>
          <p:cNvPr id="4" name="Slide Number Placeholder 3"/>
          <p:cNvSpPr>
            <a:spLocks noGrp="1"/>
          </p:cNvSpPr>
          <p:nvPr>
            <p:ph type="sldNum" sz="quarter" idx="10"/>
          </p:nvPr>
        </p:nvSpPr>
        <p:spPr/>
        <p:txBody>
          <a:bodyPr/>
          <a:lstStyle/>
          <a:p>
            <a:fld id="{6E7DE7A7-C3F3-40E7-9F8F-CA0964D196F2}" type="slidenum">
              <a:rPr lang="en-US" smtClean="0"/>
              <a:t>12</a:t>
            </a:fld>
            <a:endParaRPr lang="en-US"/>
          </a:p>
        </p:txBody>
      </p:sp>
    </p:spTree>
    <p:extLst>
      <p:ext uri="{BB962C8B-B14F-4D97-AF65-F5344CB8AC3E}">
        <p14:creationId xmlns:p14="http://schemas.microsoft.com/office/powerpoint/2010/main" val="148294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ELFA’s Monthly Leasing</a:t>
            </a:r>
            <a:r>
              <a:rPr lang="en-US" baseline="0" dirty="0"/>
              <a:t> and Finance Index, new business volume was up 11% year-over-year in February. Though the strong gains are partly due to high inflation, new business volume growth has nonetheless held up remarkably well over the last year, even as interest rates have risen. </a:t>
            </a:r>
          </a:p>
          <a:p>
            <a:endParaRPr lang="en-US" baseline="0" dirty="0"/>
          </a:p>
          <a:p>
            <a:r>
              <a:rPr lang="en-US" baseline="0" dirty="0"/>
              <a:t>*Note: E</a:t>
            </a:r>
            <a:r>
              <a:rPr lang="en-US" dirty="0"/>
              <a:t>LFA's Monthly Leasing and Finance Index (MLFI-25) reports economic activity from 25 companies representing a cross section of the equipment finance sector.</a:t>
            </a:r>
          </a:p>
        </p:txBody>
      </p:sp>
      <p:sp>
        <p:nvSpPr>
          <p:cNvPr id="4" name="Slide Number Placeholder 3"/>
          <p:cNvSpPr>
            <a:spLocks noGrp="1"/>
          </p:cNvSpPr>
          <p:nvPr>
            <p:ph type="sldNum" sz="quarter" idx="10"/>
          </p:nvPr>
        </p:nvSpPr>
        <p:spPr/>
        <p:txBody>
          <a:bodyPr/>
          <a:lstStyle/>
          <a:p>
            <a:fld id="{6E7DE7A7-C3F3-40E7-9F8F-CA0964D196F2}" type="slidenum">
              <a:rPr lang="en-US" smtClean="0"/>
              <a:t>13</a:t>
            </a:fld>
            <a:endParaRPr lang="en-US"/>
          </a:p>
        </p:txBody>
      </p:sp>
    </p:spTree>
    <p:extLst>
      <p:ext uri="{BB962C8B-B14F-4D97-AF65-F5344CB8AC3E}">
        <p14:creationId xmlns:p14="http://schemas.microsoft.com/office/powerpoint/2010/main" val="64969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Confidence among equipment industry executives fell to 50.3 in March but remains above the multi-year low reached in November.</a:t>
            </a:r>
          </a:p>
          <a:p>
            <a:endParaRPr lang="en-US" baseline="0" dirty="0"/>
          </a:p>
          <a:p>
            <a:pPr marL="171450" indent="-171450" defTabSz="924458">
              <a:buFont typeface="Arial" panose="020B0604020202020204" pitchFamily="34" charset="0"/>
              <a:buChar char="•"/>
              <a:defRPr/>
            </a:pPr>
            <a:r>
              <a:rPr lang="en-US" baseline="0" dirty="0"/>
              <a:t>Overall, just 11% of respondents expect business conditions to improve over the next four months, down from 16% in February. 32% of respondents expect business conditions to worsen over the same period, up from 23% in February.</a:t>
            </a:r>
          </a:p>
          <a:p>
            <a:pPr defTabSz="924458">
              <a:defRPr/>
            </a:pPr>
            <a:endParaRPr lang="en-US" baseline="0" dirty="0"/>
          </a:p>
          <a:p>
            <a:pPr marL="171450" indent="-171450" defTabSz="924458">
              <a:buFont typeface="Arial" panose="020B0604020202020204" pitchFamily="34" charset="0"/>
              <a:buChar char="•"/>
              <a:defRPr/>
            </a:pPr>
            <a:r>
              <a:rPr lang="en-US" baseline="0" dirty="0"/>
              <a:t>A larger share of respondents expect improved access to capital used to acquire equipment over the next four months (18%, up from 13% in February). </a:t>
            </a:r>
          </a:p>
          <a:p>
            <a:pPr defTabSz="924458">
              <a:defRPr/>
            </a:pPr>
            <a:endParaRPr lang="en-US" baseline="0" dirty="0"/>
          </a:p>
          <a:p>
            <a:pPr marL="171450" indent="-171450" defTabSz="924458">
              <a:buFont typeface="Arial" panose="020B0604020202020204" pitchFamily="34" charset="0"/>
              <a:buChar char="•"/>
              <a:defRPr/>
            </a:pPr>
            <a:r>
              <a:rPr lang="en-US" baseline="0" dirty="0"/>
              <a:t>Most respondents (89%) rate the current economy as “fair,” with fewer respondents (7%, down from 13%) rating the economy as “poor.”</a:t>
            </a:r>
          </a:p>
          <a:p>
            <a:pPr defTabSz="924458">
              <a:defRPr/>
            </a:pPr>
            <a:endParaRPr lang="en-US" dirty="0"/>
          </a:p>
          <a:p>
            <a:pPr marL="228600" indent="-228600" defTabSz="924458">
              <a:buFont typeface="Arial" panose="020B0604020202020204" pitchFamily="34" charset="0"/>
              <a:buChar char="•"/>
              <a:defRPr/>
            </a:pPr>
            <a:r>
              <a:rPr lang="en-US" dirty="0"/>
              <a:t>Looking ahead, slightly less than half of respondents (43%) expect the economy to worsen over the next six months, roughly unchanged from February.</a:t>
            </a:r>
          </a:p>
          <a:p>
            <a:pPr defTabSz="924458">
              <a:defRPr/>
            </a:pPr>
            <a:endParaRPr lang="en-US" dirty="0"/>
          </a:p>
          <a:p>
            <a:r>
              <a:rPr lang="en-US" dirty="0"/>
              <a:t>Note: The </a:t>
            </a:r>
            <a:r>
              <a:rPr lang="en-US" baseline="0" dirty="0"/>
              <a:t>MCI-EFI is produced by ELFF each month using a survey of key industry executives from banks, captives, and independent firms.  It is designed to </a:t>
            </a:r>
            <a:r>
              <a:rPr lang="en-US" dirty="0"/>
              <a:t>provide a qualitative assessment of both the prevailing business conditions and expectations for the future.</a:t>
            </a:r>
          </a:p>
        </p:txBody>
      </p:sp>
      <p:sp>
        <p:nvSpPr>
          <p:cNvPr id="4" name="Slide Number Placeholder 3"/>
          <p:cNvSpPr>
            <a:spLocks noGrp="1"/>
          </p:cNvSpPr>
          <p:nvPr>
            <p:ph type="sldNum" sz="quarter" idx="10"/>
          </p:nvPr>
        </p:nvSpPr>
        <p:spPr/>
        <p:txBody>
          <a:bodyPr/>
          <a:lstStyle/>
          <a:p>
            <a:fld id="{4E1A7EEB-C595-4307-8421-5BEF77CBD15A}" type="slidenum">
              <a:rPr lang="en-US" smtClean="0"/>
              <a:t>14</a:t>
            </a:fld>
            <a:endParaRPr lang="en-US"/>
          </a:p>
        </p:txBody>
      </p:sp>
    </p:spTree>
    <p:extLst>
      <p:ext uri="{BB962C8B-B14F-4D97-AF65-F5344CB8AC3E}">
        <p14:creationId xmlns:p14="http://schemas.microsoft.com/office/powerpoint/2010/main" val="400173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Equifax’s Small Business Lending</a:t>
            </a:r>
            <a:r>
              <a:rPr lang="en-US" baseline="0" dirty="0">
                <a:highlight>
                  <a:srgbClr val="FFFF00"/>
                </a:highlight>
              </a:rPr>
              <a:t> Index (“SBLI”) rose 9.3 points to 154.8 </a:t>
            </a:r>
            <a:r>
              <a:rPr lang="en-US" sz="1200" dirty="0">
                <a:solidFill>
                  <a:srgbClr val="5E5A58"/>
                </a:solidFill>
                <a:highlight>
                  <a:srgbClr val="FFFF00"/>
                </a:highlight>
                <a:latin typeface="Franklin Gothic Book" panose="020B0503020102020204" pitchFamily="34" charset="0"/>
                <a:cs typeface="Arial" panose="020B0604020202020204" pitchFamily="34" charset="0"/>
              </a:rPr>
              <a:t>in February and is up 5.3% from a year ago. Meanwhile, the SBLI 3MMA edged up 3.8 point in October and is 1.5% above its year ago level. </a:t>
            </a:r>
          </a:p>
          <a:p>
            <a:endParaRPr lang="en-US" sz="1200" dirty="0">
              <a:solidFill>
                <a:srgbClr val="5E5A58"/>
              </a:solidFill>
              <a:highlight>
                <a:srgbClr val="FFFF00"/>
              </a:highlight>
              <a:latin typeface="Franklin Gothic Book" panose="020B0503020102020204" pitchFamily="34" charset="0"/>
              <a:cs typeface="Arial" panose="020B0604020202020204" pitchFamily="34" charset="0"/>
            </a:endParaRPr>
          </a:p>
          <a:p>
            <a:r>
              <a:rPr lang="en-US" sz="1200" dirty="0">
                <a:solidFill>
                  <a:srgbClr val="5E5A58"/>
                </a:solidFill>
                <a:latin typeface="Franklin Gothic Book" panose="020B0503020102020204" pitchFamily="34" charset="0"/>
                <a:cs typeface="Arial" panose="020B0604020202020204" pitchFamily="34" charset="0"/>
              </a:rPr>
              <a:t>Main Street is proving its resilience amid a tight labor market, high inflation, and an increased cost of borrowing. These factors should continue to weigh on growth, but small businesses are holding up so far.</a:t>
            </a:r>
          </a:p>
        </p:txBody>
      </p:sp>
      <p:sp>
        <p:nvSpPr>
          <p:cNvPr id="4" name="Slide Number Placeholder 3"/>
          <p:cNvSpPr>
            <a:spLocks noGrp="1"/>
          </p:cNvSpPr>
          <p:nvPr>
            <p:ph type="sldNum" sz="quarter" idx="10"/>
          </p:nvPr>
        </p:nvSpPr>
        <p:spPr/>
        <p:txBody>
          <a:bodyPr/>
          <a:lstStyle/>
          <a:p>
            <a:fld id="{4E1A7EEB-C595-4307-8421-5BEF77CBD15A}" type="slidenum">
              <a:rPr lang="en-US" smtClean="0"/>
              <a:t>15</a:t>
            </a:fld>
            <a:endParaRPr lang="en-US"/>
          </a:p>
        </p:txBody>
      </p:sp>
    </p:spTree>
    <p:extLst>
      <p:ext uri="{BB962C8B-B14F-4D97-AF65-F5344CB8AC3E}">
        <p14:creationId xmlns:p14="http://schemas.microsoft.com/office/powerpoint/2010/main" val="746823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updated Applied Econ Handbook is available for free on the Foundation’s website.</a:t>
            </a:r>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4E1A7EEB-C595-4307-8421-5BEF77CBD15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722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recently-updated Applied Econ Handbook is available for free on the Foundation’s website.</a:t>
            </a:r>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4E1A7EEB-C595-4307-8421-5BEF77CBD15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822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FF6CC-15E1-46A4-8994-45C30CC644FF}" type="slidenum">
              <a:rPr lang="en-US" smtClean="0"/>
              <a:pPr/>
              <a:t>18</a:t>
            </a:fld>
            <a:endParaRPr lang="en-US" dirty="0"/>
          </a:p>
        </p:txBody>
      </p:sp>
    </p:spTree>
    <p:extLst>
      <p:ext uri="{BB962C8B-B14F-4D97-AF65-F5344CB8AC3E}">
        <p14:creationId xmlns:p14="http://schemas.microsoft.com/office/powerpoint/2010/main" val="4060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2</a:t>
            </a:fld>
            <a:endParaRPr lang="en-US"/>
          </a:p>
        </p:txBody>
      </p:sp>
    </p:spTree>
    <p:extLst>
      <p:ext uri="{BB962C8B-B14F-4D97-AF65-F5344CB8AC3E}">
        <p14:creationId xmlns:p14="http://schemas.microsoft.com/office/powerpoint/2010/main" val="349223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41">
              <a:buFont typeface="Arial" panose="020B0604020202020204" pitchFamily="34" charset="0"/>
              <a:buChar char="•"/>
            </a:pPr>
            <a:r>
              <a:rPr lang="en-US" dirty="0">
                <a:solidFill>
                  <a:srgbClr val="4D4D4D"/>
                </a:solidFill>
                <a:latin typeface="Calibri" panose="020F0502020204030204" pitchFamily="34" charset="0"/>
              </a:rPr>
              <a:t>The U.S. economy expanded in the fourth quarter, the second quarter of growth following two quarters of contraction in the first half of the year. </a:t>
            </a:r>
          </a:p>
          <a:p>
            <a:pPr marL="0" indent="0" defTabSz="933241">
              <a:buFont typeface="Arial" panose="020B0604020202020204" pitchFamily="34" charset="0"/>
              <a:buNone/>
            </a:pPr>
            <a:endParaRPr lang="en-US" dirty="0">
              <a:solidFill>
                <a:srgbClr val="4D4D4D"/>
              </a:solidFill>
              <a:latin typeface="Calibri" panose="020F0502020204030204" pitchFamily="34" charset="0"/>
            </a:endParaRPr>
          </a:p>
          <a:p>
            <a:pPr marL="171450" marR="0" lvl="0" indent="-171450" algn="l" defTabSz="9332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Growth was fueled by strong inventory investment, positive consumer spending, and a rebound in government spending. However, high interest rates and a cooling economy slowed E&amp;S investment and caused residential investment to crater.</a:t>
            </a:r>
          </a:p>
          <a:p>
            <a:pPr marL="171450" marR="0" lvl="0" indent="-171450" algn="l" defTabSz="9332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defTabSz="933241">
              <a:buFont typeface="Arial" panose="020B0604020202020204" pitchFamily="34" charset="0"/>
              <a:buChar char="•"/>
            </a:pPr>
            <a:r>
              <a:rPr lang="en-US" sz="1200" kern="1200" dirty="0">
                <a:solidFill>
                  <a:schemeClr val="tx1"/>
                </a:solidFill>
                <a:effectLst/>
                <a:latin typeface="+mn-lt"/>
                <a:ea typeface="+mn-ea"/>
                <a:cs typeface="+mn-cs"/>
              </a:rPr>
              <a:t>Overall, the Foundation projects the U.S. economy will enter a recession in 2023 and grow by just 0.7% for the year.</a:t>
            </a:r>
          </a:p>
        </p:txBody>
      </p:sp>
      <p:sp>
        <p:nvSpPr>
          <p:cNvPr id="4" name="Slide Number Placeholder 3"/>
          <p:cNvSpPr>
            <a:spLocks noGrp="1"/>
          </p:cNvSpPr>
          <p:nvPr>
            <p:ph type="sldNum" sz="quarter" idx="10"/>
          </p:nvPr>
        </p:nvSpPr>
        <p:spPr/>
        <p:txBody>
          <a:bodyPr/>
          <a:lstStyle/>
          <a:p>
            <a:fld id="{5D2AE3EF-AD43-4958-8584-3FF50F30FB39}" type="slidenum">
              <a:rPr lang="en-US" smtClean="0"/>
              <a:t>3</a:t>
            </a:fld>
            <a:endParaRPr lang="en-US"/>
          </a:p>
        </p:txBody>
      </p:sp>
    </p:spTree>
    <p:extLst>
      <p:ext uri="{BB962C8B-B14F-4D97-AF65-F5344CB8AC3E}">
        <p14:creationId xmlns:p14="http://schemas.microsoft.com/office/powerpoint/2010/main" val="269492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Economists often use a simple formula to describe the U.S. economy: “C + I + G + NX” (consumption + investment + government spending + net exports).  </a:t>
            </a:r>
            <a:r>
              <a:rPr lang="en-US" dirty="0">
                <a:highlight>
                  <a:srgbClr val="FFFF00"/>
                </a:highlight>
              </a:rPr>
              <a:t>With this in mind, the primary driver of Q4’s expansion was consumer spending.</a:t>
            </a:r>
            <a:r>
              <a:rPr lang="en-US" dirty="0"/>
              <a:t> Meanwhile, other business investment, government spending, net exports, and E&amp;S investment supported growth. </a:t>
            </a:r>
          </a:p>
          <a:p>
            <a:endParaRPr lang="en-US" dirty="0"/>
          </a:p>
          <a:p>
            <a:pPr defTabSz="933241">
              <a:defRPr/>
            </a:pPr>
            <a:r>
              <a:rPr lang="en-US" b="1" dirty="0">
                <a:solidFill>
                  <a:srgbClr val="4D4D4D"/>
                </a:solidFill>
                <a:latin typeface="Calibri" panose="020F0502020204030204" pitchFamily="34" charset="0"/>
              </a:rPr>
              <a:t>Consumer spending</a:t>
            </a:r>
            <a:r>
              <a:rPr lang="en-US" b="0" dirty="0">
                <a:solidFill>
                  <a:srgbClr val="4D4D4D"/>
                </a:solidFill>
                <a:latin typeface="Calibri" panose="020F0502020204030204" pitchFamily="34" charset="0"/>
              </a:rPr>
              <a:t>, the economy’s largest component, rose by a modest 1.0% (annualized) in Q4. Spending on services rose while goods spending contracted.</a:t>
            </a:r>
          </a:p>
          <a:p>
            <a:pPr defTabSz="933241">
              <a:defRPr/>
            </a:pPr>
            <a:endParaRPr lang="en-US" dirty="0">
              <a:solidFill>
                <a:srgbClr val="4D4D4D"/>
              </a:solidFill>
              <a:latin typeface="Calibri" panose="020F0502020204030204" pitchFamily="34" charset="0"/>
            </a:endParaRPr>
          </a:p>
          <a:p>
            <a:pPr marL="0" marR="0" lvl="0" indent="0" algn="l" defTabSz="933241" rtl="0" eaLnBrk="1" fontAlgn="auto" latinLnBrk="0" hangingPunct="1">
              <a:lnSpc>
                <a:spcPct val="100000"/>
              </a:lnSpc>
              <a:spcBef>
                <a:spcPts val="0"/>
              </a:spcBef>
              <a:spcAft>
                <a:spcPts val="0"/>
              </a:spcAft>
              <a:buClrTx/>
              <a:buSzTx/>
              <a:buFontTx/>
              <a:buNone/>
              <a:tabLst/>
              <a:defRPr/>
            </a:pPr>
            <a:r>
              <a:rPr lang="en-US" b="1" dirty="0">
                <a:solidFill>
                  <a:srgbClr val="4D4D4D"/>
                </a:solidFill>
                <a:latin typeface="Calibri" panose="020F0502020204030204" pitchFamily="34" charset="0"/>
              </a:rPr>
              <a:t>Investment </a:t>
            </a:r>
            <a:r>
              <a:rPr lang="en-US" b="0" dirty="0">
                <a:solidFill>
                  <a:srgbClr val="4D4D4D"/>
                </a:solidFill>
                <a:latin typeface="Calibri" panose="020F0502020204030204" pitchFamily="34" charset="0"/>
              </a:rPr>
              <a:t>grew by 4.5% (annualized) in the fourth quarter, as E&amp;S investment inched up slightly (growing at a 2.0% annualized rate) and private inventories expanded sharply. Residential investment continued to fall.</a:t>
            </a:r>
          </a:p>
          <a:p>
            <a:pPr marL="0" marR="0" lvl="0" indent="0" algn="l" defTabSz="933241" rtl="0" eaLnBrk="1" fontAlgn="auto" latinLnBrk="0" hangingPunct="1">
              <a:lnSpc>
                <a:spcPct val="100000"/>
              </a:lnSpc>
              <a:spcBef>
                <a:spcPts val="0"/>
              </a:spcBef>
              <a:spcAft>
                <a:spcPts val="0"/>
              </a:spcAft>
              <a:buClrTx/>
              <a:buSzTx/>
              <a:buFontTx/>
              <a:buNone/>
              <a:tabLst/>
              <a:defRPr/>
            </a:pPr>
            <a:endParaRPr lang="en-US" dirty="0">
              <a:solidFill>
                <a:srgbClr val="4D4D4D"/>
              </a:solidFill>
              <a:latin typeface="Calibri" panose="020F0502020204030204" pitchFamily="34" charset="0"/>
            </a:endParaRPr>
          </a:p>
          <a:p>
            <a:pPr defTabSz="933241"/>
            <a:r>
              <a:rPr lang="en-US" b="1" dirty="0">
                <a:solidFill>
                  <a:srgbClr val="4D4D4D"/>
                </a:solidFill>
                <a:latin typeface="Calibri" panose="020F0502020204030204" pitchFamily="34" charset="0"/>
              </a:rPr>
              <a:t>Government spending</a:t>
            </a:r>
            <a:r>
              <a:rPr lang="en-US" b="0" dirty="0">
                <a:solidFill>
                  <a:srgbClr val="4D4D4D"/>
                </a:solidFill>
                <a:latin typeface="Calibri" panose="020F0502020204030204" pitchFamily="34" charset="0"/>
              </a:rPr>
              <a:t> rose 3.8% (annualized), the biggest expansion in nearly two years.</a:t>
            </a:r>
          </a:p>
          <a:p>
            <a:pPr defTabSz="933241"/>
            <a:endParaRPr lang="en-US" dirty="0">
              <a:solidFill>
                <a:srgbClr val="4D4D4D"/>
              </a:solidFill>
              <a:latin typeface="Calibri" panose="020F0502020204030204" pitchFamily="34" charset="0"/>
            </a:endParaRPr>
          </a:p>
          <a:p>
            <a:pPr defTabSz="933241"/>
            <a:r>
              <a:rPr lang="en-US" b="1" dirty="0">
                <a:solidFill>
                  <a:srgbClr val="4D4D4D"/>
                </a:solidFill>
                <a:latin typeface="Calibri" panose="020F0502020204030204" pitchFamily="34" charset="0"/>
              </a:rPr>
              <a:t>Net exports </a:t>
            </a:r>
            <a:r>
              <a:rPr lang="en-US" b="0" dirty="0">
                <a:solidFill>
                  <a:srgbClr val="4D4D4D"/>
                </a:solidFill>
                <a:latin typeface="Calibri" panose="020F0502020204030204" pitchFamily="34" charset="0"/>
              </a:rPr>
              <a:t>made a positive contribution to growth in Q4 again, though this was thanks to imports (-5.9%) declining more than exports (-3.7%) (both annualized).</a:t>
            </a:r>
          </a:p>
        </p:txBody>
      </p:sp>
      <p:sp>
        <p:nvSpPr>
          <p:cNvPr id="4" name="Slide Number Placeholder 3"/>
          <p:cNvSpPr>
            <a:spLocks noGrp="1"/>
          </p:cNvSpPr>
          <p:nvPr>
            <p:ph type="sldNum" sz="quarter" idx="10"/>
          </p:nvPr>
        </p:nvSpPr>
        <p:spPr/>
        <p:txBody>
          <a:bodyPr/>
          <a:lstStyle/>
          <a:p>
            <a:fld id="{4E1A7EEB-C595-4307-8421-5BEF77CBD15A}" type="slidenum">
              <a:rPr lang="en-US" smtClean="0"/>
              <a:t>4</a:t>
            </a:fld>
            <a:endParaRPr lang="en-US"/>
          </a:p>
        </p:txBody>
      </p:sp>
    </p:spTree>
    <p:extLst>
      <p:ext uri="{BB962C8B-B14F-4D97-AF65-F5344CB8AC3E}">
        <p14:creationId xmlns:p14="http://schemas.microsoft.com/office/powerpoint/2010/main" val="17420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Tailwinds: </a:t>
            </a:r>
          </a:p>
          <a:p>
            <a:endParaRPr lang="en-US"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Strong Labor Market</a:t>
            </a:r>
            <a:endParaRPr lang="en-US" b="0" u="none" dirty="0"/>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The labor market is still tight.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The US labor market has remained strong in the first quarter of the year, adding over one million jobs and keeping a multi-decade low unemployment rate.</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This is propping up consumers’ financial situation despite high inflation.</a:t>
            </a:r>
          </a:p>
          <a:p>
            <a:pPr marL="628650" lvl="1"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Workers have finally returned to the economy.</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The labor force participation rate for “prime age” workers (i.e., 25- to 54-year-olds) returned to its pre-recession level in February and held there in March, matching its highest level since 2008.</a:t>
            </a:r>
          </a:p>
          <a:p>
            <a:pPr marL="1085850" lvl="2" indent="-171450" algn="just" defTabSz="457172">
              <a:lnSpc>
                <a:spcPct val="105000"/>
              </a:lnSpc>
              <a:spcAft>
                <a:spcPts val="600"/>
              </a:spcAft>
              <a:buFont typeface="Arial" panose="020B0604020202020204" pitchFamily="34" charset="0"/>
              <a:buChar char="•"/>
              <a:defRPr/>
            </a:pPr>
            <a:r>
              <a:rPr lang="en-US" b="0" u="none" dirty="0"/>
              <a:t>This metric, which adjusts for the aging population as Baby Boomers retire, suggests that few available workers are still on the sidelines.</a:t>
            </a:r>
          </a:p>
          <a:p>
            <a:pPr marL="628650" lvl="1" indent="-171450" algn="just" defTabSz="457172">
              <a:lnSpc>
                <a:spcPct val="105000"/>
              </a:lnSpc>
              <a:spcAft>
                <a:spcPts val="600"/>
              </a:spcAft>
              <a:buFont typeface="Arial" panose="020B0604020202020204" pitchFamily="34" charset="0"/>
              <a:buChar char="•"/>
              <a:defRPr/>
            </a:pPr>
            <a:r>
              <a:rPr lang="en-US" b="0" u="none" dirty="0"/>
              <a:t>However, signs suggest hiring may be starting to slow.</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Technology and finance companies have reduced their workforce significantly over the last few months.</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Further, the number of job openings has fallen by 1.3 million (or 12%) in the first two months of the year. </a:t>
            </a: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sng"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Low Energy Prices</a:t>
            </a:r>
            <a:endParaRPr lang="en-US" b="0" u="none" dirty="0"/>
          </a:p>
          <a:p>
            <a:pPr marL="628650" lvl="1"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Energy prices are back to normal.</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In early 2022 energy prices soared in the U.S. and across Europe as import controls on Russian energy supplies forced many countries to look elsewhere for oil and gas supplies.</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Fortunately, a temperate winter combined with a rapid reconfiguring of global supply lines (and, in some European countries, price controls) reduced energy prices in both Europe and the U.S.</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Indeed, energy prices subtracted</a:t>
            </a:r>
            <a:r>
              <a:rPr lang="en-US" sz="1200" i="1" dirty="0">
                <a:latin typeface="Lucida Sans" panose="020B0602030504020204" pitchFamily="34" charset="0"/>
              </a:rPr>
              <a:t> </a:t>
            </a:r>
            <a:r>
              <a:rPr lang="en-US" sz="1200" dirty="0">
                <a:latin typeface="Lucida Sans" panose="020B0602030504020204" pitchFamily="34" charset="0"/>
              </a:rPr>
              <a:t>from overall U.S. CPI growth in February, and the price of a barrel of oil has now fallen from its peak of around $120 in May 2022 to around $80 in April. </a:t>
            </a:r>
          </a:p>
          <a:p>
            <a:pPr marL="628650" lvl="1"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Supply chains are realigning.</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The U.S. has regained the spotlight as the global leader in energy production, making a commitment to become a key supplier of natural gas to Europe in the years ahead. </a:t>
            </a:r>
          </a:p>
          <a:p>
            <a:pPr marL="628650" lvl="1"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Both Europe and the United States have increased their commitment to producing green energy. </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Renewable energy investment in European nations, combined with increased federal and private investment in the U.S., should catalyze faster growth in the sector. </a:t>
            </a:r>
          </a:p>
          <a:p>
            <a:pPr marL="628650" lvl="1"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In the near term, the combination of manageable energy prices and increased energy investment should benefit the U.S. economy.</a:t>
            </a:r>
          </a:p>
          <a:p>
            <a:pPr marL="1085850" lvl="2" indent="-171450" algn="just" defTabSz="457172">
              <a:lnSpc>
                <a:spcPct val="105000"/>
              </a:lnSpc>
              <a:spcAft>
                <a:spcPts val="600"/>
              </a:spcAft>
              <a:buFont typeface="Arial" panose="020B0604020202020204" pitchFamily="34" charset="0"/>
              <a:buChar char="•"/>
              <a:defRPr/>
            </a:pPr>
            <a:endParaRPr lang="en-US" sz="1200" dirty="0">
              <a:latin typeface="Lucida Sans" panose="020B0602030504020204" pitchFamily="34" charset="0"/>
            </a:endParaRP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414093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Headwinds: </a:t>
            </a:r>
          </a:p>
          <a:p>
            <a:endParaRPr lang="en-US"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Sticky Inflation</a:t>
            </a:r>
            <a:endParaRPr lang="en-US" b="0" u="none" dirty="0"/>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Sticky inflation remains a substantial problem for the U.S. economy.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Though annual CPI inflation has eased steadily since peaking at 8.9% last June, it currently stands at 5%, still well above the Fed’s target.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Lower energy prices and normalizing supply chains have helped contain inflation in goods-producing sectors in recent months.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However, </a:t>
            </a:r>
            <a:r>
              <a:rPr lang="en-US" sz="1200" dirty="0" err="1">
                <a:latin typeface="Lucida Sans" panose="020B0602030504020204" pitchFamily="34" charset="0"/>
              </a:rPr>
              <a:t>Keybridge’s</a:t>
            </a:r>
            <a:r>
              <a:rPr lang="en-US" sz="1200" dirty="0">
                <a:latin typeface="Lucida Sans" panose="020B0602030504020204" pitchFamily="34" charset="0"/>
              </a:rPr>
              <a:t> “Top 45 to Watch” series (a measure of structural inflation) is running much hotter than headline CPI inflation and has fallen only 0.6% in the last five months, suggesting that price pressures are becoming embedded in the economy.</a:t>
            </a:r>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Further, there are several upside risk factors for inflation:</a:t>
            </a:r>
            <a:endParaRPr lang="en-US" sz="1200" b="0" dirty="0">
              <a:solidFill>
                <a:srgbClr val="000000"/>
              </a:solidFill>
              <a:latin typeface="Lucida Sans" panose="020B0602030504020204" pitchFamily="34" charset="0"/>
            </a:endParaRP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latin typeface="Lucida Sans" panose="020B0602030504020204" pitchFamily="34" charset="0"/>
              </a:rPr>
              <a:t>Wage growth is elevated, and there is a risk that growth could pick up in the near term.</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Lucida Sans" panose="020B0602030504020204" pitchFamily="34" charset="0"/>
              </a:rPr>
              <a:t>The end of China’s “Zero-Covid” policy will put upward pressure on global energy demand and, by extension, energy prices.</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222222"/>
                </a:solidFill>
                <a:effectLst/>
                <a:latin typeface="Lucida Sans" panose="020B0602030504020204" pitchFamily="34" charset="0"/>
              </a:rPr>
              <a:t>Shelter costs </a:t>
            </a:r>
            <a:r>
              <a:rPr lang="en-US" sz="1200" b="0" dirty="0">
                <a:solidFill>
                  <a:srgbClr val="222222"/>
                </a:solidFill>
                <a:latin typeface="Lucida Sans" panose="020B0602030504020204" pitchFamily="34" charset="0"/>
              </a:rPr>
              <a:t>r</a:t>
            </a:r>
            <a:r>
              <a:rPr lang="en-US" sz="1200" b="0" i="0" dirty="0">
                <a:solidFill>
                  <a:srgbClr val="222222"/>
                </a:solidFill>
                <a:effectLst/>
                <a:latin typeface="Lucida Sans" panose="020B0602030504020204" pitchFamily="34" charset="0"/>
              </a:rPr>
              <a:t>ose nearly 0.6% M/M in March and grew at nearly a 9% annualized rate in the first quarter. Shelter prices are likely to continue putting upward pressure on the overall CPI</a:t>
            </a:r>
            <a:r>
              <a:rPr lang="en-US" sz="1200" dirty="0">
                <a:solidFill>
                  <a:srgbClr val="222222"/>
                </a:solidFill>
                <a:latin typeface="Lucida Sans" panose="020B0602030504020204" pitchFamily="34" charset="0"/>
              </a:rPr>
              <a:t> throughout the year.</a:t>
            </a:r>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The Fed’s job faces a tough task, with higher rates likely needed to bring inflation down to a more acceptable range, though this also increases the risk of a recession and even a financial crisis.</a:t>
            </a:r>
          </a:p>
          <a:p>
            <a:pPr marL="914400" marR="0" lvl="2"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sng"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Geopolitical Uncertainty</a:t>
            </a:r>
            <a:endParaRPr lang="en-US" b="0" u="none" baseline="0" dirty="0"/>
          </a:p>
          <a:p>
            <a:pPr marL="628650" lvl="1"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Russia’s invasion of Ukraine catalyzed a wave of geopolitical uncertainty not encountered since the 9/11 attacks. </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As the global economy was still recovering from the effects of the pandemic, the invasion caused food and energy prices to skyrocket. </a:t>
            </a:r>
          </a:p>
          <a:p>
            <a:pPr marL="628650" lvl="1"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Global risks have only grown more acute since Russia’s initial invasion of Ukraine.</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As Russia’s military has lost ground, the threat of President Putin escalating war efforts only rises. </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An apparent alliance between Chinese President Xi and Vladimir Putin has also raised the stakes of conflict in Ukraine, and concern that China could invade Taiwan in the near future has led to increased American military activity in the Pacific. </a:t>
            </a:r>
          </a:p>
          <a:p>
            <a:pPr marL="1085850" lvl="2"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Due to these tensions, the Geopolitical Risk Index rose to its highest level since the United States invaded Iraq in 2003 and has remained at or near 20-year highs ever since.</a:t>
            </a:r>
          </a:p>
          <a:p>
            <a:pPr marL="628650" marR="0" lvl="1" indent="-171450" algn="just" defTabSz="457172"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US" sz="1200" dirty="0">
                <a:latin typeface="Lucida Sans" panose="020B0602030504020204" pitchFamily="34" charset="0"/>
              </a:rPr>
              <a:t>Geopolitical uncertainty will be a headwind for global growth and will force corporations and governments to invest in realigning supply chains.</a:t>
            </a:r>
            <a:endParaRPr lang="en-US" baseline="0" dirty="0"/>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23084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Headwinds: </a:t>
            </a:r>
          </a:p>
          <a:p>
            <a:endParaRPr lang="en-US"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Consumer Financial Stress</a:t>
            </a:r>
            <a:endParaRPr lang="en-US" b="0" u="none" dirty="0"/>
          </a:p>
          <a:p>
            <a:pPr marL="628650" lvl="1"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rPr>
              <a:t>Consumers appear to be on top of their debt obligations for now.</a:t>
            </a:r>
          </a:p>
          <a:p>
            <a:pPr marL="1085850" lvl="2"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rPr>
              <a:t>Most delinquency rates remain below pre-pandemic levels for both new and serious delinquencies. </a:t>
            </a:r>
          </a:p>
          <a:p>
            <a:pPr marL="628650" lvl="1"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rPr>
              <a:t>However, signs are mounting that stress may rise in the coming months:</a:t>
            </a:r>
          </a:p>
          <a:p>
            <a:pPr marL="1085850" lvl="2"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rPr>
              <a:t>Nominal revolving credit has spiked in recent months, rising 16% Y/Y in January (although, notably, when adjusted for inflation, revolving credit is still below its pre-pandemic level). </a:t>
            </a:r>
          </a:p>
          <a:p>
            <a:pPr marL="1085850" lvl="2"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rPr>
              <a:t>As interest rates rise and borrowing becomes more expensive, credit card debt will become a greater burden for tens of millions of consumers, likely causing credit card delinquency rates to climb, particularly as consumer savings built up during the pandemic continue to dwindle.</a:t>
            </a:r>
          </a:p>
          <a:p>
            <a:pPr marL="1085850" lvl="2"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ea typeface="Century Gothic" panose="020B0502020202020204" pitchFamily="34" charset="0"/>
                <a:cs typeface="Arial" panose="020B0604020202020204" pitchFamily="34" charset="0"/>
              </a:rPr>
              <a:t>According to a report form Cox Automotive, in January the share of severely delinquent auto loans was at its highest rate since 2006.</a:t>
            </a:r>
          </a:p>
          <a:p>
            <a:pPr marL="628650" marR="0" lvl="1" indent="-171450" algn="just" defTabSz="457172"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200" dirty="0">
                <a:latin typeface="Lucida Sans" panose="020B0602030504020204" pitchFamily="34" charset="0"/>
                <a:ea typeface="Century Gothic" panose="020B0502020202020204" pitchFamily="34" charset="0"/>
                <a:cs typeface="Arial" panose="020B0604020202020204" pitchFamily="34" charset="0"/>
              </a:rPr>
              <a:t>With credit card and auto debt rising rapidly and higher interest rates driving up the cost of repayment, financial stress is on the rise for many consumers. </a:t>
            </a:r>
          </a:p>
          <a:p>
            <a:pPr marL="914400" marR="0" lvl="2"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sng"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Housing Market Rebound?</a:t>
            </a:r>
            <a:endParaRPr lang="en-US" b="0" u="none" baseline="0" dirty="0"/>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housing sector appears to be showing some signs of life.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Per Redfin, the steady downward march of home sales has started to slow, and the share of active listings with price drops (an indication that sellers are struggling to find buyers for their homes) remains elevated but appears to have peaked.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Additionally, NAHB’s Housing Market Index, a measure of homebuilder sentiment, has now improved in each of the last four months, a welcome relief after contracting in each of the previous 12 months.</a:t>
            </a:r>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However, the market remains far from recovered and may have further to fall.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After the 30-year mortgage rate jumped back above 7% for a brief period in early March, mortgage applications sharply declined, revealing just how sensitive the sector is to the path of interest rates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suggests that if the Fed continues to raise rates to bring inflation to heel, the housing market may suffer.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Homebuilders, at least, may have finally worked through their backlog of homes, as March saw the first decline in construction employment since January 2022.</a:t>
            </a:r>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After home values skyrocketed during the pandemic, they are now falling on a Y/Y basis for the first time in a decade, per Redfin. </a:t>
            </a:r>
            <a:endParaRPr lang="en-US" sz="1200" baseline="0" dirty="0">
              <a:latin typeface="Lucida Sans" panose="020B0602030504020204" pitchFamily="34" charset="0"/>
            </a:endParaRP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u="sng" baseline="0" dirty="0">
              <a:latin typeface="Lucida Sans" panose="020B0602030504020204" pitchFamily="34" charset="0"/>
            </a:endParaRP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baseline="0" dirty="0">
                <a:latin typeface="Lucida Sans" panose="020B0602030504020204" pitchFamily="34" charset="0"/>
              </a:rPr>
              <a:t>Debt Ceiling Showdown</a:t>
            </a:r>
            <a:endParaRPr lang="en-US" u="sng" baseline="0" dirty="0"/>
          </a:p>
          <a:p>
            <a:pPr marL="628650" lvl="1"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One critical legislative issue that will need to be addressed soon is the federal debt ceiling. </a:t>
            </a:r>
          </a:p>
          <a:p>
            <a:pPr marL="1085850" lvl="2"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The U.S. government breached the statutory debt limit in January.</a:t>
            </a:r>
          </a:p>
          <a:p>
            <a:pPr marL="1085850" lvl="2"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This triggered a series of “extraordinary measures” from the Treasury Department that amount to prioritizing payments where necessary and shifting money around within the government’s coffers. </a:t>
            </a:r>
          </a:p>
          <a:p>
            <a:pPr marL="1085850" lvl="2"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These measures have been taken before and can delay a debt ceiling breach for several weeks or months — but eventually, the limit will need to be raised to avoid default.</a:t>
            </a:r>
          </a:p>
          <a:p>
            <a:pPr marL="628650" lvl="1"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The “X-date”, when the government defaults, is likely to occur this summer or early fall. </a:t>
            </a:r>
          </a:p>
          <a:p>
            <a:pPr marL="1085850" lvl="2"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Thus far, there has been little progress toward a bipartisan agreement, and Republican and Democratic leadership appear to be far apart on a solution. </a:t>
            </a:r>
          </a:p>
          <a:p>
            <a:pPr marL="1085850" lvl="2"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Some factions are demanding major cuts to social spending, others want commensurate cuts to defense spending, and still others insist on a “clean” increase that is separate from any spending agreement. </a:t>
            </a:r>
          </a:p>
          <a:p>
            <a:pPr marL="1085850" lvl="2"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At present, it is unclear where legislators will ultimately land.</a:t>
            </a:r>
          </a:p>
          <a:p>
            <a:pPr marL="628650" lvl="1"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Most economists believe the consequences of a debt ceiling breach would be severe. </a:t>
            </a:r>
          </a:p>
          <a:p>
            <a:pPr marL="1085850" lvl="2"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U.S. Treasurys have long functioned as a safe haven for the global financial system, and if the government defaults it would throw financials markets into turmoil.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53621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GDP:  </a:t>
            </a:r>
            <a:r>
              <a:rPr lang="en-US" b="0" dirty="0"/>
              <a:t>We expect real GDP to grow by just 0.7% in 2023, with a recession beginning in the second half of the year.</a:t>
            </a:r>
            <a:endParaRPr lang="en-US" b="1" dirty="0"/>
          </a:p>
          <a:p>
            <a:endParaRPr lang="en-US" baseline="0" dirty="0"/>
          </a:p>
          <a:p>
            <a:r>
              <a:rPr lang="en-US" b="1" baseline="0" dirty="0"/>
              <a:t>Investment: </a:t>
            </a:r>
            <a:r>
              <a:rPr lang="en-US" b="0" baseline="0" dirty="0"/>
              <a:t>We expect E&amp;S investment to steadily ease throughout 2023 as businesses pull back on investment due to higher interest rates and a slowing economy.</a:t>
            </a:r>
            <a:endParaRPr lang="en-US" b="1" baseline="0" dirty="0"/>
          </a:p>
          <a:p>
            <a:endParaRPr lang="en-US" baseline="0" dirty="0"/>
          </a:p>
          <a:p>
            <a:r>
              <a:rPr lang="en-US" b="1" dirty="0"/>
              <a:t>Inflation: </a:t>
            </a:r>
            <a:r>
              <a:rPr lang="en-US" b="0" dirty="0"/>
              <a:t>Inflation likely peaked in Q2 2022, but services price growth has remained relatively high, suggesting that inflation may not drop to the Fed’s target of 2% any time soon.</a:t>
            </a:r>
            <a:endParaRPr lang="en-US" b="1" dirty="0"/>
          </a:p>
          <a:p>
            <a:endParaRPr lang="en-US" dirty="0"/>
          </a:p>
          <a:p>
            <a:r>
              <a:rPr lang="en-US" b="1" dirty="0"/>
              <a:t>Interest Rates: </a:t>
            </a:r>
            <a:r>
              <a:rPr lang="en-US" b="0" dirty="0"/>
              <a:t>We expect the Federal Reserve to raise the fed funds rate to 5.25% in mid-2023, though we expect the Fed will start cutting rates in the fourth quarter of the year.</a:t>
            </a:r>
          </a:p>
          <a:p>
            <a:endParaRPr lang="en-US" baseline="0" dirty="0"/>
          </a:p>
          <a:p>
            <a:r>
              <a:rPr lang="en-US" b="1" baseline="0" dirty="0"/>
              <a:t>Job Growth: </a:t>
            </a:r>
            <a:r>
              <a:rPr lang="en-US" b="0" baseline="0" dirty="0"/>
              <a:t>The labor market maintained its strength throughout 2022 and into early 2023, but such job growth is unlikely to keep up for the entire year as higher interest rates start to cool the economy.</a:t>
            </a:r>
            <a:endParaRPr lang="en-US" baseline="0" dirty="0"/>
          </a:p>
          <a:p>
            <a:pPr marL="174983" indent="-17498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8</a:t>
            </a:fld>
            <a:endParaRPr lang="en-US"/>
          </a:p>
        </p:txBody>
      </p:sp>
    </p:spTree>
    <p:extLst>
      <p:ext uri="{BB962C8B-B14F-4D97-AF65-F5344CB8AC3E}">
        <p14:creationId xmlns:p14="http://schemas.microsoft.com/office/powerpoint/2010/main" val="414116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41"/>
            <a:r>
              <a:rPr lang="en-US" dirty="0">
                <a:solidFill>
                  <a:srgbClr val="4D4D4D"/>
                </a:solidFill>
                <a:latin typeface="Calibri" panose="020F0502020204030204" pitchFamily="34" charset="0"/>
              </a:rPr>
              <a:t>Business investment showed steady growth, rising by 4.0% (annualized) in Q4 after increasing 5.1% in the previous quarter.</a:t>
            </a:r>
          </a:p>
          <a:p>
            <a:pPr defTabSz="933241"/>
            <a:endParaRPr lang="en-US" dirty="0">
              <a:solidFill>
                <a:srgbClr val="4D4D4D"/>
              </a:solidFill>
              <a:latin typeface="Calibri" panose="020F0502020204030204" pitchFamily="34" charset="0"/>
            </a:endParaRPr>
          </a:p>
          <a:p>
            <a:pPr defTabSz="933241"/>
            <a:r>
              <a:rPr lang="en-US" dirty="0">
                <a:solidFill>
                  <a:srgbClr val="4D4D4D"/>
                </a:solidFill>
                <a:latin typeface="Calibri" panose="020F0502020204030204" pitchFamily="34" charset="0"/>
              </a:rPr>
              <a:t>Business investment (also known as nonresidential fixed investment) consists of three elements: equipment, software and R&amp;D, and non-residential structures (e.g., commercial buildings, oil platforms).  </a:t>
            </a:r>
          </a:p>
          <a:p>
            <a:pPr defTabSz="933241"/>
            <a:endParaRPr lang="en-US" dirty="0">
              <a:solidFill>
                <a:srgbClr val="4D4D4D"/>
              </a:solidFill>
              <a:latin typeface="Calibri" panose="020F0502020204030204" pitchFamily="34" charset="0"/>
            </a:endParaRPr>
          </a:p>
          <a:p>
            <a:pPr marL="174983" marR="0" lvl="0" indent="-174983" algn="l" defTabSz="9332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4D4D4D"/>
                </a:solidFill>
                <a:latin typeface="Calibri" panose="020F0502020204030204" pitchFamily="34" charset="0"/>
              </a:rPr>
              <a:t>Equipment:	 		-3.5% (annualized) (down from +10.6% in Q3)</a:t>
            </a:r>
          </a:p>
          <a:p>
            <a:pPr marL="174983" marR="0" lvl="0" indent="-174983" algn="l" defTabSz="9332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4D4D4D"/>
                </a:solidFill>
                <a:latin typeface="Calibri" panose="020F0502020204030204" pitchFamily="34" charset="0"/>
              </a:rPr>
              <a:t>Software and R&amp;D:		+7.7% (annualized) (up from +7.4% in Q3)</a:t>
            </a:r>
          </a:p>
          <a:p>
            <a:pPr marL="174983" indent="-174983" defTabSz="933241">
              <a:buFont typeface="Arial" panose="020B0604020202020204" pitchFamily="34" charset="0"/>
              <a:buChar char="•"/>
            </a:pPr>
            <a:r>
              <a:rPr lang="en-US" dirty="0">
                <a:solidFill>
                  <a:srgbClr val="4D4D4D"/>
                </a:solidFill>
                <a:latin typeface="Calibri" panose="020F0502020204030204" pitchFamily="34" charset="0"/>
              </a:rPr>
              <a:t>Non-residential structures:	 	</a:t>
            </a:r>
            <a:r>
              <a:rPr lang="en-US" dirty="0">
                <a:solidFill>
                  <a:srgbClr val="FF0000"/>
                </a:solidFill>
                <a:latin typeface="Calibri" panose="020F0502020204030204" pitchFamily="34" charset="0"/>
              </a:rPr>
              <a:t>+15.8% </a:t>
            </a:r>
            <a:r>
              <a:rPr lang="en-US" dirty="0">
                <a:solidFill>
                  <a:srgbClr val="4D4D4D"/>
                </a:solidFill>
                <a:latin typeface="Calibri" panose="020F0502020204030204" pitchFamily="34" charset="0"/>
              </a:rPr>
              <a:t>(annualized) (up from -3.6% in Q3)</a:t>
            </a:r>
          </a:p>
          <a:p>
            <a:pPr defTabSz="933241"/>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9</a:t>
            </a:fld>
            <a:endParaRPr lang="en-US"/>
          </a:p>
        </p:txBody>
      </p:sp>
    </p:spTree>
    <p:extLst>
      <p:ext uri="{BB962C8B-B14F-4D97-AF65-F5344CB8AC3E}">
        <p14:creationId xmlns:p14="http://schemas.microsoft.com/office/powerpoint/2010/main" val="180650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77967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03052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43217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DE2F-9341-4A6C-AC2E-07C4D0D7A08E}"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26555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7DE2F-9341-4A6C-AC2E-07C4D0D7A08E}"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6732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7DE2F-9341-4A6C-AC2E-07C4D0D7A08E}"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483595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7DE2F-9341-4A6C-AC2E-07C4D0D7A08E}"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56038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E2F-9341-4A6C-AC2E-07C4D0D7A08E}"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5751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20394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83836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9435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851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8002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0"/>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261365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
        <p:nvSpPr>
          <p:cNvPr id="15" name="Text Placeholder 11"/>
          <p:cNvSpPr>
            <a:spLocks noGrp="1"/>
          </p:cNvSpPr>
          <p:nvPr>
            <p:ph type="body" sz="quarter" idx="13" hasCustomPrompt="1"/>
          </p:nvPr>
        </p:nvSpPr>
        <p:spPr>
          <a:xfrm>
            <a:off x="381001" y="6567488"/>
            <a:ext cx="8377238" cy="104818"/>
          </a:xfrm>
          <a:prstGeom prst="rect">
            <a:avLst/>
          </a:prstGeom>
        </p:spPr>
        <p:txBody>
          <a:bodyPr lIns="0" tIns="0" rIns="0" bIns="0"/>
          <a:lstStyle>
            <a:lvl1pPr>
              <a:buNone/>
              <a:defRPr sz="800" baseline="0">
                <a:solidFill>
                  <a:schemeClr val="bg1">
                    <a:lumMod val="50000"/>
                  </a:schemeClr>
                </a:solidFill>
              </a:defRPr>
            </a:lvl1pPr>
          </a:lstStyle>
          <a:p>
            <a:pPr lvl="0"/>
            <a:r>
              <a:rPr lang="en-US" dirty="0"/>
              <a:t>Sources:</a:t>
            </a:r>
          </a:p>
        </p:txBody>
      </p:sp>
      <p:sp>
        <p:nvSpPr>
          <p:cNvPr id="8" name="Title 1"/>
          <p:cNvSpPr>
            <a:spLocks noGrp="1"/>
          </p:cNvSpPr>
          <p:nvPr>
            <p:ph type="title"/>
          </p:nvPr>
        </p:nvSpPr>
        <p:spPr>
          <a:xfrm>
            <a:off x="0" y="0"/>
            <a:ext cx="9144000" cy="1097280"/>
          </a:xfrm>
          <a:solidFill>
            <a:schemeClr val="bg1">
              <a:lumMod val="95000"/>
            </a:schemeClr>
          </a:solidFill>
        </p:spPr>
        <p:txBody>
          <a:bodyPr>
            <a:normAutofit/>
          </a:bodyPr>
          <a:lstStyle/>
          <a:p>
            <a:pPr eaLnBrk="1" hangingPunct="1"/>
            <a:endParaRPr lang="en-US" sz="1800" b="1" dirty="0">
              <a:solidFill>
                <a:schemeClr val="tx1"/>
              </a:solidFill>
              <a:latin typeface="+mn-lt"/>
            </a:endParaRPr>
          </a:p>
        </p:txBody>
      </p:sp>
    </p:spTree>
    <p:extLst>
      <p:ext uri="{BB962C8B-B14F-4D97-AF65-F5344CB8AC3E}">
        <p14:creationId xmlns:p14="http://schemas.microsoft.com/office/powerpoint/2010/main" val="39191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36898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E9A25BD-3EDA-4B4C-89DE-13FE5EE04987}"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97442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5607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76960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7684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3" name="Content Placeholder 2"/>
          <p:cNvSpPr>
            <a:spLocks noGrp="1"/>
          </p:cNvSpPr>
          <p:nvPr>
            <p:ph idx="1"/>
          </p:nvPr>
        </p:nvSpPr>
        <p:spPr>
          <a:xfrm>
            <a:off x="381000" y="1600204"/>
            <a:ext cx="8382000" cy="452596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370191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097280"/>
          </a:xfrm>
          <a:prstGeom prst="rect">
            <a:avLst/>
          </a:prstGeom>
          <a:solidFill>
            <a:schemeClr val="bg1">
              <a:lumMod val="95000"/>
            </a:schemeClr>
          </a:solidFill>
          <a:ln w="9525">
            <a:noFill/>
            <a:miter lim="800000"/>
            <a:headEnd/>
            <a:tailEnd/>
          </a:ln>
        </p:spPr>
        <p:txBody>
          <a:bodyPr vert="horz" wrap="square" lIns="365760" tIns="45720" rIns="36576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1695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2000" kern="120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p:titleStyle>
    <p:bodyStyle>
      <a:lvl1pPr marL="342891" indent="-342891" algn="l" rtl="0" eaLnBrk="0" fontAlgn="base" hangingPunct="0">
        <a:spcBef>
          <a:spcPct val="20000"/>
        </a:spcBef>
        <a:spcAft>
          <a:spcPct val="0"/>
        </a:spcAft>
        <a:buBlip>
          <a:blip r:embed="rId11"/>
        </a:buBlip>
        <a:defRPr sz="2400"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2971" indent="-228594"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160" indent="-228594"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349" indent="-228594"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E2F-9341-4A6C-AC2E-07C4D0D7A08E}" type="datetimeFigureOut">
              <a:rPr lang="en-US" smtClean="0"/>
              <a:t>4/21/2023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548F-B260-4183-878B-12E37533CC26}" type="slidenum">
              <a:rPr lang="en-US" smtClean="0"/>
              <a:t>‹#›</a:t>
            </a:fld>
            <a:endParaRPr lang="en-US"/>
          </a:p>
        </p:txBody>
      </p:sp>
      <p:sp>
        <p:nvSpPr>
          <p:cNvPr id="7" name="Rectangle 6"/>
          <p:cNvSpPr/>
          <p:nvPr/>
        </p:nvSpPr>
        <p:spPr>
          <a:xfrm>
            <a:off x="0" y="0"/>
            <a:ext cx="9144000" cy="9023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Z:\Office\KR Templates\KR Logos\keybridge_logo_PP01_Colo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453057" y="6121901"/>
            <a:ext cx="2743200" cy="47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543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chart" Target="../charts/chart8.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hyperlink" Target="https://www.monitordaily.com/news-posts/elff-lowers-forecast-for-investment-growth-gdp-growth-as-recession-looms/" TargetMode="Externa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jpeg"/><Relationship Id="rId7" Type="http://schemas.openxmlformats.org/officeDocument/2006/relationships/hyperlink" Target="https://www.leasefoundation.org/industry-resources/journal-of-equipment-lease-financing/"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s://www.store.leasefoundation.org/cvweb/cgi-bin/msascartdll.dll/ProductInfo?productcd=Inflation2018" TargetMode="External"/><Relationship Id="rId5" Type="http://schemas.openxmlformats.org/officeDocument/2006/relationships/hyperlink" Target="https://www.store.leasefoundation.org/cvweb/cgi-bin/msascartdll.dll/ProductInfo?productcd=AppEco2018" TargetMode="External"/><Relationship Id="rId10" Type="http://schemas.openxmlformats.org/officeDocument/2006/relationships/image" Target="../media/image15.png"/><Relationship Id="rId4" Type="http://schemas.openxmlformats.org/officeDocument/2006/relationships/hyperlink" Target="https://www.store.leasefoundation.org/cvweb/Portals/ELFA-LEASE/Documents/Products/AppliedHandbook.pdf" TargetMode="Externa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81002" y="290514"/>
            <a:ext cx="8377239" cy="3219451"/>
          </a:xfrm>
          <a:prstGeom prst="rect">
            <a:avLst/>
          </a:prstGeom>
          <a:solidFill>
            <a:schemeClr val="tx1"/>
          </a:solidFill>
          <a:ln>
            <a:noFill/>
          </a:ln>
        </p:spPr>
        <p:txBody>
          <a:bodyPr rot="0" vert="horz" wrap="square" lIns="274320" tIns="365760" rIns="274320" bIns="182880" anchor="b" anchorCtr="0" upright="1">
            <a:noAutofit/>
          </a:bodyPr>
          <a:lstStyle/>
          <a:p>
            <a:pPr fontAlgn="base"/>
            <a:r>
              <a:rPr lang="en-US" sz="2800" b="1" kern="0" dirty="0">
                <a:solidFill>
                  <a:srgbClr val="FFFFFF"/>
                </a:solidFill>
              </a:rPr>
              <a:t>Snapshot of the Equipment Leasing and Finance Industry and U.S. Economy</a:t>
            </a:r>
          </a:p>
          <a:p>
            <a:pPr fontAlgn="base"/>
            <a:r>
              <a:rPr lang="en-US" sz="2000" b="1" kern="0" dirty="0">
                <a:solidFill>
                  <a:srgbClr val="FFFFFF"/>
                </a:solidFill>
                <a:ea typeface="Calibri"/>
                <a:cs typeface="Times New Roman"/>
              </a:rPr>
              <a:t>April 2023</a:t>
            </a:r>
            <a:endParaRPr lang="en-US" sz="1050" kern="0" dirty="0">
              <a:solidFill>
                <a:prstClr val="white"/>
              </a:solidFill>
              <a:ea typeface="Calibri"/>
              <a:cs typeface="Times New Roman"/>
            </a:endParaRPr>
          </a:p>
        </p:txBody>
      </p:sp>
      <p:pic>
        <p:nvPicPr>
          <p:cNvPr id="7" name="Picture 2" descr="\\psf\Home\Desktop\Keybridge Logos\keybridge_logo_PP01_wh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9504" y="533464"/>
            <a:ext cx="1828800" cy="314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p:cNvSpPr txBox="1">
            <a:spLocks/>
          </p:cNvSpPr>
          <p:nvPr/>
        </p:nvSpPr>
        <p:spPr>
          <a:xfrm>
            <a:off x="4048129" y="4038600"/>
            <a:ext cx="4710113" cy="2363344"/>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Century Schoolbook"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r>
              <a:rPr lang="en-US" sz="1400" b="1" dirty="0">
                <a:solidFill>
                  <a:srgbClr val="102A7E"/>
                </a:solidFill>
                <a:latin typeface="Century Gothic"/>
              </a:rPr>
              <a:t>Prepared For</a:t>
            </a:r>
            <a:r>
              <a:rPr lang="en-US" sz="1400" b="1" cap="all" dirty="0">
                <a:solidFill>
                  <a:srgbClr val="102A7E"/>
                </a:solidFill>
                <a:latin typeface="Century Gothic"/>
              </a:rPr>
              <a:t>:</a:t>
            </a:r>
          </a:p>
          <a:p>
            <a:pPr fontAlgn="base"/>
            <a:r>
              <a:rPr lang="en-US" sz="1400" dirty="0">
                <a:solidFill>
                  <a:srgbClr val="102A7E"/>
                </a:solidFill>
                <a:latin typeface="Century Gothic"/>
              </a:rPr>
              <a:t>Equipment Leasing &amp; Finance Foundation</a:t>
            </a:r>
          </a:p>
          <a:p>
            <a:pPr fontAlgn="base">
              <a:spcBef>
                <a:spcPts val="1200"/>
              </a:spcBef>
            </a:pPr>
            <a:r>
              <a:rPr lang="en-US" sz="1400" b="1" dirty="0">
                <a:solidFill>
                  <a:srgbClr val="102A7E"/>
                </a:solidFill>
                <a:latin typeface="Century Gothic"/>
              </a:rPr>
              <a:t>Prepared By:</a:t>
            </a:r>
            <a:endParaRPr lang="en-US" sz="1400" b="1" cap="all" dirty="0">
              <a:solidFill>
                <a:srgbClr val="102A7E"/>
              </a:solidFill>
              <a:latin typeface="Century Gothic"/>
            </a:endParaRPr>
          </a:p>
          <a:p>
            <a:pPr fontAlgn="base"/>
            <a:r>
              <a:rPr lang="en-US" sz="1400" dirty="0">
                <a:solidFill>
                  <a:srgbClr val="102A7E"/>
                </a:solidFill>
                <a:latin typeface="Century Gothic"/>
              </a:rPr>
              <a:t>Keybridge LLC</a:t>
            </a:r>
          </a:p>
        </p:txBody>
      </p:sp>
      <p:pic>
        <p:nvPicPr>
          <p:cNvPr id="9" name="Picture 5" descr="C:\Users\Public\Documents\ELFF\ELFF logo.jpg">
            <a:extLst>
              <a:ext uri="{FF2B5EF4-FFF2-40B4-BE49-F238E27FC236}">
                <a16:creationId xmlns:a16="http://schemas.microsoft.com/office/drawing/2014/main" id="{C8C4B7ED-B483-4E63-BC65-54BFEFE233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6408" y="6091792"/>
            <a:ext cx="3087412" cy="620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EAB4BB07-9DD5-DC23-3399-E3DD8E968A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13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a:spLocks noGrp="1"/>
          </p:cNvSpPr>
          <p:nvPr>
            <p:ph type="title"/>
          </p:nvPr>
        </p:nvSpPr>
        <p:spPr>
          <a:xfrm>
            <a:off x="0" y="0"/>
            <a:ext cx="9144000" cy="1097280"/>
          </a:xfrm>
          <a:solidFill>
            <a:srgbClr val="EBEBEB"/>
          </a:solidFill>
        </p:spPr>
        <p:txBody>
          <a:bodyPr/>
          <a:lstStyle/>
          <a:p>
            <a:pPr marL="115888">
              <a:lnSpc>
                <a:spcPct val="114000"/>
              </a:lnSpc>
            </a:pPr>
            <a:r>
              <a:rPr lang="en-US" sz="1800" b="1" dirty="0">
                <a:solidFill>
                  <a:schemeClr val="tx1"/>
                </a:solidFill>
              </a:rPr>
              <a:t>While most sectors have now begun to weaken as a result of higher interest rates, some are demonstrating continued expansion.</a:t>
            </a:r>
            <a:endParaRPr lang="en-US" sz="1800" b="1" dirty="0">
              <a:solidFill>
                <a:srgbClr val="FF0000"/>
              </a:solidFill>
            </a:endParaRPr>
          </a:p>
        </p:txBody>
      </p:sp>
      <p:sp>
        <p:nvSpPr>
          <p:cNvPr id="291" name="TextBox 2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403" name="Group 402"/>
          <p:cNvGrpSpPr/>
          <p:nvPr/>
        </p:nvGrpSpPr>
        <p:grpSpPr>
          <a:xfrm>
            <a:off x="3481452" y="1169297"/>
            <a:ext cx="2181096" cy="354703"/>
            <a:chOff x="3481452" y="1169297"/>
            <a:chExt cx="2181096" cy="354703"/>
          </a:xfrm>
        </p:grpSpPr>
        <p:grpSp>
          <p:nvGrpSpPr>
            <p:cNvPr id="404" name="Group 403"/>
            <p:cNvGrpSpPr/>
            <p:nvPr/>
          </p:nvGrpSpPr>
          <p:grpSpPr>
            <a:xfrm>
              <a:off x="4170628" y="1169297"/>
              <a:ext cx="802744" cy="354703"/>
              <a:chOff x="4170628" y="1169297"/>
              <a:chExt cx="802744" cy="354703"/>
            </a:xfrm>
          </p:grpSpPr>
          <p:sp>
            <p:nvSpPr>
              <p:cNvPr id="413"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4" name="Group 945"/>
              <p:cNvGrpSpPr>
                <a:grpSpLocks noChangeAspect="1"/>
              </p:cNvGrpSpPr>
              <p:nvPr/>
            </p:nvGrpSpPr>
            <p:grpSpPr bwMode="auto">
              <a:xfrm>
                <a:off x="4490966" y="1200403"/>
                <a:ext cx="162069" cy="292491"/>
                <a:chOff x="1570" y="1754"/>
                <a:chExt cx="169" cy="305"/>
              </a:xfrm>
              <a:solidFill>
                <a:schemeClr val="bg1"/>
              </a:solidFill>
            </p:grpSpPr>
            <p:sp>
              <p:nvSpPr>
                <p:cNvPr id="415"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6"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7"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5" name="Group 404"/>
            <p:cNvGrpSpPr/>
            <p:nvPr/>
          </p:nvGrpSpPr>
          <p:grpSpPr>
            <a:xfrm>
              <a:off x="3481452" y="1169297"/>
              <a:ext cx="802744" cy="354703"/>
              <a:chOff x="3481452" y="1169297"/>
              <a:chExt cx="802744" cy="354703"/>
            </a:xfrm>
          </p:grpSpPr>
          <p:sp>
            <p:nvSpPr>
              <p:cNvPr id="409"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0" name="Gruppieren 18"/>
              <p:cNvGrpSpPr>
                <a:grpSpLocks noChangeAspect="1"/>
              </p:cNvGrpSpPr>
              <p:nvPr/>
            </p:nvGrpSpPr>
            <p:grpSpPr>
              <a:xfrm>
                <a:off x="3701205" y="1219231"/>
                <a:ext cx="363238" cy="254834"/>
                <a:chOff x="5276852" y="3736975"/>
                <a:chExt cx="508000" cy="356394"/>
              </a:xfrm>
              <a:solidFill>
                <a:schemeClr val="bg1"/>
              </a:solidFill>
            </p:grpSpPr>
            <p:sp>
              <p:nvSpPr>
                <p:cNvPr id="411"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412"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6" name="Group 405"/>
            <p:cNvGrpSpPr/>
            <p:nvPr/>
          </p:nvGrpSpPr>
          <p:grpSpPr>
            <a:xfrm>
              <a:off x="4859804" y="1169297"/>
              <a:ext cx="802744" cy="354703"/>
              <a:chOff x="4859804" y="1169297"/>
              <a:chExt cx="802744" cy="354703"/>
            </a:xfrm>
          </p:grpSpPr>
          <p:sp>
            <p:nvSpPr>
              <p:cNvPr id="407"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408"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9</a:t>
            </a:r>
          </a:p>
        </p:txBody>
      </p:sp>
      <p:sp>
        <p:nvSpPr>
          <p:cNvPr id="1387" name="Rectangle 1386"/>
          <p:cNvSpPr/>
          <p:nvPr/>
        </p:nvSpPr>
        <p:spPr>
          <a:xfrm>
            <a:off x="137090" y="6539122"/>
            <a:ext cx="8294212" cy="307777"/>
          </a:xfrm>
          <a:prstGeom prst="rect">
            <a:avLst/>
          </a:prstGeom>
        </p:spPr>
        <p:txBody>
          <a:bodyPr wrap="square">
            <a:spAutoFit/>
          </a:bodyPr>
          <a:lstStyle/>
          <a:p>
            <a:r>
              <a:rPr lang="en-US" sz="700" dirty="0">
                <a:solidFill>
                  <a:prstClr val="white">
                    <a:lumMod val="50000"/>
                  </a:prstClr>
                </a:solidFill>
              </a:rPr>
              <a:t>Source: </a:t>
            </a:r>
            <a:r>
              <a:rPr lang="en-US" altLang="en-US" sz="700" dirty="0">
                <a:solidFill>
                  <a:srgbClr val="7F7F7F"/>
                </a:solidFill>
              </a:rPr>
              <a:t>2023 Q2 Equipment Leasing &amp; Finance U.S. Economic Outlook </a:t>
            </a:r>
          </a:p>
          <a:p>
            <a:r>
              <a:rPr lang="en-US" sz="700" dirty="0">
                <a:solidFill>
                  <a:prstClr val="white">
                    <a:lumMod val="50000"/>
                  </a:prstClr>
                </a:solidFill>
              </a:rPr>
              <a:t>For more information on how to use the Momentum Monitors, see final slide.</a:t>
            </a:r>
          </a:p>
        </p:txBody>
      </p:sp>
      <p:pic>
        <p:nvPicPr>
          <p:cNvPr id="26" name="Picture 5" descr="C:\Users\Public\Documents\ELFF\ELFF logo.jpg">
            <a:extLst>
              <a:ext uri="{FF2B5EF4-FFF2-40B4-BE49-F238E27FC236}">
                <a16:creationId xmlns:a16="http://schemas.microsoft.com/office/drawing/2014/main" id="{A323070D-01E1-49AD-B922-F3F361C411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8355" y="640652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6B1218B-9BE8-704D-50B6-BCB228C15993}"/>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&amp; Software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Momentum Monitor (Equipment Vertical Performance Matrix)</a:t>
            </a:r>
          </a:p>
        </p:txBody>
      </p:sp>
      <p:pic>
        <p:nvPicPr>
          <p:cNvPr id="4" name="Picture 3" descr="Chart, bubble chart&#10;&#10;Description automatically generated">
            <a:extLst>
              <a:ext uri="{FF2B5EF4-FFF2-40B4-BE49-F238E27FC236}">
                <a16:creationId xmlns:a16="http://schemas.microsoft.com/office/drawing/2014/main" id="{0C287D51-CDE9-1536-28D3-BEDAEBEF1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7728" y="2136038"/>
            <a:ext cx="5248545" cy="4353149"/>
          </a:xfrm>
          <a:prstGeom prst="rect">
            <a:avLst/>
          </a:prstGeom>
        </p:spPr>
      </p:pic>
    </p:spTree>
    <p:extLst>
      <p:ext uri="{BB962C8B-B14F-4D97-AF65-F5344CB8AC3E}">
        <p14:creationId xmlns:p14="http://schemas.microsoft.com/office/powerpoint/2010/main" val="384809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6AE3463-9E81-949C-184E-D6288712036B}"/>
              </a:ext>
            </a:extLst>
          </p:cNvPr>
          <p:cNvSpPr/>
          <p:nvPr/>
        </p:nvSpPr>
        <p:spPr>
          <a:xfrm>
            <a:off x="7123814" y="2299626"/>
            <a:ext cx="1508947" cy="36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hart 33">
            <a:extLst>
              <a:ext uri="{FF2B5EF4-FFF2-40B4-BE49-F238E27FC236}">
                <a16:creationId xmlns:a16="http://schemas.microsoft.com/office/drawing/2014/main" id="{41BBFB1B-97BE-E3F7-9FDA-76D05AB19F0B}"/>
              </a:ext>
            </a:extLst>
          </p:cNvPr>
          <p:cNvGraphicFramePr/>
          <p:nvPr>
            <p:extLst>
              <p:ext uri="{D42A27DB-BD31-4B8C-83A1-F6EECF244321}">
                <p14:modId xmlns:p14="http://schemas.microsoft.com/office/powerpoint/2010/main" val="3726363815"/>
              </p:ext>
            </p:extLst>
          </p:nvPr>
        </p:nvGraphicFramePr>
        <p:xfrm>
          <a:off x="340464" y="2214860"/>
          <a:ext cx="8417774" cy="398202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7D289B45-9425-7837-73F4-96F3A6962AD0}"/>
              </a:ext>
            </a:extLst>
          </p:cNvPr>
          <p:cNvSpPr txBox="1"/>
          <p:nvPr/>
        </p:nvSpPr>
        <p:spPr>
          <a:xfrm>
            <a:off x="7201540" y="2292353"/>
            <a:ext cx="1361530" cy="307777"/>
          </a:xfrm>
          <a:prstGeom prst="rect">
            <a:avLst/>
          </a:prstGeom>
          <a:noFill/>
        </p:spPr>
        <p:txBody>
          <a:bodyPr wrap="square" rtlCol="0">
            <a:spAutoFit/>
          </a:bodyPr>
          <a:lstStyle/>
          <a:p>
            <a:pPr algn="ctr"/>
            <a:r>
              <a:rPr lang="en-US" sz="1400" i="1" dirty="0"/>
              <a:t>Forecast</a:t>
            </a:r>
          </a:p>
        </p:txBody>
      </p:sp>
      <p:sp>
        <p:nvSpPr>
          <p:cNvPr id="2" name="Title 1"/>
          <p:cNvSpPr>
            <a:spLocks noGrp="1"/>
          </p:cNvSpPr>
          <p:nvPr>
            <p:ph type="title"/>
          </p:nvPr>
        </p:nvSpPr>
        <p:spPr>
          <a:solidFill>
            <a:srgbClr val="EBEBEB"/>
          </a:solidFill>
        </p:spPr>
        <p:txBody>
          <a:bodyPr/>
          <a:lstStyle/>
          <a:p>
            <a:pPr marL="115888">
              <a:lnSpc>
                <a:spcPct val="114000"/>
              </a:lnSpc>
            </a:pPr>
            <a:r>
              <a:rPr lang="en-US" sz="1800" b="1" dirty="0">
                <a:solidFill>
                  <a:schemeClr val="tx1"/>
                </a:solidFill>
              </a:rPr>
              <a:t>E&amp;S investment growth is forecasted to ease in 2023 as the Fed’s rate hikes dampen economic growth and cool businesses investment.</a:t>
            </a:r>
          </a:p>
        </p:txBody>
      </p:sp>
      <p:sp>
        <p:nvSpPr>
          <p:cNvPr id="11" name="Title 1"/>
          <p:cNvSpPr txBox="1">
            <a:spLocks/>
          </p:cNvSpPr>
          <p:nvPr/>
        </p:nvSpPr>
        <p:spPr>
          <a:xfrm>
            <a:off x="340464" y="0"/>
            <a:ext cx="872733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chemeClr val="bg1"/>
              </a:solidFill>
            </a:endParaRPr>
          </a:p>
        </p:txBody>
      </p:sp>
      <p:sp>
        <p:nvSpPr>
          <p:cNvPr id="13" name="TextBox 12"/>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sp>
        <p:nvSpPr>
          <p:cNvPr id="81" name="Text Placeholder 4"/>
          <p:cNvSpPr txBox="1">
            <a:spLocks/>
          </p:cNvSpPr>
          <p:nvPr/>
        </p:nvSpPr>
        <p:spPr>
          <a:xfrm>
            <a:off x="310056" y="6485467"/>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Projections from Keybridge</a:t>
            </a:r>
          </a:p>
        </p:txBody>
      </p:sp>
      <p:grpSp>
        <p:nvGrpSpPr>
          <p:cNvPr id="85" name="Group 84"/>
          <p:cNvGrpSpPr/>
          <p:nvPr/>
        </p:nvGrpSpPr>
        <p:grpSpPr>
          <a:xfrm>
            <a:off x="3481452" y="1169297"/>
            <a:ext cx="2181096" cy="354703"/>
            <a:chOff x="3481452" y="1169297"/>
            <a:chExt cx="2181096" cy="354703"/>
          </a:xfrm>
        </p:grpSpPr>
        <p:grpSp>
          <p:nvGrpSpPr>
            <p:cNvPr id="86" name="Group 85"/>
            <p:cNvGrpSpPr/>
            <p:nvPr/>
          </p:nvGrpSpPr>
          <p:grpSpPr>
            <a:xfrm>
              <a:off x="4170628" y="1169297"/>
              <a:ext cx="802744" cy="354703"/>
              <a:chOff x="4170628" y="1169297"/>
              <a:chExt cx="802744" cy="354703"/>
            </a:xfrm>
          </p:grpSpPr>
          <p:sp>
            <p:nvSpPr>
              <p:cNvPr id="99"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0" name="Group 945"/>
              <p:cNvGrpSpPr>
                <a:grpSpLocks noChangeAspect="1"/>
              </p:cNvGrpSpPr>
              <p:nvPr/>
            </p:nvGrpSpPr>
            <p:grpSpPr bwMode="auto">
              <a:xfrm>
                <a:off x="4490966" y="1200403"/>
                <a:ext cx="162069" cy="292491"/>
                <a:chOff x="1570" y="1754"/>
                <a:chExt cx="169" cy="305"/>
              </a:xfrm>
              <a:solidFill>
                <a:schemeClr val="bg1"/>
              </a:solidFill>
            </p:grpSpPr>
            <p:sp>
              <p:nvSpPr>
                <p:cNvPr id="10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7" name="Group 86"/>
            <p:cNvGrpSpPr/>
            <p:nvPr/>
          </p:nvGrpSpPr>
          <p:grpSpPr>
            <a:xfrm>
              <a:off x="3481452" y="1169297"/>
              <a:ext cx="802744" cy="354703"/>
              <a:chOff x="3481452" y="1169297"/>
              <a:chExt cx="802744" cy="354703"/>
            </a:xfrm>
          </p:grpSpPr>
          <p:sp>
            <p:nvSpPr>
              <p:cNvPr id="9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6" name="Gruppieren 18"/>
              <p:cNvGrpSpPr>
                <a:grpSpLocks noChangeAspect="1"/>
              </p:cNvGrpSpPr>
              <p:nvPr/>
            </p:nvGrpSpPr>
            <p:grpSpPr>
              <a:xfrm>
                <a:off x="3701205" y="1219231"/>
                <a:ext cx="363238" cy="254834"/>
                <a:chOff x="5276852" y="3736975"/>
                <a:chExt cx="508000" cy="356394"/>
              </a:xfrm>
              <a:solidFill>
                <a:schemeClr val="bg1"/>
              </a:solidFill>
            </p:grpSpPr>
            <p:sp>
              <p:nvSpPr>
                <p:cNvPr id="9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2" name="Group 91"/>
            <p:cNvGrpSpPr/>
            <p:nvPr/>
          </p:nvGrpSpPr>
          <p:grpSpPr>
            <a:xfrm>
              <a:off x="4859804" y="1169297"/>
              <a:ext cx="802744" cy="354703"/>
              <a:chOff x="4859804" y="1169297"/>
              <a:chExt cx="802744" cy="354703"/>
            </a:xfrm>
          </p:grpSpPr>
          <p:sp>
            <p:nvSpPr>
              <p:cNvPr id="93"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4"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10</a:t>
            </a:r>
          </a:p>
        </p:txBody>
      </p:sp>
      <p:pic>
        <p:nvPicPr>
          <p:cNvPr id="30" name="Picture 5" descr="C:\Users\Public\Documents\ELFF\ELFF logo.jpg">
            <a:extLst>
              <a:ext uri="{FF2B5EF4-FFF2-40B4-BE49-F238E27FC236}">
                <a16:creationId xmlns:a16="http://schemas.microsoft.com/office/drawing/2014/main" id="{F830BF3C-0D43-4CC8-9ADF-7C69645098E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EC19392-ACCC-C330-2E4C-077935D199B9}"/>
              </a:ext>
            </a:extLst>
          </p:cNvPr>
          <p:cNvSpPr txBox="1"/>
          <p:nvPr/>
        </p:nvSpPr>
        <p:spPr>
          <a:xfrm>
            <a:off x="320040" y="1600200"/>
            <a:ext cx="62915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Equipment &amp; Software Investment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Q/Q % change, SAAR</a:t>
            </a:r>
          </a:p>
        </p:txBody>
      </p:sp>
      <p:sp>
        <p:nvSpPr>
          <p:cNvPr id="36" name="Arrow: Down 35">
            <a:extLst>
              <a:ext uri="{FF2B5EF4-FFF2-40B4-BE49-F238E27FC236}">
                <a16:creationId xmlns:a16="http://schemas.microsoft.com/office/drawing/2014/main" id="{4610165A-6C55-92D6-86F1-D86988D41A92}"/>
              </a:ext>
            </a:extLst>
          </p:cNvPr>
          <p:cNvSpPr/>
          <p:nvPr/>
        </p:nvSpPr>
        <p:spPr>
          <a:xfrm>
            <a:off x="3099390" y="5340892"/>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Down 36">
            <a:extLst>
              <a:ext uri="{FF2B5EF4-FFF2-40B4-BE49-F238E27FC236}">
                <a16:creationId xmlns:a16="http://schemas.microsoft.com/office/drawing/2014/main" id="{776028B7-1ADE-F92D-9813-5F1B9DF79325}"/>
              </a:ext>
            </a:extLst>
          </p:cNvPr>
          <p:cNvSpPr/>
          <p:nvPr/>
        </p:nvSpPr>
        <p:spPr>
          <a:xfrm rot="10800000">
            <a:off x="3476720" y="230502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470865E-8214-B813-F775-BF0A4135E9AB}"/>
              </a:ext>
            </a:extLst>
          </p:cNvPr>
          <p:cNvSpPr txBox="1"/>
          <p:nvPr/>
        </p:nvSpPr>
        <p:spPr>
          <a:xfrm rot="16200000">
            <a:off x="3294886" y="2999135"/>
            <a:ext cx="561672" cy="246221"/>
          </a:xfrm>
          <a:prstGeom prst="rect">
            <a:avLst/>
          </a:prstGeom>
          <a:noFill/>
        </p:spPr>
        <p:txBody>
          <a:bodyPr wrap="square" rtlCol="0">
            <a:spAutoFit/>
          </a:bodyPr>
          <a:lstStyle/>
          <a:p>
            <a:pPr algn="r"/>
            <a:r>
              <a:rPr lang="en-US" sz="1000" b="1" dirty="0">
                <a:solidFill>
                  <a:schemeClr val="bg1"/>
                </a:solidFill>
              </a:rPr>
              <a:t>40.1%</a:t>
            </a:r>
          </a:p>
        </p:txBody>
      </p:sp>
      <p:sp>
        <p:nvSpPr>
          <p:cNvPr id="41" name="TextBox 40">
            <a:extLst>
              <a:ext uri="{FF2B5EF4-FFF2-40B4-BE49-F238E27FC236}">
                <a16:creationId xmlns:a16="http://schemas.microsoft.com/office/drawing/2014/main" id="{8F17BEE5-0687-2E92-9C27-3F2016858081}"/>
              </a:ext>
            </a:extLst>
          </p:cNvPr>
          <p:cNvSpPr txBox="1"/>
          <p:nvPr/>
        </p:nvSpPr>
        <p:spPr>
          <a:xfrm rot="5400000">
            <a:off x="2885403" y="4903349"/>
            <a:ext cx="628864" cy="246221"/>
          </a:xfrm>
          <a:prstGeom prst="rect">
            <a:avLst/>
          </a:prstGeom>
          <a:noFill/>
        </p:spPr>
        <p:txBody>
          <a:bodyPr wrap="square" rtlCol="0">
            <a:spAutoFit/>
          </a:bodyPr>
          <a:lstStyle/>
          <a:p>
            <a:pPr algn="r"/>
            <a:r>
              <a:rPr lang="en-US" sz="1000" b="1" dirty="0">
                <a:solidFill>
                  <a:schemeClr val="bg1"/>
                </a:solidFill>
              </a:rPr>
              <a:t>-28.3%</a:t>
            </a:r>
          </a:p>
        </p:txBody>
      </p:sp>
      <p:sp>
        <p:nvSpPr>
          <p:cNvPr id="3" name="Arrow: Down 2">
            <a:extLst>
              <a:ext uri="{FF2B5EF4-FFF2-40B4-BE49-F238E27FC236}">
                <a16:creationId xmlns:a16="http://schemas.microsoft.com/office/drawing/2014/main" id="{CF7BC9F3-A269-0DEE-E062-8C4834611A7B}"/>
              </a:ext>
            </a:extLst>
          </p:cNvPr>
          <p:cNvSpPr/>
          <p:nvPr/>
        </p:nvSpPr>
        <p:spPr>
          <a:xfrm>
            <a:off x="2721306" y="5340891"/>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BB22F6-C5C2-DD30-A3CB-03A6DA9A5589}"/>
              </a:ext>
            </a:extLst>
          </p:cNvPr>
          <p:cNvSpPr txBox="1"/>
          <p:nvPr/>
        </p:nvSpPr>
        <p:spPr>
          <a:xfrm rot="5400000">
            <a:off x="2504632" y="4903349"/>
            <a:ext cx="628863" cy="246221"/>
          </a:xfrm>
          <a:prstGeom prst="rect">
            <a:avLst/>
          </a:prstGeom>
          <a:noFill/>
        </p:spPr>
        <p:txBody>
          <a:bodyPr wrap="square" rtlCol="0">
            <a:spAutoFit/>
          </a:bodyPr>
          <a:lstStyle/>
          <a:p>
            <a:pPr algn="r"/>
            <a:r>
              <a:rPr lang="en-US" sz="1000" b="1" dirty="0">
                <a:solidFill>
                  <a:schemeClr val="bg1"/>
                </a:solidFill>
              </a:rPr>
              <a:t>-14.0%</a:t>
            </a:r>
          </a:p>
        </p:txBody>
      </p:sp>
      <p:grpSp>
        <p:nvGrpSpPr>
          <p:cNvPr id="6" name="Group 5">
            <a:extLst>
              <a:ext uri="{FF2B5EF4-FFF2-40B4-BE49-F238E27FC236}">
                <a16:creationId xmlns:a16="http://schemas.microsoft.com/office/drawing/2014/main" id="{9EEB6171-B196-86AC-C672-F9365141AC58}"/>
              </a:ext>
            </a:extLst>
          </p:cNvPr>
          <p:cNvGrpSpPr>
            <a:grpSpLocks noChangeAspect="1"/>
          </p:cNvGrpSpPr>
          <p:nvPr/>
        </p:nvGrpSpPr>
        <p:grpSpPr>
          <a:xfrm rot="10800000">
            <a:off x="6547944" y="3618643"/>
            <a:ext cx="796163" cy="457200"/>
            <a:chOff x="5468426" y="753484"/>
            <a:chExt cx="624125" cy="365760"/>
          </a:xfrm>
          <a:solidFill>
            <a:schemeClr val="tx1"/>
          </a:solidFill>
        </p:grpSpPr>
        <p:sp>
          <p:nvSpPr>
            <p:cNvPr id="7" name="Teardrop 6">
              <a:extLst>
                <a:ext uri="{FF2B5EF4-FFF2-40B4-BE49-F238E27FC236}">
                  <a16:creationId xmlns:a16="http://schemas.microsoft.com/office/drawing/2014/main" id="{1D9FEA28-36A6-B890-CD51-8734577A77A6}"/>
                </a:ext>
              </a:extLst>
            </p:cNvPr>
            <p:cNvSpPr/>
            <p:nvPr/>
          </p:nvSpPr>
          <p:spPr>
            <a:xfrm rot="18900000">
              <a:off x="5595876" y="753484"/>
              <a:ext cx="365760" cy="365760"/>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C7851EAF-F36A-8D30-C8F5-76D7FDDC55F7}"/>
                </a:ext>
              </a:extLst>
            </p:cNvPr>
            <p:cNvSpPr txBox="1"/>
            <p:nvPr/>
          </p:nvSpPr>
          <p:spPr>
            <a:xfrm rot="10800000">
              <a:off x="5468426" y="830083"/>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a:rPr>
                <a:t>2.0</a:t>
              </a:r>
              <a:r>
                <a:rPr kumimoji="0" lang="en-US" sz="1100" b="1" i="0" u="none" strike="noStrike" kern="1200" cap="none" spc="0" normalizeH="0" baseline="0" noProof="0" dirty="0">
                  <a:ln>
                    <a:noFill/>
                  </a:ln>
                  <a:solidFill>
                    <a:schemeClr val="bg1"/>
                  </a:solidFill>
                  <a:effectLst/>
                  <a:uLnTx/>
                  <a:uFillTx/>
                  <a:latin typeface="Century Gothic"/>
                  <a:ea typeface="+mn-ea"/>
                  <a:cs typeface="+mn-cs"/>
                </a:rPr>
                <a:t>%</a:t>
              </a:r>
            </a:p>
          </p:txBody>
        </p:sp>
      </p:grpSp>
    </p:spTree>
    <p:extLst>
      <p:ext uri="{BB962C8B-B14F-4D97-AF65-F5344CB8AC3E}">
        <p14:creationId xmlns:p14="http://schemas.microsoft.com/office/powerpoint/2010/main" val="157190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Chart 84"/>
          <p:cNvGraphicFramePr/>
          <p:nvPr>
            <p:extLst>
              <p:ext uri="{D42A27DB-BD31-4B8C-83A1-F6EECF244321}">
                <p14:modId xmlns:p14="http://schemas.microsoft.com/office/powerpoint/2010/main" val="602512520"/>
              </p:ext>
            </p:extLst>
          </p:nvPr>
        </p:nvGraphicFramePr>
        <p:xfrm>
          <a:off x="0" y="1753967"/>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74405" y="-18347"/>
            <a:ext cx="8969595" cy="1097280"/>
          </a:xfrm>
          <a:solidFill>
            <a:srgbClr val="EBEBEB"/>
          </a:solidFill>
        </p:spPr>
        <p:txBody>
          <a:bodyPr>
            <a:normAutofit/>
          </a:bodyPr>
          <a:lstStyle/>
          <a:p>
            <a:pPr>
              <a:lnSpc>
                <a:spcPct val="113000"/>
              </a:lnSpc>
            </a:pPr>
            <a:r>
              <a:rPr lang="en-US" sz="1800" b="1" dirty="0">
                <a:solidFill>
                  <a:srgbClr val="102A7E"/>
                </a:solidFill>
              </a:rPr>
              <a:t>New business volume was up 8.8% year-to-date in February.</a:t>
            </a:r>
            <a:endParaRPr lang="en-US" sz="1600" dirty="0"/>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11</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2" name="Picture 31">
            <a:extLst>
              <a:ext uri="{FF2B5EF4-FFF2-40B4-BE49-F238E27FC236}">
                <a16:creationId xmlns:a16="http://schemas.microsoft.com/office/drawing/2014/main" id="{F5460588-88C7-C030-93E0-016FD5651F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9172" y="1687935"/>
            <a:ext cx="1065069" cy="505786"/>
          </a:xfrm>
          <a:prstGeom prst="rect">
            <a:avLst/>
          </a:prstGeom>
        </p:spPr>
      </p:pic>
      <p:pic>
        <p:nvPicPr>
          <p:cNvPr id="33" name="Picture 5" descr="C:\Users\Public\Documents\ELFF\ELFF logo.jpg">
            <a:extLst>
              <a:ext uri="{FF2B5EF4-FFF2-40B4-BE49-F238E27FC236}">
                <a16:creationId xmlns:a16="http://schemas.microsoft.com/office/drawing/2014/main" id="{58703557-F7DB-FD0A-9979-C0C2DF1246C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CD7E04F-F6DC-37B1-1BFD-78DE0AF2A325}"/>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Billions of $</a:t>
            </a:r>
          </a:p>
        </p:txBody>
      </p:sp>
    </p:spTree>
    <p:extLst>
      <p:ext uri="{BB962C8B-B14F-4D97-AF65-F5344CB8AC3E}">
        <p14:creationId xmlns:p14="http://schemas.microsoft.com/office/powerpoint/2010/main" val="266325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74405" y="-18347"/>
            <a:ext cx="8969595" cy="1097280"/>
          </a:xfrm>
          <a:solidFill>
            <a:srgbClr val="EBEBEB"/>
          </a:solidFill>
        </p:spPr>
        <p:txBody>
          <a:bodyPr>
            <a:normAutofit/>
          </a:bodyPr>
          <a:lstStyle/>
          <a:p>
            <a:pPr>
              <a:lnSpc>
                <a:spcPct val="113000"/>
              </a:lnSpc>
            </a:pPr>
            <a:r>
              <a:rPr lang="en-US" sz="1800" b="1" dirty="0">
                <a:solidFill>
                  <a:srgbClr val="102A7E"/>
                </a:solidFill>
              </a:rPr>
              <a:t>Nominal new business volume growth has shown steady growth across the past eight months and is up nearly 9% year-to-date.</a:t>
            </a:r>
            <a:endParaRPr lang="en-US" sz="1600" dirty="0"/>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11</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33" name="Chart 32">
            <a:extLst>
              <a:ext uri="{FF2B5EF4-FFF2-40B4-BE49-F238E27FC236}">
                <a16:creationId xmlns:a16="http://schemas.microsoft.com/office/drawing/2014/main" id="{09660ACD-ADEF-8ECE-B578-B3C30D35BB29}"/>
              </a:ext>
            </a:extLst>
          </p:cNvPr>
          <p:cNvGraphicFramePr/>
          <p:nvPr>
            <p:extLst>
              <p:ext uri="{D42A27DB-BD31-4B8C-83A1-F6EECF244321}">
                <p14:modId xmlns:p14="http://schemas.microsoft.com/office/powerpoint/2010/main" val="933919526"/>
              </p:ext>
            </p:extLst>
          </p:nvPr>
        </p:nvGraphicFramePr>
        <p:xfrm>
          <a:off x="310056" y="2214859"/>
          <a:ext cx="8448182" cy="398202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0E5DC847-21F5-CB51-8A5E-9937E640336C}"/>
              </a:ext>
            </a:extLst>
          </p:cNvPr>
          <p:cNvGrpSpPr/>
          <p:nvPr/>
        </p:nvGrpSpPr>
        <p:grpSpPr>
          <a:xfrm>
            <a:off x="8203693" y="2767524"/>
            <a:ext cx="581892" cy="411480"/>
            <a:chOff x="8042392" y="2350681"/>
            <a:chExt cx="581892" cy="411480"/>
          </a:xfrm>
          <a:solidFill>
            <a:srgbClr val="D2CD00"/>
          </a:solidFill>
        </p:grpSpPr>
        <p:sp>
          <p:nvSpPr>
            <p:cNvPr id="35" name="Teardrop 34">
              <a:extLst>
                <a:ext uri="{FF2B5EF4-FFF2-40B4-BE49-F238E27FC236}">
                  <a16:creationId xmlns:a16="http://schemas.microsoft.com/office/drawing/2014/main" id="{1CCAC436-188A-CAEA-9227-7E0D5AAAF470}"/>
                </a:ext>
              </a:extLst>
            </p:cNvPr>
            <p:cNvSpPr/>
            <p:nvPr/>
          </p:nvSpPr>
          <p:spPr>
            <a:xfrm rot="8134636">
              <a:off x="8125152" y="2350681"/>
              <a:ext cx="411480" cy="411480"/>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endParaRPr>
            </a:p>
          </p:txBody>
        </p:sp>
        <p:sp>
          <p:nvSpPr>
            <p:cNvPr id="36" name="TextBox 35">
              <a:extLst>
                <a:ext uri="{FF2B5EF4-FFF2-40B4-BE49-F238E27FC236}">
                  <a16:creationId xmlns:a16="http://schemas.microsoft.com/office/drawing/2014/main" id="{BE1599F7-D3AF-94D6-011C-656254FE4066}"/>
                </a:ext>
              </a:extLst>
            </p:cNvPr>
            <p:cNvSpPr txBox="1"/>
            <p:nvPr/>
          </p:nvSpPr>
          <p:spPr>
            <a:xfrm>
              <a:off x="8042392" y="2429764"/>
              <a:ext cx="581892" cy="276999"/>
            </a:xfrm>
            <a:prstGeom prst="rect">
              <a:avLst/>
            </a:prstGeom>
            <a:noFill/>
          </p:spPr>
          <p:txBody>
            <a:bodyPr wrap="square" rtlCol="0">
              <a:spAutoFit/>
            </a:bodyPr>
            <a:lstStyle/>
            <a:p>
              <a:pPr algn="ctr"/>
              <a:r>
                <a:rPr lang="en-US" sz="1200" b="1" dirty="0"/>
                <a:t>11%</a:t>
              </a:r>
            </a:p>
          </p:txBody>
        </p:sp>
      </p:grpSp>
      <p:sp>
        <p:nvSpPr>
          <p:cNvPr id="37" name="Rectangular Callout 236">
            <a:extLst>
              <a:ext uri="{FF2B5EF4-FFF2-40B4-BE49-F238E27FC236}">
                <a16:creationId xmlns:a16="http://schemas.microsoft.com/office/drawing/2014/main" id="{E17B70DB-BC2C-E3F1-7FED-16F9F6FCEC8F}"/>
              </a:ext>
            </a:extLst>
          </p:cNvPr>
          <p:cNvSpPr/>
          <p:nvPr/>
        </p:nvSpPr>
        <p:spPr>
          <a:xfrm>
            <a:off x="6605337" y="4719148"/>
            <a:ext cx="2152901" cy="523220"/>
          </a:xfrm>
          <a:prstGeom prst="wedgeRectCallout">
            <a:avLst>
              <a:gd name="adj1" fmla="val 25509"/>
              <a:gd name="adj2" fmla="val 25787"/>
            </a:avLst>
          </a:prstGeom>
          <a:solidFill>
            <a:srgbClr val="EBEBEB"/>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lgn="ctr" fontAlgn="base">
              <a:spcBef>
                <a:spcPct val="0"/>
              </a:spcBef>
              <a:spcAft>
                <a:spcPct val="0"/>
              </a:spcAft>
            </a:pPr>
            <a:r>
              <a:rPr lang="en-US" sz="1200" b="1" dirty="0">
                <a:solidFill>
                  <a:srgbClr val="102A7D"/>
                </a:solidFill>
              </a:rPr>
              <a:t>New business volume is up 8.8% year-to-date</a:t>
            </a:r>
          </a:p>
        </p:txBody>
      </p:sp>
      <p:pic>
        <p:nvPicPr>
          <p:cNvPr id="39" name="Picture 38">
            <a:extLst>
              <a:ext uri="{FF2B5EF4-FFF2-40B4-BE49-F238E27FC236}">
                <a16:creationId xmlns:a16="http://schemas.microsoft.com/office/drawing/2014/main" id="{1607A63B-DB52-D305-2614-7C643DC933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9172" y="1687935"/>
            <a:ext cx="1065069" cy="505786"/>
          </a:xfrm>
          <a:prstGeom prst="rect">
            <a:avLst/>
          </a:prstGeom>
        </p:spPr>
      </p:pic>
      <p:pic>
        <p:nvPicPr>
          <p:cNvPr id="40" name="Picture 5" descr="C:\Users\Public\Documents\ELFF\ELFF logo.jpg">
            <a:extLst>
              <a:ext uri="{FF2B5EF4-FFF2-40B4-BE49-F238E27FC236}">
                <a16:creationId xmlns:a16="http://schemas.microsoft.com/office/drawing/2014/main" id="{06DA35B0-3A0E-3EC7-79B6-5225A8F7CE8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D8B387E-9C49-58A0-FBA1-5FA56B44CFEB}"/>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Y/Y % change</a:t>
            </a:r>
          </a:p>
        </p:txBody>
      </p:sp>
    </p:spTree>
    <p:extLst>
      <p:ext uri="{BB962C8B-B14F-4D97-AF65-F5344CB8AC3E}">
        <p14:creationId xmlns:p14="http://schemas.microsoft.com/office/powerpoint/2010/main" val="352119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365760" tIns="45720" rIns="365760" bIns="45720" numCol="1" anchor="ctr" anchorCtr="0" compatLnSpc="1">
            <a:prstTxWarp prst="textNoShape">
              <a:avLst/>
            </a:prstTxWarp>
            <a:normAutofit/>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marL="119063">
              <a:lnSpc>
                <a:spcPct val="114000"/>
              </a:lnSpc>
            </a:pPr>
            <a:r>
              <a:rPr lang="en-US" sz="1800" b="1" dirty="0">
                <a:solidFill>
                  <a:schemeClr val="tx1"/>
                </a:solidFill>
              </a:rPr>
              <a:t>In March, equipment finance industry confidence declined to 50.3 after four months of steady growth.</a:t>
            </a:r>
          </a:p>
        </p:txBody>
      </p:sp>
      <p:sp>
        <p:nvSpPr>
          <p:cNvPr id="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13</a:t>
            </a:r>
          </a:p>
        </p:txBody>
      </p:sp>
      <p:sp>
        <p:nvSpPr>
          <p:cNvPr id="82"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ELFF MCI-EFI</a:t>
            </a:r>
          </a:p>
        </p:txBody>
      </p:sp>
      <p:sp>
        <p:nvSpPr>
          <p:cNvPr id="84" name="TextBox 83"/>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85" name="Group 84"/>
          <p:cNvGrpSpPr/>
          <p:nvPr/>
        </p:nvGrpSpPr>
        <p:grpSpPr>
          <a:xfrm>
            <a:off x="3481452" y="1169297"/>
            <a:ext cx="2181096" cy="354703"/>
            <a:chOff x="3481452" y="1169297"/>
            <a:chExt cx="2181096" cy="354703"/>
          </a:xfrm>
        </p:grpSpPr>
        <p:grpSp>
          <p:nvGrpSpPr>
            <p:cNvPr id="89" name="Group 88"/>
            <p:cNvGrpSpPr/>
            <p:nvPr/>
          </p:nvGrpSpPr>
          <p:grpSpPr>
            <a:xfrm>
              <a:off x="4170628" y="1169297"/>
              <a:ext cx="802744" cy="354703"/>
              <a:chOff x="4170628" y="1169297"/>
              <a:chExt cx="802744" cy="354703"/>
            </a:xfrm>
          </p:grpSpPr>
          <p:sp>
            <p:nvSpPr>
              <p:cNvPr id="98"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9" name="Group 945"/>
              <p:cNvGrpSpPr>
                <a:grpSpLocks noChangeAspect="1"/>
              </p:cNvGrpSpPr>
              <p:nvPr/>
            </p:nvGrpSpPr>
            <p:grpSpPr bwMode="auto">
              <a:xfrm>
                <a:off x="4490966" y="1200403"/>
                <a:ext cx="162069" cy="292491"/>
                <a:chOff x="1570" y="1754"/>
                <a:chExt cx="169" cy="305"/>
              </a:xfrm>
              <a:solidFill>
                <a:schemeClr val="bg1"/>
              </a:solidFill>
            </p:grpSpPr>
            <p:sp>
              <p:nvSpPr>
                <p:cNvPr id="100"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1"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0" name="Group 89"/>
            <p:cNvGrpSpPr/>
            <p:nvPr/>
          </p:nvGrpSpPr>
          <p:grpSpPr>
            <a:xfrm>
              <a:off x="3481452" y="1169297"/>
              <a:ext cx="802744" cy="354703"/>
              <a:chOff x="3481452" y="1169297"/>
              <a:chExt cx="802744" cy="354703"/>
            </a:xfrm>
          </p:grpSpPr>
          <p:sp>
            <p:nvSpPr>
              <p:cNvPr id="94"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5" name="Gruppieren 18"/>
              <p:cNvGrpSpPr>
                <a:grpSpLocks noChangeAspect="1"/>
              </p:cNvGrpSpPr>
              <p:nvPr/>
            </p:nvGrpSpPr>
            <p:grpSpPr>
              <a:xfrm>
                <a:off x="3701205" y="1219231"/>
                <a:ext cx="363238" cy="254834"/>
                <a:chOff x="5276852" y="3736975"/>
                <a:chExt cx="508000" cy="356394"/>
              </a:xfrm>
              <a:solidFill>
                <a:schemeClr val="bg1"/>
              </a:solidFill>
            </p:grpSpPr>
            <p:sp>
              <p:nvSpPr>
                <p:cNvPr id="96"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7"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1" name="Group 90"/>
            <p:cNvGrpSpPr/>
            <p:nvPr/>
          </p:nvGrpSpPr>
          <p:grpSpPr>
            <a:xfrm>
              <a:off x="4859804" y="1169297"/>
              <a:ext cx="802744" cy="354703"/>
              <a:chOff x="4859804" y="1169297"/>
              <a:chExt cx="802744" cy="354703"/>
            </a:xfrm>
          </p:grpSpPr>
          <p:sp>
            <p:nvSpPr>
              <p:cNvPr id="92"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3"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0" name="Picture 5" descr="C:\Users\Public\Documents\ELFF\ELFF logo.jpg">
            <a:extLst>
              <a:ext uri="{FF2B5EF4-FFF2-40B4-BE49-F238E27FC236}">
                <a16:creationId xmlns:a16="http://schemas.microsoft.com/office/drawing/2014/main" id="{BDA6AB14-A62A-48D0-A9B5-B359FD45BAE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Chart Placeholder 6">
            <a:extLst>
              <a:ext uri="{FF2B5EF4-FFF2-40B4-BE49-F238E27FC236}">
                <a16:creationId xmlns:a16="http://schemas.microsoft.com/office/drawing/2014/main" id="{5E1C25EF-56DD-39DF-7890-3C1DB675B1AA}"/>
              </a:ext>
            </a:extLst>
          </p:cNvPr>
          <p:cNvGraphicFramePr>
            <a:graphicFrameLocks/>
          </p:cNvGraphicFramePr>
          <p:nvPr>
            <p:extLst>
              <p:ext uri="{D42A27DB-BD31-4B8C-83A1-F6EECF244321}">
                <p14:modId xmlns:p14="http://schemas.microsoft.com/office/powerpoint/2010/main" val="2312768096"/>
              </p:ext>
            </p:extLst>
          </p:nvPr>
        </p:nvGraphicFramePr>
        <p:xfrm>
          <a:off x="310056" y="2030194"/>
          <a:ext cx="8448182" cy="4385809"/>
        </p:xfrm>
        <a:graphic>
          <a:graphicData uri="http://schemas.openxmlformats.org/drawingml/2006/chart">
            <c:chart xmlns:c="http://schemas.openxmlformats.org/drawingml/2006/chart" xmlns:r="http://schemas.openxmlformats.org/officeDocument/2006/relationships" r:id="rId5"/>
          </a:graphicData>
        </a:graphic>
      </p:graphicFrame>
      <p:grpSp>
        <p:nvGrpSpPr>
          <p:cNvPr id="38" name="Group 37">
            <a:extLst>
              <a:ext uri="{FF2B5EF4-FFF2-40B4-BE49-F238E27FC236}">
                <a16:creationId xmlns:a16="http://schemas.microsoft.com/office/drawing/2014/main" id="{88EF0E55-DAB6-8670-6702-A0A350368B79}"/>
              </a:ext>
            </a:extLst>
          </p:cNvPr>
          <p:cNvGrpSpPr/>
          <p:nvPr/>
        </p:nvGrpSpPr>
        <p:grpSpPr>
          <a:xfrm rot="10800000">
            <a:off x="8221984" y="4416951"/>
            <a:ext cx="581892" cy="411480"/>
            <a:chOff x="8048655" y="2350681"/>
            <a:chExt cx="581892" cy="411480"/>
          </a:xfrm>
          <a:solidFill>
            <a:schemeClr val="tx1"/>
          </a:solidFill>
        </p:grpSpPr>
        <p:sp>
          <p:nvSpPr>
            <p:cNvPr id="39" name="Teardrop 38">
              <a:extLst>
                <a:ext uri="{FF2B5EF4-FFF2-40B4-BE49-F238E27FC236}">
                  <a16:creationId xmlns:a16="http://schemas.microsoft.com/office/drawing/2014/main" id="{E2A0456D-DC1B-3A83-BF02-C3D0B8C4C1B3}"/>
                </a:ext>
              </a:extLst>
            </p:cNvPr>
            <p:cNvSpPr/>
            <p:nvPr/>
          </p:nvSpPr>
          <p:spPr>
            <a:xfrm rot="8134636">
              <a:off x="8125152" y="2350681"/>
              <a:ext cx="411480" cy="411480"/>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40" name="TextBox 39">
              <a:extLst>
                <a:ext uri="{FF2B5EF4-FFF2-40B4-BE49-F238E27FC236}">
                  <a16:creationId xmlns:a16="http://schemas.microsoft.com/office/drawing/2014/main" id="{A16783DE-4E51-3E98-5B76-1F1B57682B17}"/>
                </a:ext>
              </a:extLst>
            </p:cNvPr>
            <p:cNvSpPr txBox="1"/>
            <p:nvPr/>
          </p:nvSpPr>
          <p:spPr>
            <a:xfrm rot="10800000">
              <a:off x="8048655" y="2442290"/>
              <a:ext cx="581892" cy="276999"/>
            </a:xfrm>
            <a:prstGeom prst="rect">
              <a:avLst/>
            </a:prstGeom>
            <a:noFill/>
          </p:spPr>
          <p:txBody>
            <a:bodyPr wrap="square" rtlCol="0">
              <a:spAutoFit/>
            </a:bodyPr>
            <a:lstStyle/>
            <a:p>
              <a:pPr algn="ctr"/>
              <a:r>
                <a:rPr lang="en-US" sz="1200" b="1" dirty="0"/>
                <a:t>50.3</a:t>
              </a:r>
            </a:p>
          </p:txBody>
        </p:sp>
      </p:grpSp>
      <p:sp>
        <p:nvSpPr>
          <p:cNvPr id="41" name="TextBox 40">
            <a:extLst>
              <a:ext uri="{FF2B5EF4-FFF2-40B4-BE49-F238E27FC236}">
                <a16:creationId xmlns:a16="http://schemas.microsoft.com/office/drawing/2014/main" id="{F3587134-B6AD-8B08-EB7A-436209449B0F}"/>
              </a:ext>
            </a:extLst>
          </p:cNvPr>
          <p:cNvSpPr txBox="1"/>
          <p:nvPr/>
        </p:nvSpPr>
        <p:spPr>
          <a:xfrm>
            <a:off x="320040" y="1600200"/>
            <a:ext cx="86825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Monthly Confidence Index: Equipment Finance Industry (MCI-EFI)</a:t>
            </a:r>
          </a:p>
        </p:txBody>
      </p:sp>
    </p:spTree>
    <p:extLst>
      <p:ext uri="{BB962C8B-B14F-4D97-AF65-F5344CB8AC3E}">
        <p14:creationId xmlns:p14="http://schemas.microsoft.com/office/powerpoint/2010/main" val="366008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chemeClr val="tx1"/>
                </a:solidFill>
              </a:rPr>
              <a:t>The Equifax Small Business Lending Index increased 9.3 points in February, while the three-month moving average is just above its year-ago level. </a:t>
            </a:r>
          </a:p>
        </p:txBody>
      </p:sp>
      <p:graphicFrame>
        <p:nvGraphicFramePr>
          <p:cNvPr id="194" name="Chart Placeholder 6"/>
          <p:cNvGraphicFramePr>
            <a:graphicFrameLocks/>
          </p:cNvGraphicFramePr>
          <p:nvPr>
            <p:extLst>
              <p:ext uri="{D42A27DB-BD31-4B8C-83A1-F6EECF244321}">
                <p14:modId xmlns:p14="http://schemas.microsoft.com/office/powerpoint/2010/main" val="2186639481"/>
              </p:ext>
            </p:extLst>
          </p:nvPr>
        </p:nvGraphicFramePr>
        <p:xfrm>
          <a:off x="0" y="1169297"/>
          <a:ext cx="9068118" cy="5578497"/>
        </p:xfrm>
        <a:graphic>
          <a:graphicData uri="http://schemas.openxmlformats.org/drawingml/2006/chart">
            <c:chart xmlns:c="http://schemas.openxmlformats.org/drawingml/2006/chart" xmlns:r="http://schemas.openxmlformats.org/officeDocument/2006/relationships" r:id="rId3"/>
          </a:graphicData>
        </a:graphic>
      </p:graphicFrame>
      <p:sp>
        <p:nvSpPr>
          <p:cNvPr id="201"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Equifax</a:t>
            </a:r>
          </a:p>
        </p:txBody>
      </p:sp>
      <p:sp>
        <p:nvSpPr>
          <p:cNvPr id="92" name="TextBox 91"/>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93" name="Group 92"/>
          <p:cNvGrpSpPr/>
          <p:nvPr/>
        </p:nvGrpSpPr>
        <p:grpSpPr>
          <a:xfrm>
            <a:off x="3481452" y="1169297"/>
            <a:ext cx="2181096" cy="354703"/>
            <a:chOff x="3481452" y="1169297"/>
            <a:chExt cx="2181096" cy="354703"/>
          </a:xfrm>
        </p:grpSpPr>
        <p:grpSp>
          <p:nvGrpSpPr>
            <p:cNvPr id="94" name="Group 93"/>
            <p:cNvGrpSpPr/>
            <p:nvPr/>
          </p:nvGrpSpPr>
          <p:grpSpPr>
            <a:xfrm>
              <a:off x="4170628" y="1169297"/>
              <a:ext cx="802744" cy="354703"/>
              <a:chOff x="4170628" y="1169297"/>
              <a:chExt cx="802744" cy="354703"/>
            </a:xfrm>
          </p:grpSpPr>
          <p:sp>
            <p:nvSpPr>
              <p:cNvPr id="107"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8" name="Group 945"/>
              <p:cNvGrpSpPr>
                <a:grpSpLocks noChangeAspect="1"/>
              </p:cNvGrpSpPr>
              <p:nvPr/>
            </p:nvGrpSpPr>
            <p:grpSpPr bwMode="auto">
              <a:xfrm>
                <a:off x="4490966" y="1200403"/>
                <a:ext cx="162069" cy="292491"/>
                <a:chOff x="1570" y="1754"/>
                <a:chExt cx="169" cy="305"/>
              </a:xfrm>
              <a:solidFill>
                <a:schemeClr val="bg1"/>
              </a:solidFill>
            </p:grpSpPr>
            <p:sp>
              <p:nvSpPr>
                <p:cNvPr id="109"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5" name="Group 94"/>
            <p:cNvGrpSpPr/>
            <p:nvPr/>
          </p:nvGrpSpPr>
          <p:grpSpPr>
            <a:xfrm>
              <a:off x="3481452" y="1169297"/>
              <a:ext cx="802744" cy="354703"/>
              <a:chOff x="3481452" y="1169297"/>
              <a:chExt cx="802744" cy="354703"/>
            </a:xfrm>
          </p:grpSpPr>
          <p:sp>
            <p:nvSpPr>
              <p:cNvPr id="103"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4" name="Gruppieren 18"/>
              <p:cNvGrpSpPr>
                <a:grpSpLocks noChangeAspect="1"/>
              </p:cNvGrpSpPr>
              <p:nvPr/>
            </p:nvGrpSpPr>
            <p:grpSpPr>
              <a:xfrm>
                <a:off x="3701205" y="1219231"/>
                <a:ext cx="363238" cy="254834"/>
                <a:chOff x="5276852" y="3736975"/>
                <a:chExt cx="508000" cy="356394"/>
              </a:xfrm>
              <a:solidFill>
                <a:schemeClr val="bg1"/>
              </a:solidFill>
            </p:grpSpPr>
            <p:sp>
              <p:nvSpPr>
                <p:cNvPr id="105"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6"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6" name="Group 95"/>
            <p:cNvGrpSpPr/>
            <p:nvPr/>
          </p:nvGrpSpPr>
          <p:grpSpPr>
            <a:xfrm>
              <a:off x="4859804" y="1169297"/>
              <a:ext cx="802744" cy="354703"/>
              <a:chOff x="4859804" y="1169297"/>
              <a:chExt cx="802744" cy="354703"/>
            </a:xfrm>
          </p:grpSpPr>
          <p:sp>
            <p:nvSpPr>
              <p:cNvPr id="98"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0"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14</a:t>
            </a:r>
          </a:p>
        </p:txBody>
      </p:sp>
      <p:sp>
        <p:nvSpPr>
          <p:cNvPr id="27" name="Speech Bubble: Rectangle 26">
            <a:extLst>
              <a:ext uri="{FF2B5EF4-FFF2-40B4-BE49-F238E27FC236}">
                <a16:creationId xmlns:a16="http://schemas.microsoft.com/office/drawing/2014/main" id="{B8C7698E-2C28-48D9-A5F4-D1409A63549F}"/>
              </a:ext>
            </a:extLst>
          </p:cNvPr>
          <p:cNvSpPr/>
          <p:nvPr/>
        </p:nvSpPr>
        <p:spPr>
          <a:xfrm>
            <a:off x="6612988" y="2487356"/>
            <a:ext cx="560536" cy="274320"/>
          </a:xfrm>
          <a:prstGeom prst="wedgeRectCallout">
            <a:avLst>
              <a:gd name="adj1" fmla="val 74787"/>
              <a:gd name="adj2" fmla="val 43285"/>
            </a:avLst>
          </a:prstGeom>
          <a:solidFill>
            <a:srgbClr val="98B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solidFill>
                  <a:schemeClr val="bg1"/>
                </a:solidFill>
              </a:rPr>
              <a:t>SBLI</a:t>
            </a:r>
          </a:p>
        </p:txBody>
      </p:sp>
      <p:sp>
        <p:nvSpPr>
          <p:cNvPr id="28" name="Speech Bubble: Rectangle 27">
            <a:extLst>
              <a:ext uri="{FF2B5EF4-FFF2-40B4-BE49-F238E27FC236}">
                <a16:creationId xmlns:a16="http://schemas.microsoft.com/office/drawing/2014/main" id="{DAEBBC66-6BD0-4FD1-A0BF-E50372A6C0BC}"/>
              </a:ext>
            </a:extLst>
          </p:cNvPr>
          <p:cNvSpPr/>
          <p:nvPr/>
        </p:nvSpPr>
        <p:spPr>
          <a:xfrm>
            <a:off x="5011396" y="3918144"/>
            <a:ext cx="721321" cy="332825"/>
          </a:xfrm>
          <a:prstGeom prst="wedgeRectCallout">
            <a:avLst>
              <a:gd name="adj1" fmla="val -49605"/>
              <a:gd name="adj2" fmla="val -113931"/>
            </a:avLst>
          </a:prstGeom>
          <a:solidFill>
            <a:srgbClr val="1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solidFill>
                  <a:schemeClr val="bg1"/>
                </a:solidFill>
              </a:rPr>
              <a:t>SBLI 3MMA</a:t>
            </a:r>
          </a:p>
        </p:txBody>
      </p:sp>
      <p:grpSp>
        <p:nvGrpSpPr>
          <p:cNvPr id="31" name="Group 30">
            <a:extLst>
              <a:ext uri="{FF2B5EF4-FFF2-40B4-BE49-F238E27FC236}">
                <a16:creationId xmlns:a16="http://schemas.microsoft.com/office/drawing/2014/main" id="{7A554878-6344-4BB9-810C-AB94993313C3}"/>
              </a:ext>
            </a:extLst>
          </p:cNvPr>
          <p:cNvGrpSpPr/>
          <p:nvPr/>
        </p:nvGrpSpPr>
        <p:grpSpPr>
          <a:xfrm rot="10800000">
            <a:off x="8358594" y="2285738"/>
            <a:ext cx="581892" cy="411480"/>
            <a:chOff x="8048655" y="2350681"/>
            <a:chExt cx="581892" cy="411480"/>
          </a:xfrm>
          <a:solidFill>
            <a:srgbClr val="D2CD00"/>
          </a:solidFill>
        </p:grpSpPr>
        <p:sp>
          <p:nvSpPr>
            <p:cNvPr id="32" name="Teardrop 31">
              <a:extLst>
                <a:ext uri="{FF2B5EF4-FFF2-40B4-BE49-F238E27FC236}">
                  <a16:creationId xmlns:a16="http://schemas.microsoft.com/office/drawing/2014/main" id="{42F92985-4160-4112-A415-4425913A2F1C}"/>
                </a:ext>
              </a:extLst>
            </p:cNvPr>
            <p:cNvSpPr/>
            <p:nvPr/>
          </p:nvSpPr>
          <p:spPr>
            <a:xfrm rot="18979276">
              <a:off x="8125152" y="2350681"/>
              <a:ext cx="411480" cy="411480"/>
            </a:xfrm>
            <a:prstGeom prst="teardrop">
              <a:avLst>
                <a:gd name="adj" fmla="val 157226"/>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33" name="TextBox 32">
              <a:extLst>
                <a:ext uri="{FF2B5EF4-FFF2-40B4-BE49-F238E27FC236}">
                  <a16:creationId xmlns:a16="http://schemas.microsoft.com/office/drawing/2014/main" id="{F22FEAA5-3DF0-4ECD-AE35-ABEEBC93B22A}"/>
                </a:ext>
              </a:extLst>
            </p:cNvPr>
            <p:cNvSpPr txBox="1"/>
            <p:nvPr/>
          </p:nvSpPr>
          <p:spPr>
            <a:xfrm rot="10800000">
              <a:off x="8048655" y="2442290"/>
              <a:ext cx="581892" cy="238527"/>
            </a:xfrm>
            <a:prstGeom prst="rect">
              <a:avLst/>
            </a:prstGeom>
            <a:noFill/>
          </p:spPr>
          <p:txBody>
            <a:bodyPr wrap="square" rtlCol="0">
              <a:spAutoFit/>
            </a:bodyPr>
            <a:lstStyle/>
            <a:p>
              <a:pPr algn="ctr"/>
              <a:r>
                <a:rPr lang="en-US" sz="950" b="1" dirty="0">
                  <a:solidFill>
                    <a:prstClr val="white"/>
                  </a:solidFill>
                </a:rPr>
                <a:t>154.8</a:t>
              </a:r>
            </a:p>
          </p:txBody>
        </p:sp>
      </p:grpSp>
      <p:pic>
        <p:nvPicPr>
          <p:cNvPr id="34" name="Picture 5" descr="C:\Users\Public\Documents\ELFF\ELFF logo.jpg">
            <a:extLst>
              <a:ext uri="{FF2B5EF4-FFF2-40B4-BE49-F238E27FC236}">
                <a16:creationId xmlns:a16="http://schemas.microsoft.com/office/drawing/2014/main" id="{8EC54E6E-2C50-41A9-A5DB-F6AE7DBEE0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931C29B-48A7-E704-A8DF-A9FA8E549E5D}"/>
              </a:ext>
            </a:extLst>
          </p:cNvPr>
          <p:cNvSpPr txBox="1"/>
          <p:nvPr/>
        </p:nvSpPr>
        <p:spPr>
          <a:xfrm>
            <a:off x="306393"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Equifax Small Business Lending Index (SBLI)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January 2005 = 100</a:t>
            </a:r>
          </a:p>
        </p:txBody>
      </p:sp>
    </p:spTree>
    <p:extLst>
      <p:ext uri="{BB962C8B-B14F-4D97-AF65-F5344CB8AC3E}">
        <p14:creationId xmlns:p14="http://schemas.microsoft.com/office/powerpoint/2010/main" val="3651694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C331739-EF49-1B42-4AF8-93AF61B253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443558" y="1296718"/>
            <a:ext cx="3243241" cy="41918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15</a:t>
            </a:r>
          </a:p>
        </p:txBody>
      </p:sp>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180" y="6028435"/>
            <a:ext cx="2412325" cy="5047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B7D25B-90F4-C2E4-42EC-E3FFA772F59E}"/>
              </a:ext>
            </a:extLst>
          </p:cNvPr>
          <p:cNvSpPr txBox="1"/>
          <p:nvPr/>
        </p:nvSpPr>
        <p:spPr>
          <a:xfrm>
            <a:off x="457200" y="5562261"/>
            <a:ext cx="8229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2A7E"/>
                </a:solidFill>
                <a:effectLst/>
                <a:uLnTx/>
                <a:uFillTx/>
                <a:latin typeface="Century Gothic" panose="020B0502020202020204" pitchFamily="34" charset="0"/>
              </a:rPr>
              <a:t>Reports are available to download at www.store.leasefoundation.org</a:t>
            </a:r>
          </a:p>
        </p:txBody>
      </p:sp>
      <p:sp>
        <p:nvSpPr>
          <p:cNvPr id="13" name="Title 1">
            <a:extLst>
              <a:ext uri="{FF2B5EF4-FFF2-40B4-BE49-F238E27FC236}">
                <a16:creationId xmlns:a16="http://schemas.microsoft.com/office/drawing/2014/main" id="{48C0C46A-C479-187E-911C-B15AC310D645}"/>
              </a:ext>
            </a:extLst>
          </p:cNvPr>
          <p:cNvSpPr txBox="1">
            <a:spLocks/>
          </p:cNvSpPr>
          <p:nvPr/>
        </p:nvSpPr>
        <p:spPr bwMode="auto">
          <a:xfrm>
            <a:off x="385762" y="1433010"/>
            <a:ext cx="4627489" cy="404142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2400" dirty="0">
                <a:solidFill>
                  <a:srgbClr val="102A7E"/>
                </a:solidFill>
                <a:latin typeface="Century Gothic" panose="020B0502020202020204" pitchFamily="34" charset="0"/>
                <a:cs typeface="Calibri" pitchFamily="34" charset="0"/>
              </a:rPr>
              <a:t>The latest edition of the Keybridge / Foundation U.S. Economic Outlook is available </a:t>
            </a:r>
            <a:r>
              <a:rPr lang="en-US" sz="2400" dirty="0">
                <a:solidFill>
                  <a:srgbClr val="102A7E"/>
                </a:solidFill>
                <a:latin typeface="Century Gothic" panose="020B0502020202020204" pitchFamily="34" charset="0"/>
                <a:cs typeface="Calibri" pitchFamily="34" charset="0"/>
                <a:hlinkClick r:id="rId5"/>
              </a:rPr>
              <a:t>here</a:t>
            </a:r>
            <a:r>
              <a:rPr lang="en-US" sz="2400" dirty="0">
                <a:solidFill>
                  <a:srgbClr val="102A7E"/>
                </a:solidFill>
                <a:latin typeface="Century Gothic" panose="020B0502020202020204" pitchFamily="34" charset="0"/>
                <a:cs typeface="Calibri" pitchFamily="34" charset="0"/>
              </a:rPr>
              <a:t> at the Foundation’s website.</a:t>
            </a:r>
            <a:endParaRPr kumimoji="0" lang="en-US" sz="2400" i="0" u="none" strike="noStrike" kern="1200" cap="none" spc="0" normalizeH="0" baseline="0" noProof="0" dirty="0">
              <a:ln>
                <a:noFill/>
              </a:ln>
              <a:solidFill>
                <a:srgbClr val="102A7E"/>
              </a:solidFill>
              <a:effectLst/>
              <a:uLnTx/>
              <a:uFillTx/>
              <a:latin typeface="Century Gothic" panose="020B0502020202020204" pitchFamily="34" charset="0"/>
              <a:cs typeface="Calibri" pitchFamily="34" charset="0"/>
            </a:endParaRPr>
          </a:p>
        </p:txBody>
      </p:sp>
    </p:spTree>
    <p:extLst>
      <p:ext uri="{BB962C8B-B14F-4D97-AF65-F5344CB8AC3E}">
        <p14:creationId xmlns:p14="http://schemas.microsoft.com/office/powerpoint/2010/main" val="210370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15</a:t>
            </a:r>
          </a:p>
        </p:txBody>
      </p:sp>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80" y="6028435"/>
            <a:ext cx="2412325" cy="5047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D5E3360-124F-F377-B380-C5FAF9F0A00B}"/>
              </a:ext>
            </a:extLst>
          </p:cNvPr>
          <p:cNvSpPr txBox="1">
            <a:spLocks/>
          </p:cNvSpPr>
          <p:nvPr/>
        </p:nvSpPr>
        <p:spPr bwMode="auto">
          <a:xfrm>
            <a:off x="374073" y="4806298"/>
            <a:ext cx="8397787" cy="109728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1200" dirty="0">
                <a:solidFill>
                  <a:srgbClr val="102A7E"/>
                </a:solidFill>
                <a:latin typeface="Century Gothic" panose="020B0502020202020204" pitchFamily="34" charset="0"/>
                <a:cs typeface="Calibri" pitchFamily="34" charset="0"/>
              </a:rPr>
              <a:t>For more information, download the </a:t>
            </a:r>
            <a:r>
              <a:rPr lang="en-US" sz="1200" b="1" dirty="0">
                <a:solidFill>
                  <a:srgbClr val="102A7E"/>
                </a:solidFill>
                <a:latin typeface="Century Gothic" panose="020B0502020202020204" pitchFamily="34" charset="0"/>
                <a:cs typeface="Calibri" pitchFamily="34" charset="0"/>
                <a:hlinkClick r:id="rId4"/>
              </a:rPr>
              <a:t>Applied Economics </a:t>
            </a:r>
            <a:r>
              <a:rPr lang="en-US" sz="1200" b="1" dirty="0">
                <a:solidFill>
                  <a:srgbClr val="102A7E"/>
                </a:solidFill>
                <a:latin typeface="Century Gothic" panose="020B0502020202020204" pitchFamily="34" charset="0"/>
                <a:cs typeface="Calibri" pitchFamily="34" charset="0"/>
                <a:hlinkClick r:id="rId5"/>
              </a:rPr>
              <a:t>Handbook</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or research articles (</a:t>
            </a:r>
            <a:r>
              <a:rPr lang="en-US" sz="1200" b="1" dirty="0">
                <a:solidFill>
                  <a:srgbClr val="102A7E"/>
                </a:solidFill>
                <a:latin typeface="Century Gothic" panose="020B0502020202020204" pitchFamily="34" charset="0"/>
                <a:cs typeface="Calibri" pitchFamily="34" charset="0"/>
                <a:hlinkClick r:id="rId6"/>
              </a:rPr>
              <a:t>2018</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&amp; </a:t>
            </a:r>
            <a:r>
              <a:rPr lang="en-US" sz="1200" b="1" dirty="0">
                <a:solidFill>
                  <a:srgbClr val="102A7E"/>
                </a:solidFill>
                <a:latin typeface="Century Gothic" panose="020B0502020202020204" pitchFamily="34" charset="0"/>
                <a:cs typeface="Calibri" pitchFamily="34" charset="0"/>
                <a:hlinkClick r:id="rId7"/>
              </a:rPr>
              <a:t>2022</a:t>
            </a:r>
            <a:r>
              <a:rPr lang="en-US" sz="1200" dirty="0">
                <a:solidFill>
                  <a:srgbClr val="102A7E"/>
                </a:solidFill>
                <a:latin typeface="Century Gothic" panose="020B0502020202020204" pitchFamily="34" charset="0"/>
                <a:cs typeface="Calibri" pitchFamily="34" charset="0"/>
              </a:rPr>
              <a:t>) analyzing the effect of inflation and rising interest rates on the equipment finance industry.</a:t>
            </a:r>
          </a:p>
        </p:txBody>
      </p:sp>
      <p:pic>
        <p:nvPicPr>
          <p:cNvPr id="10" name="Picture 9">
            <a:extLst>
              <a:ext uri="{FF2B5EF4-FFF2-40B4-BE49-F238E27FC236}">
                <a16:creationId xmlns:a16="http://schemas.microsoft.com/office/drawing/2014/main" id="{D7374914-0F62-F2F5-3424-61701B7C7B3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358" t="855" r="953" b="1195"/>
          <a:stretch/>
        </p:blipFill>
        <p:spPr>
          <a:xfrm>
            <a:off x="708398" y="1716578"/>
            <a:ext cx="2387095" cy="3088350"/>
          </a:xfrm>
          <a:prstGeom prst="rect">
            <a:avLst/>
          </a:prstGeom>
          <a:ln w="6350">
            <a:solidFill>
              <a:schemeClr val="bg1">
                <a:lumMod val="85000"/>
              </a:schemeClr>
            </a:solidFill>
          </a:ln>
        </p:spPr>
      </p:pic>
      <p:pic>
        <p:nvPicPr>
          <p:cNvPr id="11" name="Picture 10" descr="Text&#10;&#10;Description automatically generated">
            <a:extLst>
              <a:ext uri="{FF2B5EF4-FFF2-40B4-BE49-F238E27FC236}">
                <a16:creationId xmlns:a16="http://schemas.microsoft.com/office/drawing/2014/main" id="{EA3D92F2-954F-25E3-3A6A-FA254C7650B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2949"/>
          <a:stretch/>
        </p:blipFill>
        <p:spPr>
          <a:xfrm>
            <a:off x="5962096" y="1716578"/>
            <a:ext cx="2451359" cy="3089720"/>
          </a:xfrm>
          <a:prstGeom prst="rect">
            <a:avLst/>
          </a:prstGeom>
          <a:ln w="6350">
            <a:solidFill>
              <a:schemeClr val="bg1">
                <a:lumMod val="85000"/>
              </a:schemeClr>
            </a:solidFill>
          </a:ln>
        </p:spPr>
      </p:pic>
      <p:pic>
        <p:nvPicPr>
          <p:cNvPr id="15" name="Picture 14">
            <a:extLst>
              <a:ext uri="{FF2B5EF4-FFF2-40B4-BE49-F238E27FC236}">
                <a16:creationId xmlns:a16="http://schemas.microsoft.com/office/drawing/2014/main" id="{547D64A6-0B92-2500-2914-782342019AC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645" t="734" b="993"/>
          <a:stretch/>
        </p:blipFill>
        <p:spPr>
          <a:xfrm>
            <a:off x="3335248" y="1716578"/>
            <a:ext cx="2387094" cy="3078919"/>
          </a:xfrm>
          <a:prstGeom prst="rect">
            <a:avLst/>
          </a:prstGeom>
          <a:ln w="6350">
            <a:solidFill>
              <a:schemeClr val="bg1">
                <a:lumMod val="85000"/>
              </a:schemeClr>
            </a:solidFill>
          </a:ln>
        </p:spPr>
      </p:pic>
    </p:spTree>
    <p:extLst>
      <p:ext uri="{BB962C8B-B14F-4D97-AF65-F5344CB8AC3E}">
        <p14:creationId xmlns:p14="http://schemas.microsoft.com/office/powerpoint/2010/main" val="263273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Notes</a:t>
            </a:r>
          </a:p>
        </p:txBody>
      </p:sp>
      <p:sp>
        <p:nvSpPr>
          <p:cNvPr id="6" name="TextBox 5"/>
          <p:cNvSpPr txBox="1"/>
          <p:nvPr/>
        </p:nvSpPr>
        <p:spPr>
          <a:xfrm>
            <a:off x="389207" y="1432508"/>
            <a:ext cx="8194022" cy="3693319"/>
          </a:xfrm>
          <a:prstGeom prst="rect">
            <a:avLst/>
          </a:prstGeom>
          <a:noFill/>
        </p:spPr>
        <p:txBody>
          <a:bodyPr wrap="square" rtlCol="0">
            <a:spAutoFit/>
          </a:bodyPr>
          <a:lstStyle/>
          <a:p>
            <a:r>
              <a:rPr lang="en-US" sz="1400" b="1" dirty="0"/>
              <a:t>*U.S. Equipment &amp; Software Investment Momentum Monitor (Slide 10)</a:t>
            </a:r>
          </a:p>
          <a:p>
            <a:endParaRPr lang="en-US" sz="1100" dirty="0"/>
          </a:p>
          <a:p>
            <a:pPr marL="171450" indent="-171450">
              <a:buFont typeface="Arial" panose="020B0604020202020204" pitchFamily="34" charset="0"/>
              <a:buChar char="•"/>
            </a:pPr>
            <a:r>
              <a:rPr lang="en-US" sz="1100" i="1" dirty="0">
                <a:solidFill>
                  <a:schemeClr val="bg1">
                    <a:lumMod val="50000"/>
                  </a:schemeClr>
                </a:solidFill>
              </a:rPr>
              <a:t>Published monthly, the U.S. Equipment &amp; Software Investment Momentum Monitor is a set of leading indicators for the equipment sector consisting of indices for various equipment and software investment verticals.  These indices are designed to identify turning points in their respective investment cycles with a ~6-month lead time.</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Each index is comprised of between 15 to 20 high-frequency indicators and is statistically optimized to signal turning points in the investment cycle without giving false readings of shifts in momentum. </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The Momentum Monitor covers 12 equipment and software verticals as defined by the U.S. Department of Commerce Bureau of Economic Analysis. These verticals include aircraft, agriculture machinery, computers, construction machinery, materials handling equipment, medical equipment, mining and oilfield equipment, other industrial equipment, railroad equipment, ships and boats, software, and trucks.</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“Recent Momentum" represents the degree of an indicator's recent acceleration or deceleration in the past month relative to its average movement during the previous 3 months. Ratings closer to "0" represent an indicator that is rapidly decelerating, while ratings closer to “10” represent an indicator that is rapidly accelerating.</a:t>
            </a:r>
          </a:p>
          <a:p>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"Historical Strength" represents the strength or weakness of an indicator in the past month relative to its typical level since 1999. Ratings closer to "0" represent an indicator that is weaker than average, while ratings closer to "10" represent an indicator that is stronger than average.</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16</a:t>
            </a:r>
          </a:p>
        </p:txBody>
      </p:sp>
      <p:pic>
        <p:nvPicPr>
          <p:cNvPr id="8" name="Picture 5" descr="C:\Users\Public\Documents\ELFF\ELFF logo.jpg">
            <a:extLst>
              <a:ext uri="{FF2B5EF4-FFF2-40B4-BE49-F238E27FC236}">
                <a16:creationId xmlns:a16="http://schemas.microsoft.com/office/drawing/2014/main" id="{E6F30DFF-873B-48BA-9483-D9F64160FF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4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79" y="648762"/>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Data: Table of Contents</a:t>
            </a:r>
          </a:p>
        </p:txBody>
      </p:sp>
      <p:sp>
        <p:nvSpPr>
          <p:cNvPr id="130" name="Rectangle 129"/>
          <p:cNvSpPr/>
          <p:nvPr/>
        </p:nvSpPr>
        <p:spPr>
          <a:xfrm>
            <a:off x="3054900" y="3191997"/>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2. Investment</a:t>
            </a:r>
          </a:p>
        </p:txBody>
      </p:sp>
      <p:grpSp>
        <p:nvGrpSpPr>
          <p:cNvPr id="15" name="Group 14"/>
          <p:cNvGrpSpPr/>
          <p:nvPr/>
        </p:nvGrpSpPr>
        <p:grpSpPr>
          <a:xfrm>
            <a:off x="2363498" y="3191997"/>
            <a:ext cx="1046472" cy="694861"/>
            <a:chOff x="2363498" y="3191997"/>
            <a:chExt cx="1046472" cy="694861"/>
          </a:xfrm>
        </p:grpSpPr>
        <p:sp>
          <p:nvSpPr>
            <p:cNvPr id="131" name="Freeform 130"/>
            <p:cNvSpPr>
              <a:spLocks noChangeArrowheads="1"/>
            </p:cNvSpPr>
            <p:nvPr/>
          </p:nvSpPr>
          <p:spPr bwMode="gray">
            <a:xfrm>
              <a:off x="2363498" y="3191997"/>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1"/>
            </a:solidFill>
            <a:ln>
              <a:noFill/>
            </a:ln>
            <a:effectLst/>
          </p:spPr>
          <p:txBody>
            <a:bodyPr wrap="square" anchor="ctr">
              <a:noAutofit/>
            </a:bodyPr>
            <a:lstStyle/>
            <a:p>
              <a:endParaRPr lang="en-US" dirty="0"/>
            </a:p>
          </p:txBody>
        </p:sp>
        <p:sp>
          <p:nvSpPr>
            <p:cNvPr id="50" name="Freeform 780"/>
            <p:cNvSpPr>
              <a:spLocks noChangeAspect="1" noEditPoints="1"/>
            </p:cNvSpPr>
            <p:nvPr/>
          </p:nvSpPr>
          <p:spPr bwMode="auto">
            <a:xfrm>
              <a:off x="2521858" y="3308584"/>
              <a:ext cx="389489" cy="461689"/>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3054900" y="4271698"/>
            <a:ext cx="3725602" cy="694860"/>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3. Business Health</a:t>
            </a:r>
          </a:p>
        </p:txBody>
      </p:sp>
      <p:grpSp>
        <p:nvGrpSpPr>
          <p:cNvPr id="28" name="Group 27"/>
          <p:cNvGrpSpPr/>
          <p:nvPr/>
        </p:nvGrpSpPr>
        <p:grpSpPr>
          <a:xfrm>
            <a:off x="2363498" y="4271698"/>
            <a:ext cx="1046472" cy="694860"/>
            <a:chOff x="2363498" y="4271698"/>
            <a:chExt cx="1046472" cy="694860"/>
          </a:xfrm>
        </p:grpSpPr>
        <p:sp>
          <p:nvSpPr>
            <p:cNvPr id="113" name="Freeform 112"/>
            <p:cNvSpPr>
              <a:spLocks noChangeArrowheads="1"/>
            </p:cNvSpPr>
            <p:nvPr/>
          </p:nvSpPr>
          <p:spPr bwMode="gray">
            <a:xfrm>
              <a:off x="2363498" y="4271698"/>
              <a:ext cx="1046472" cy="694860"/>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2"/>
            </a:solidFill>
            <a:ln>
              <a:noFill/>
            </a:ln>
            <a:effectLst/>
          </p:spPr>
          <p:txBody>
            <a:bodyPr wrap="square" anchor="ctr">
              <a:noAutofit/>
            </a:bodyPr>
            <a:lstStyle/>
            <a:p>
              <a:endParaRPr lang="en-US" dirty="0"/>
            </a:p>
          </p:txBody>
        </p:sp>
        <p:grpSp>
          <p:nvGrpSpPr>
            <p:cNvPr id="76" name="Group 945"/>
            <p:cNvGrpSpPr>
              <a:grpSpLocks noChangeAspect="1"/>
            </p:cNvGrpSpPr>
            <p:nvPr/>
          </p:nvGrpSpPr>
          <p:grpSpPr bwMode="auto">
            <a:xfrm>
              <a:off x="2563158" y="4372220"/>
              <a:ext cx="275292" cy="496829"/>
              <a:chOff x="1570" y="1754"/>
              <a:chExt cx="169" cy="305"/>
            </a:xfrm>
            <a:solidFill>
              <a:schemeClr val="bg1"/>
            </a:solidFill>
          </p:grpSpPr>
          <p:sp>
            <p:nvSpPr>
              <p:cNvPr id="77"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8"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9"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81" name="Rectangle 80"/>
          <p:cNvSpPr/>
          <p:nvPr/>
        </p:nvSpPr>
        <p:spPr>
          <a:xfrm>
            <a:off x="3054900" y="2111828"/>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1. Overall Economy</a:t>
            </a:r>
          </a:p>
        </p:txBody>
      </p:sp>
      <p:sp>
        <p:nvSpPr>
          <p:cNvPr id="163" name="TextBox 162"/>
          <p:cNvSpPr txBox="1"/>
          <p:nvPr/>
        </p:nvSpPr>
        <p:spPr>
          <a:xfrm>
            <a:off x="6286418" y="2485567"/>
            <a:ext cx="458780" cy="277000"/>
          </a:xfrm>
          <a:prstGeom prst="rect">
            <a:avLst/>
          </a:prstGeom>
          <a:noFill/>
        </p:spPr>
        <p:txBody>
          <a:bodyPr wrap="none" rtlCol="0">
            <a:spAutoFit/>
          </a:bodyPr>
          <a:lstStyle/>
          <a:p>
            <a:r>
              <a:rPr lang="en-US" sz="1200" b="1" i="1" dirty="0"/>
              <a:t>p. 3</a:t>
            </a:r>
          </a:p>
        </p:txBody>
      </p:sp>
      <p:grpSp>
        <p:nvGrpSpPr>
          <p:cNvPr id="14" name="Group 13"/>
          <p:cNvGrpSpPr/>
          <p:nvPr/>
        </p:nvGrpSpPr>
        <p:grpSpPr>
          <a:xfrm>
            <a:off x="2363498" y="2111828"/>
            <a:ext cx="1046472" cy="694861"/>
            <a:chOff x="2363498" y="2111828"/>
            <a:chExt cx="1046472" cy="694861"/>
          </a:xfrm>
        </p:grpSpPr>
        <p:sp>
          <p:nvSpPr>
            <p:cNvPr id="86" name="Freeform 85"/>
            <p:cNvSpPr>
              <a:spLocks noChangeArrowheads="1"/>
            </p:cNvSpPr>
            <p:nvPr/>
          </p:nvSpPr>
          <p:spPr bwMode="gray">
            <a:xfrm>
              <a:off x="2363498" y="2111828"/>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rgbClr val="102A7D"/>
            </a:solidFill>
            <a:ln>
              <a:solidFill>
                <a:schemeClr val="bg1"/>
              </a:solidFill>
            </a:ln>
            <a:effectLst/>
          </p:spPr>
          <p:txBody>
            <a:bodyPr wrap="square" anchor="ctr">
              <a:noAutofit/>
            </a:bodyPr>
            <a:lstStyle/>
            <a:p>
              <a:endParaRPr lang="en-US" dirty="0">
                <a:highlight>
                  <a:srgbClr val="FFFF00"/>
                </a:highlight>
              </a:endParaRPr>
            </a:p>
          </p:txBody>
        </p:sp>
        <p:grpSp>
          <p:nvGrpSpPr>
            <p:cNvPr id="108" name="Gruppieren 18"/>
            <p:cNvGrpSpPr>
              <a:grpSpLocks noChangeAspect="1"/>
            </p:cNvGrpSpPr>
            <p:nvPr/>
          </p:nvGrpSpPr>
          <p:grpSpPr>
            <a:xfrm>
              <a:off x="2520049" y="2314496"/>
              <a:ext cx="412686" cy="289525"/>
              <a:chOff x="5276852" y="3736975"/>
              <a:chExt cx="508000" cy="356394"/>
            </a:xfrm>
            <a:solidFill>
              <a:schemeClr val="bg1"/>
            </a:solidFill>
          </p:grpSpPr>
          <p:sp>
            <p:nvSpPr>
              <p:cNvPr id="10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highlight>
                    <a:srgbClr val="FFFF00"/>
                  </a:highlight>
                </a:endParaRPr>
              </a:p>
            </p:txBody>
          </p:sp>
          <p:sp>
            <p:nvSpPr>
              <p:cNvPr id="11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highlight>
                    <a:srgbClr val="FFFF00"/>
                  </a:highlight>
                </a:endParaRPr>
              </a:p>
            </p:txBody>
          </p:sp>
        </p:grpSp>
      </p:grpSp>
      <p:sp>
        <p:nvSpPr>
          <p:cNvPr id="9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2</a:t>
            </a:fld>
            <a:endParaRPr lang="en-US" sz="1050" dirty="0">
              <a:solidFill>
                <a:srgbClr val="102A7E">
                  <a:tint val="75000"/>
                </a:srgbClr>
              </a:solidFill>
              <a:latin typeface="Century Gothic"/>
            </a:endParaRPr>
          </a:p>
        </p:txBody>
      </p:sp>
      <p:sp>
        <p:nvSpPr>
          <p:cNvPr id="105" name="TextBox 104"/>
          <p:cNvSpPr txBox="1"/>
          <p:nvPr/>
        </p:nvSpPr>
        <p:spPr>
          <a:xfrm>
            <a:off x="6326202" y="3609858"/>
            <a:ext cx="458780" cy="276999"/>
          </a:xfrm>
          <a:prstGeom prst="rect">
            <a:avLst/>
          </a:prstGeom>
          <a:noFill/>
        </p:spPr>
        <p:txBody>
          <a:bodyPr wrap="none" rtlCol="0">
            <a:spAutoFit/>
          </a:bodyPr>
          <a:lstStyle/>
          <a:p>
            <a:r>
              <a:rPr lang="en-US" sz="1200" b="1" i="1" dirty="0"/>
              <a:t>p. 8</a:t>
            </a:r>
          </a:p>
        </p:txBody>
      </p:sp>
      <p:sp>
        <p:nvSpPr>
          <p:cNvPr id="111" name="TextBox 110"/>
          <p:cNvSpPr txBox="1"/>
          <p:nvPr/>
        </p:nvSpPr>
        <p:spPr>
          <a:xfrm>
            <a:off x="6261704" y="4619128"/>
            <a:ext cx="545342" cy="276999"/>
          </a:xfrm>
          <a:prstGeom prst="rect">
            <a:avLst/>
          </a:prstGeom>
          <a:noFill/>
        </p:spPr>
        <p:txBody>
          <a:bodyPr wrap="none" rtlCol="0">
            <a:spAutoFit/>
          </a:bodyPr>
          <a:lstStyle/>
          <a:p>
            <a:r>
              <a:rPr lang="en-US" sz="1200" b="1" i="1" dirty="0"/>
              <a:t>p. 11</a:t>
            </a:r>
          </a:p>
        </p:txBody>
      </p:sp>
      <p:pic>
        <p:nvPicPr>
          <p:cNvPr id="26" name="Picture 5" descr="C:\Users\Public\Documents\ELFF\ELFF logo.jpg">
            <a:extLst>
              <a:ext uri="{FF2B5EF4-FFF2-40B4-BE49-F238E27FC236}">
                <a16:creationId xmlns:a16="http://schemas.microsoft.com/office/drawing/2014/main" id="{9EE325C0-FC31-44C1-A7B7-FE00F0113B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9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9126FDA-C552-5F7A-B106-DB386C740F15}"/>
              </a:ext>
            </a:extLst>
          </p:cNvPr>
          <p:cNvSpPr/>
          <p:nvPr/>
        </p:nvSpPr>
        <p:spPr>
          <a:xfrm>
            <a:off x="7162800" y="2317825"/>
            <a:ext cx="1524537" cy="36199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B21BBBAA-AD2A-7788-49DB-54C2121CA337}"/>
              </a:ext>
            </a:extLst>
          </p:cNvPr>
          <p:cNvCxnSpPr>
            <a:cxnSpLocks/>
          </p:cNvCxnSpPr>
          <p:nvPr/>
        </p:nvCxnSpPr>
        <p:spPr>
          <a:xfrm>
            <a:off x="797470" y="3681320"/>
            <a:ext cx="7853818" cy="0"/>
          </a:xfrm>
          <a:prstGeom prst="line">
            <a:avLst/>
          </a:prstGeom>
          <a:ln w="317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1" name="Chart Placeholder 6">
            <a:extLst>
              <a:ext uri="{FF2B5EF4-FFF2-40B4-BE49-F238E27FC236}">
                <a16:creationId xmlns:a16="http://schemas.microsoft.com/office/drawing/2014/main" id="{F7A3B9BF-49CF-0FE2-839F-8A509668C081}"/>
              </a:ext>
            </a:extLst>
          </p:cNvPr>
          <p:cNvGraphicFramePr>
            <a:graphicFrameLocks noChangeAspect="1"/>
          </p:cNvGraphicFramePr>
          <p:nvPr>
            <p:extLst>
              <p:ext uri="{D42A27DB-BD31-4B8C-83A1-F6EECF244321}">
                <p14:modId xmlns:p14="http://schemas.microsoft.com/office/powerpoint/2010/main" val="108097501"/>
              </p:ext>
            </p:extLst>
          </p:nvPr>
        </p:nvGraphicFramePr>
        <p:xfrm>
          <a:off x="339544" y="2213311"/>
          <a:ext cx="8464912" cy="3973754"/>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0A701EE4-8A16-E2CE-7AEF-96489825D8DD}"/>
              </a:ext>
            </a:extLst>
          </p:cNvPr>
          <p:cNvSpPr txBox="1"/>
          <p:nvPr/>
        </p:nvSpPr>
        <p:spPr>
          <a:xfrm>
            <a:off x="7248718" y="2330805"/>
            <a:ext cx="1361530" cy="307777"/>
          </a:xfrm>
          <a:prstGeom prst="rect">
            <a:avLst/>
          </a:prstGeom>
          <a:noFill/>
        </p:spPr>
        <p:txBody>
          <a:bodyPr wrap="square" rtlCol="0">
            <a:spAutoFit/>
          </a:bodyPr>
          <a:lstStyle/>
          <a:p>
            <a:pPr algn="ctr"/>
            <a:r>
              <a:rPr lang="en-US" sz="1400" i="1" dirty="0"/>
              <a:t>Forecast</a:t>
            </a:r>
          </a:p>
        </p:txBody>
      </p:sp>
      <p:sp>
        <p:nvSpPr>
          <p:cNvPr id="149" name="Rectangle 148"/>
          <p:cNvSpPr/>
          <p:nvPr/>
        </p:nvSpPr>
        <p:spPr>
          <a:xfrm>
            <a:off x="-47831" y="-146518"/>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Text Placeholder 2"/>
          <p:cNvSpPr txBox="1">
            <a:spLocks/>
          </p:cNvSpPr>
          <p:nvPr/>
        </p:nvSpPr>
        <p:spPr>
          <a:xfrm>
            <a:off x="0" y="-2337"/>
            <a:ext cx="9143999" cy="251507"/>
          </a:xfrm>
          <a:prstGeom prst="rect">
            <a:avLst/>
          </a:prstGeom>
        </p:spPr>
        <p:txBody>
          <a:bodyPr anchor="ctr"/>
          <a:lstStyle>
            <a:lvl1pPr marL="342900" indent="-342900" algn="l" rtl="0" eaLnBrk="0" fontAlgn="base" hangingPunct="0">
              <a:spcBef>
                <a:spcPct val="20000"/>
              </a:spcBef>
              <a:spcAft>
                <a:spcPct val="0"/>
              </a:spcAft>
              <a:buBlip>
                <a:blip r:embed="rId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900" i="1" dirty="0">
              <a:solidFill>
                <a:schemeClr val="bg1">
                  <a:lumMod val="50000"/>
                </a:schemeClr>
              </a:solidFill>
            </a:endParaRPr>
          </a:p>
        </p:txBody>
      </p:sp>
      <p:sp>
        <p:nvSpPr>
          <p:cNvPr id="189" name="Rectangle 188"/>
          <p:cNvSpPr/>
          <p:nvPr/>
        </p:nvSpPr>
        <p:spPr>
          <a:xfrm>
            <a:off x="-36944" y="-120186"/>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Text Placeholder 4"/>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grpSp>
        <p:nvGrpSpPr>
          <p:cNvPr id="51" name="Group 50"/>
          <p:cNvGrpSpPr/>
          <p:nvPr/>
        </p:nvGrpSpPr>
        <p:grpSpPr>
          <a:xfrm>
            <a:off x="3127706" y="1193930"/>
            <a:ext cx="2181096" cy="354703"/>
            <a:chOff x="3481452" y="1169297"/>
            <a:chExt cx="2181096" cy="354703"/>
          </a:xfrm>
        </p:grpSpPr>
        <p:grpSp>
          <p:nvGrpSpPr>
            <p:cNvPr id="52" name="Group 51"/>
            <p:cNvGrpSpPr/>
            <p:nvPr/>
          </p:nvGrpSpPr>
          <p:grpSpPr>
            <a:xfrm>
              <a:off x="4170628" y="1169297"/>
              <a:ext cx="802744" cy="354703"/>
              <a:chOff x="4170628" y="1169297"/>
              <a:chExt cx="802744" cy="354703"/>
            </a:xfrm>
          </p:grpSpPr>
          <p:sp>
            <p:nvSpPr>
              <p:cNvPr id="61" name="Chevron 157"/>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62" name="Group 945"/>
              <p:cNvGrpSpPr>
                <a:grpSpLocks noChangeAspect="1"/>
              </p:cNvGrpSpPr>
              <p:nvPr/>
            </p:nvGrpSpPr>
            <p:grpSpPr bwMode="auto">
              <a:xfrm>
                <a:off x="4490966" y="1200403"/>
                <a:ext cx="162069" cy="292491"/>
                <a:chOff x="1570" y="1754"/>
                <a:chExt cx="169" cy="305"/>
              </a:xfrm>
              <a:solidFill>
                <a:schemeClr val="bg1"/>
              </a:solidFill>
            </p:grpSpPr>
            <p:sp>
              <p:nvSpPr>
                <p:cNvPr id="63"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4"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5"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3" name="Group 52"/>
            <p:cNvGrpSpPr/>
            <p:nvPr/>
          </p:nvGrpSpPr>
          <p:grpSpPr>
            <a:xfrm>
              <a:off x="3481452" y="1169297"/>
              <a:ext cx="802744" cy="354703"/>
              <a:chOff x="3481452" y="1169297"/>
              <a:chExt cx="802744" cy="354703"/>
            </a:xfrm>
          </p:grpSpPr>
          <p:sp>
            <p:nvSpPr>
              <p:cNvPr id="57" name="Chevron 156"/>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58" name="Gruppieren 18"/>
              <p:cNvGrpSpPr>
                <a:grpSpLocks noChangeAspect="1"/>
              </p:cNvGrpSpPr>
              <p:nvPr/>
            </p:nvGrpSpPr>
            <p:grpSpPr>
              <a:xfrm>
                <a:off x="3701205" y="1219231"/>
                <a:ext cx="363238" cy="254834"/>
                <a:chOff x="5276852" y="3736975"/>
                <a:chExt cx="508000" cy="356394"/>
              </a:xfrm>
              <a:solidFill>
                <a:schemeClr val="bg1"/>
              </a:solidFill>
            </p:grpSpPr>
            <p:sp>
              <p:nvSpPr>
                <p:cNvPr id="5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6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4" name="Group 53"/>
            <p:cNvGrpSpPr/>
            <p:nvPr/>
          </p:nvGrpSpPr>
          <p:grpSpPr>
            <a:xfrm>
              <a:off x="4859804" y="1169297"/>
              <a:ext cx="802744" cy="354703"/>
              <a:chOff x="4859804" y="1169297"/>
              <a:chExt cx="802744" cy="354703"/>
            </a:xfrm>
          </p:grpSpPr>
          <p:sp>
            <p:nvSpPr>
              <p:cNvPr id="55"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56"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3</a:t>
            </a:fld>
            <a:endParaRPr lang="en-US" sz="1050" dirty="0">
              <a:solidFill>
                <a:srgbClr val="102A7E">
                  <a:tint val="75000"/>
                </a:srgbClr>
              </a:solidFill>
              <a:latin typeface="Century Gothic"/>
            </a:endParaRPr>
          </a:p>
        </p:txBody>
      </p:sp>
      <p:sp>
        <p:nvSpPr>
          <p:cNvPr id="90"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rPr>
              <a:t>The economy expanded by 2.6% (SAAR) in Q4 2022, the second quarter of growth after six months of contraction to start the year.</a:t>
            </a:r>
          </a:p>
        </p:txBody>
      </p:sp>
      <p:sp>
        <p:nvSpPr>
          <p:cNvPr id="93" name="TextBox 92"/>
          <p:cNvSpPr txBox="1"/>
          <p:nvPr/>
        </p:nvSpPr>
        <p:spPr>
          <a:xfrm rot="16200000">
            <a:off x="-421682" y="421682"/>
            <a:ext cx="1097280" cy="253916"/>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33" name="Picture 5" descr="C:\Users\Public\Documents\ELFF\ELFF logo.jpg">
            <a:extLst>
              <a:ext uri="{FF2B5EF4-FFF2-40B4-BE49-F238E27FC236}">
                <a16:creationId xmlns:a16="http://schemas.microsoft.com/office/drawing/2014/main" id="{47E3922D-4C6C-4ACD-A30C-BC56353B049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ular Callout 40">
            <a:extLst>
              <a:ext uri="{FF2B5EF4-FFF2-40B4-BE49-F238E27FC236}">
                <a16:creationId xmlns:a16="http://schemas.microsoft.com/office/drawing/2014/main" id="{D31E36CD-E4EC-6234-6319-84892737FEED}"/>
              </a:ext>
            </a:extLst>
          </p:cNvPr>
          <p:cNvSpPr>
            <a:spLocks noChangeAspect="1"/>
          </p:cNvSpPr>
          <p:nvPr/>
        </p:nvSpPr>
        <p:spPr>
          <a:xfrm>
            <a:off x="775564" y="2876726"/>
            <a:ext cx="1570595" cy="449335"/>
          </a:xfrm>
          <a:prstGeom prst="wedgeRectCallout">
            <a:avLst>
              <a:gd name="adj1" fmla="val -31306"/>
              <a:gd name="adj2" fmla="val 122490"/>
            </a:avLst>
          </a:prstGeom>
          <a:solidFill>
            <a:schemeClr val="bg1">
              <a:lumMod val="95000"/>
            </a:schemeClr>
          </a:solidFill>
          <a:ln w="3175">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102A7E"/>
                </a:solidFill>
                <a:latin typeface="Century Gothic" panose="020B0502020202020204" pitchFamily="34" charset="0"/>
                <a:cs typeface="Calibri" pitchFamily="34" charset="0"/>
              </a:rPr>
              <a:t>30-Year Quarterly Average = 2.5%</a:t>
            </a:r>
          </a:p>
        </p:txBody>
      </p:sp>
      <p:grpSp>
        <p:nvGrpSpPr>
          <p:cNvPr id="47" name="Group 46">
            <a:extLst>
              <a:ext uri="{FF2B5EF4-FFF2-40B4-BE49-F238E27FC236}">
                <a16:creationId xmlns:a16="http://schemas.microsoft.com/office/drawing/2014/main" id="{37279046-5327-DC85-8AA1-1D8B60BB2018}"/>
              </a:ext>
            </a:extLst>
          </p:cNvPr>
          <p:cNvGrpSpPr>
            <a:grpSpLocks noChangeAspect="1"/>
          </p:cNvGrpSpPr>
          <p:nvPr/>
        </p:nvGrpSpPr>
        <p:grpSpPr>
          <a:xfrm rot="10800000">
            <a:off x="6576060" y="2795898"/>
            <a:ext cx="796163" cy="457200"/>
            <a:chOff x="5468426" y="753484"/>
            <a:chExt cx="624125" cy="365760"/>
          </a:xfrm>
          <a:solidFill>
            <a:schemeClr val="tx1"/>
          </a:solidFill>
        </p:grpSpPr>
        <p:sp>
          <p:nvSpPr>
            <p:cNvPr id="48" name="Teardrop 47">
              <a:extLst>
                <a:ext uri="{FF2B5EF4-FFF2-40B4-BE49-F238E27FC236}">
                  <a16:creationId xmlns:a16="http://schemas.microsoft.com/office/drawing/2014/main" id="{ED3D2311-550D-18EE-D0DF-2D493BF03C85}"/>
                </a:ext>
              </a:extLst>
            </p:cNvPr>
            <p:cNvSpPr/>
            <p:nvPr/>
          </p:nvSpPr>
          <p:spPr>
            <a:xfrm rot="18900000">
              <a:off x="5595876" y="753484"/>
              <a:ext cx="365760" cy="365760"/>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9" name="TextBox 48">
              <a:extLst>
                <a:ext uri="{FF2B5EF4-FFF2-40B4-BE49-F238E27FC236}">
                  <a16:creationId xmlns:a16="http://schemas.microsoft.com/office/drawing/2014/main" id="{E41D9699-CAFC-50A1-C7D0-D35CE9F622BB}"/>
                </a:ext>
              </a:extLst>
            </p:cNvPr>
            <p:cNvSpPr txBox="1"/>
            <p:nvPr/>
          </p:nvSpPr>
          <p:spPr>
            <a:xfrm rot="10800000">
              <a:off x="5468426" y="810832"/>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a:rPr>
                <a:t>+2.6</a:t>
              </a:r>
              <a:r>
                <a:rPr kumimoji="0" lang="en-US" sz="1100" b="1" i="0" u="none" strike="noStrike" kern="1200" cap="none" spc="0" normalizeH="0" baseline="0" noProof="0" dirty="0">
                  <a:ln>
                    <a:noFill/>
                  </a:ln>
                  <a:solidFill>
                    <a:schemeClr val="bg1"/>
                  </a:solidFill>
                  <a:effectLst/>
                  <a:uLnTx/>
                  <a:uFillTx/>
                  <a:latin typeface="Century Gothic"/>
                  <a:ea typeface="+mn-ea"/>
                  <a:cs typeface="+mn-cs"/>
                </a:rPr>
                <a:t>%</a:t>
              </a:r>
            </a:p>
          </p:txBody>
        </p:sp>
      </p:grpSp>
      <p:sp>
        <p:nvSpPr>
          <p:cNvPr id="68" name="Speech Bubble: Rectangle 67">
            <a:extLst>
              <a:ext uri="{FF2B5EF4-FFF2-40B4-BE49-F238E27FC236}">
                <a16:creationId xmlns:a16="http://schemas.microsoft.com/office/drawing/2014/main" id="{147F94B3-5B3E-0B7F-1576-7518EDB5555E}"/>
              </a:ext>
            </a:extLst>
          </p:cNvPr>
          <p:cNvSpPr>
            <a:spLocks noChangeAspect="1"/>
          </p:cNvSpPr>
          <p:nvPr/>
        </p:nvSpPr>
        <p:spPr>
          <a:xfrm>
            <a:off x="574873" y="3727030"/>
            <a:ext cx="763734" cy="274320"/>
          </a:xfrm>
          <a:prstGeom prst="wedgeRectCallout">
            <a:avLst>
              <a:gd name="adj1" fmla="val -75764"/>
              <a:gd name="adj2" fmla="val 171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2060"/>
                </a:solidFill>
                <a:latin typeface="Century Gothic" panose="020B0502020202020204" pitchFamily="34" charset="0"/>
                <a:cs typeface="Calibri" panose="020F0502020204030204" pitchFamily="34" charset="0"/>
              </a:rPr>
              <a:t>+0.7%</a:t>
            </a:r>
          </a:p>
        </p:txBody>
      </p:sp>
      <p:sp>
        <p:nvSpPr>
          <p:cNvPr id="73" name="Arrow: Down 72">
            <a:extLst>
              <a:ext uri="{FF2B5EF4-FFF2-40B4-BE49-F238E27FC236}">
                <a16:creationId xmlns:a16="http://schemas.microsoft.com/office/drawing/2014/main" id="{AF8DF34C-BE53-894D-9FBC-6234FAA7B4B8}"/>
              </a:ext>
            </a:extLst>
          </p:cNvPr>
          <p:cNvSpPr/>
          <p:nvPr/>
        </p:nvSpPr>
        <p:spPr>
          <a:xfrm rot="10800000">
            <a:off x="5032222" y="2346146"/>
            <a:ext cx="146029" cy="8229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AAD8F23-89AE-B562-C3E7-40B7A3B201E0}"/>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GDP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Annualized % Change from Prior Quarter</a:t>
            </a:r>
          </a:p>
        </p:txBody>
      </p:sp>
      <p:sp>
        <p:nvSpPr>
          <p:cNvPr id="5" name="Arrow: Down 4">
            <a:extLst>
              <a:ext uri="{FF2B5EF4-FFF2-40B4-BE49-F238E27FC236}">
                <a16:creationId xmlns:a16="http://schemas.microsoft.com/office/drawing/2014/main" id="{EBDB0E0A-BA40-C4E6-52E0-8889B41B4751}"/>
              </a:ext>
            </a:extLst>
          </p:cNvPr>
          <p:cNvSpPr/>
          <p:nvPr/>
        </p:nvSpPr>
        <p:spPr>
          <a:xfrm rot="10800000">
            <a:off x="3486245" y="233510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07C7B67-1FCF-3C60-EA54-178C77D636E1}"/>
              </a:ext>
            </a:extLst>
          </p:cNvPr>
          <p:cNvSpPr txBox="1"/>
          <p:nvPr/>
        </p:nvSpPr>
        <p:spPr>
          <a:xfrm rot="16200000">
            <a:off x="3304411" y="3029215"/>
            <a:ext cx="561672" cy="246221"/>
          </a:xfrm>
          <a:prstGeom prst="rect">
            <a:avLst/>
          </a:prstGeom>
          <a:noFill/>
        </p:spPr>
        <p:txBody>
          <a:bodyPr wrap="square" rtlCol="0">
            <a:spAutoFit/>
          </a:bodyPr>
          <a:lstStyle/>
          <a:p>
            <a:pPr algn="r"/>
            <a:r>
              <a:rPr lang="en-US" sz="1000" b="1" dirty="0">
                <a:solidFill>
                  <a:schemeClr val="bg1"/>
                </a:solidFill>
              </a:rPr>
              <a:t>35.3%</a:t>
            </a:r>
          </a:p>
        </p:txBody>
      </p:sp>
      <p:sp>
        <p:nvSpPr>
          <p:cNvPr id="7" name="Arrow: Down 6">
            <a:extLst>
              <a:ext uri="{FF2B5EF4-FFF2-40B4-BE49-F238E27FC236}">
                <a16:creationId xmlns:a16="http://schemas.microsoft.com/office/drawing/2014/main" id="{341BEEBA-F5C2-09D7-A9FC-AC2C561E81E9}"/>
              </a:ext>
            </a:extLst>
          </p:cNvPr>
          <p:cNvSpPr/>
          <p:nvPr/>
        </p:nvSpPr>
        <p:spPr>
          <a:xfrm>
            <a:off x="3111422" y="5340892"/>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AEBFD63-3E06-A056-078A-41F161664D72}"/>
              </a:ext>
            </a:extLst>
          </p:cNvPr>
          <p:cNvSpPr txBox="1"/>
          <p:nvPr/>
        </p:nvSpPr>
        <p:spPr>
          <a:xfrm rot="5400000">
            <a:off x="2897435" y="4903349"/>
            <a:ext cx="628864" cy="246221"/>
          </a:xfrm>
          <a:prstGeom prst="rect">
            <a:avLst/>
          </a:prstGeom>
          <a:noFill/>
        </p:spPr>
        <p:txBody>
          <a:bodyPr wrap="square" rtlCol="0">
            <a:spAutoFit/>
          </a:bodyPr>
          <a:lstStyle/>
          <a:p>
            <a:pPr algn="r"/>
            <a:r>
              <a:rPr lang="en-US" sz="1000" b="1" dirty="0">
                <a:solidFill>
                  <a:schemeClr val="bg1"/>
                </a:solidFill>
              </a:rPr>
              <a:t>-29.9%</a:t>
            </a:r>
          </a:p>
        </p:txBody>
      </p:sp>
    </p:spTree>
    <p:extLst>
      <p:ext uri="{BB962C8B-B14F-4D97-AF65-F5344CB8AC3E}">
        <p14:creationId xmlns:p14="http://schemas.microsoft.com/office/powerpoint/2010/main" val="198214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27432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latin typeface="Century Gothic"/>
              </a:rPr>
              <a:t>The Q4 expansion was driven by a large increase in other business investment as well as consumer and government spending.</a:t>
            </a:r>
          </a:p>
        </p:txBody>
      </p:sp>
      <p:sp>
        <p:nvSpPr>
          <p:cNvPr id="6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4</a:t>
            </a:fld>
            <a:endParaRPr lang="en-US" sz="1050" dirty="0">
              <a:solidFill>
                <a:srgbClr val="102A7E">
                  <a:tint val="75000"/>
                </a:srgbClr>
              </a:solidFill>
              <a:latin typeface="Century Gothic"/>
            </a:endParaRPr>
          </a:p>
        </p:txBody>
      </p:sp>
      <p:sp>
        <p:nvSpPr>
          <p:cNvPr id="63" name="Text Placeholder 4"/>
          <p:cNvSpPr txBox="1">
            <a:spLocks/>
          </p:cNvSpPr>
          <p:nvPr/>
        </p:nvSpPr>
        <p:spPr>
          <a:xfrm>
            <a:off x="218550" y="6609805"/>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sp>
        <p:nvSpPr>
          <p:cNvPr id="61" name="TextBox 60"/>
          <p:cNvSpPr txBox="1"/>
          <p:nvPr/>
        </p:nvSpPr>
        <p:spPr>
          <a:xfrm rot="16200000">
            <a:off x="-421682" y="421682"/>
            <a:ext cx="1097280" cy="253916"/>
          </a:xfrm>
          <a:prstGeom prst="rect">
            <a:avLst/>
          </a:prstGeom>
          <a:solidFill>
            <a:srgbClr val="102A7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69" name="Picture 5" descr="C:\Users\Public\Documents\ELFF\ELFF logo.jpg">
            <a:extLst>
              <a:ext uri="{FF2B5EF4-FFF2-40B4-BE49-F238E27FC236}">
                <a16:creationId xmlns:a16="http://schemas.microsoft.com/office/drawing/2014/main" id="{0697EC72-0C4B-425F-B208-DF2E25C8F0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A752C750-95CF-45E4-B082-937356DCCE1C}"/>
              </a:ext>
            </a:extLst>
          </p:cNvPr>
          <p:cNvGrpSpPr/>
          <p:nvPr/>
        </p:nvGrpSpPr>
        <p:grpSpPr>
          <a:xfrm>
            <a:off x="3481452" y="1157296"/>
            <a:ext cx="2181096" cy="354703"/>
            <a:chOff x="3481452" y="1169297"/>
            <a:chExt cx="2181096" cy="354703"/>
          </a:xfrm>
        </p:grpSpPr>
        <p:grpSp>
          <p:nvGrpSpPr>
            <p:cNvPr id="84" name="Group 83">
              <a:extLst>
                <a:ext uri="{FF2B5EF4-FFF2-40B4-BE49-F238E27FC236}">
                  <a16:creationId xmlns:a16="http://schemas.microsoft.com/office/drawing/2014/main" id="{117E457A-AE86-48E0-AB1F-FEC360FFAC95}"/>
                </a:ext>
              </a:extLst>
            </p:cNvPr>
            <p:cNvGrpSpPr/>
            <p:nvPr/>
          </p:nvGrpSpPr>
          <p:grpSpPr>
            <a:xfrm>
              <a:off x="4170628" y="1169297"/>
              <a:ext cx="802744" cy="354703"/>
              <a:chOff x="4170628" y="1169297"/>
              <a:chExt cx="802744" cy="354703"/>
            </a:xfrm>
          </p:grpSpPr>
          <p:sp>
            <p:nvSpPr>
              <p:cNvPr id="93" name="Chevron 157">
                <a:extLst>
                  <a:ext uri="{FF2B5EF4-FFF2-40B4-BE49-F238E27FC236}">
                    <a16:creationId xmlns:a16="http://schemas.microsoft.com/office/drawing/2014/main" id="{1FFFF64F-8F8B-47CF-BFB6-9AFAF3B96EF5}"/>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4" name="Group 945">
                <a:extLst>
                  <a:ext uri="{FF2B5EF4-FFF2-40B4-BE49-F238E27FC236}">
                    <a16:creationId xmlns:a16="http://schemas.microsoft.com/office/drawing/2014/main" id="{C9577DED-49BE-4810-B1C6-D7BD6072EBE1}"/>
                  </a:ext>
                </a:extLst>
              </p:cNvPr>
              <p:cNvGrpSpPr>
                <a:grpSpLocks noChangeAspect="1"/>
              </p:cNvGrpSpPr>
              <p:nvPr/>
            </p:nvGrpSpPr>
            <p:grpSpPr bwMode="auto">
              <a:xfrm>
                <a:off x="4490966" y="1200403"/>
                <a:ext cx="162069" cy="292491"/>
                <a:chOff x="1570" y="1754"/>
                <a:chExt cx="169" cy="305"/>
              </a:xfrm>
              <a:solidFill>
                <a:schemeClr val="bg1"/>
              </a:solidFill>
            </p:grpSpPr>
            <p:sp>
              <p:nvSpPr>
                <p:cNvPr id="95" name="Freeform 196" descr="© INSCALE GmbH, 21.06.2010">
                  <a:extLst>
                    <a:ext uri="{FF2B5EF4-FFF2-40B4-BE49-F238E27FC236}">
                      <a16:creationId xmlns:a16="http://schemas.microsoft.com/office/drawing/2014/main" id="{8A3F0738-671E-4C59-921D-367DA8978EC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6" name="Freeform 197" descr="© INSCALE GmbH, 21.06.2010">
                  <a:extLst>
                    <a:ext uri="{FF2B5EF4-FFF2-40B4-BE49-F238E27FC236}">
                      <a16:creationId xmlns:a16="http://schemas.microsoft.com/office/drawing/2014/main" id="{E9718976-3D81-40E5-991D-FAE9406A8F9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7" name="Freeform 198" descr="© INSCALE GmbH, 21.06.2010">
                  <a:extLst>
                    <a:ext uri="{FF2B5EF4-FFF2-40B4-BE49-F238E27FC236}">
                      <a16:creationId xmlns:a16="http://schemas.microsoft.com/office/drawing/2014/main" id="{30F4C88A-8610-4E6C-96EE-2596E8BA1625}"/>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5" name="Group 84">
              <a:extLst>
                <a:ext uri="{FF2B5EF4-FFF2-40B4-BE49-F238E27FC236}">
                  <a16:creationId xmlns:a16="http://schemas.microsoft.com/office/drawing/2014/main" id="{BE523544-9C9F-4233-B97C-02B98B8F6A0D}"/>
                </a:ext>
              </a:extLst>
            </p:cNvPr>
            <p:cNvGrpSpPr/>
            <p:nvPr/>
          </p:nvGrpSpPr>
          <p:grpSpPr>
            <a:xfrm>
              <a:off x="3481452" y="1169297"/>
              <a:ext cx="802744" cy="354703"/>
              <a:chOff x="3481452" y="1169297"/>
              <a:chExt cx="802744" cy="354703"/>
            </a:xfrm>
          </p:grpSpPr>
          <p:sp>
            <p:nvSpPr>
              <p:cNvPr id="89" name="Chevron 156">
                <a:extLst>
                  <a:ext uri="{FF2B5EF4-FFF2-40B4-BE49-F238E27FC236}">
                    <a16:creationId xmlns:a16="http://schemas.microsoft.com/office/drawing/2014/main" id="{0E85A65F-C425-44F2-94D8-D2C67DA7D665}"/>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0" name="Gruppieren 18">
                <a:extLst>
                  <a:ext uri="{FF2B5EF4-FFF2-40B4-BE49-F238E27FC236}">
                    <a16:creationId xmlns:a16="http://schemas.microsoft.com/office/drawing/2014/main" id="{1ECB193F-82B3-4925-9981-BE8B14B9F253}"/>
                  </a:ext>
                </a:extLst>
              </p:cNvPr>
              <p:cNvGrpSpPr>
                <a:grpSpLocks noChangeAspect="1"/>
              </p:cNvGrpSpPr>
              <p:nvPr/>
            </p:nvGrpSpPr>
            <p:grpSpPr>
              <a:xfrm>
                <a:off x="3701205" y="1219231"/>
                <a:ext cx="363238" cy="254834"/>
                <a:chOff x="5276852" y="3736975"/>
                <a:chExt cx="508000" cy="356394"/>
              </a:xfrm>
              <a:solidFill>
                <a:schemeClr val="bg1"/>
              </a:solidFill>
            </p:grpSpPr>
            <p:sp>
              <p:nvSpPr>
                <p:cNvPr id="91" name="Freeform 332" descr="© INSCALE GmbH, 21.06.2010">
                  <a:extLst>
                    <a:ext uri="{FF2B5EF4-FFF2-40B4-BE49-F238E27FC236}">
                      <a16:creationId xmlns:a16="http://schemas.microsoft.com/office/drawing/2014/main" id="{7DF1B767-84DB-485A-B799-A25FF04B88F6}"/>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2" name="Freeform 334" descr="© INSCALE GmbH, 21.06.2010">
                  <a:extLst>
                    <a:ext uri="{FF2B5EF4-FFF2-40B4-BE49-F238E27FC236}">
                      <a16:creationId xmlns:a16="http://schemas.microsoft.com/office/drawing/2014/main" id="{B8DD6E71-AFF9-4207-8E41-B75AA26F968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6" name="Group 85">
              <a:extLst>
                <a:ext uri="{FF2B5EF4-FFF2-40B4-BE49-F238E27FC236}">
                  <a16:creationId xmlns:a16="http://schemas.microsoft.com/office/drawing/2014/main" id="{6BAB4BBD-3E53-4345-8AB4-734257890F66}"/>
                </a:ext>
              </a:extLst>
            </p:cNvPr>
            <p:cNvGrpSpPr/>
            <p:nvPr/>
          </p:nvGrpSpPr>
          <p:grpSpPr>
            <a:xfrm>
              <a:off x="4859804" y="1169297"/>
              <a:ext cx="802744" cy="354703"/>
              <a:chOff x="4859804" y="1169297"/>
              <a:chExt cx="802744" cy="354703"/>
            </a:xfrm>
          </p:grpSpPr>
          <p:sp>
            <p:nvSpPr>
              <p:cNvPr id="87" name="Chevron 158">
                <a:extLst>
                  <a:ext uri="{FF2B5EF4-FFF2-40B4-BE49-F238E27FC236}">
                    <a16:creationId xmlns:a16="http://schemas.microsoft.com/office/drawing/2014/main" id="{04F9C4E5-AB56-4146-B67C-44C09111A76E}"/>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88" name="Freeform 780">
                <a:extLst>
                  <a:ext uri="{FF2B5EF4-FFF2-40B4-BE49-F238E27FC236}">
                    <a16:creationId xmlns:a16="http://schemas.microsoft.com/office/drawing/2014/main" id="{9B77144D-31F5-4FB4-B928-589973813BF2}"/>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23" name="Chart 22">
            <a:extLst>
              <a:ext uri="{FF2B5EF4-FFF2-40B4-BE49-F238E27FC236}">
                <a16:creationId xmlns:a16="http://schemas.microsoft.com/office/drawing/2014/main" id="{38A8F4FF-DC80-16BA-3B51-61AC2E653D4F}"/>
              </a:ext>
            </a:extLst>
          </p:cNvPr>
          <p:cNvGraphicFramePr/>
          <p:nvPr>
            <p:extLst>
              <p:ext uri="{D42A27DB-BD31-4B8C-83A1-F6EECF244321}">
                <p14:modId xmlns:p14="http://schemas.microsoft.com/office/powerpoint/2010/main" val="2467062516"/>
              </p:ext>
            </p:extLst>
          </p:nvPr>
        </p:nvGraphicFramePr>
        <p:xfrm>
          <a:off x="4058097" y="2126740"/>
          <a:ext cx="2830347" cy="4121659"/>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 Placeholder 2">
            <a:extLst>
              <a:ext uri="{FF2B5EF4-FFF2-40B4-BE49-F238E27FC236}">
                <a16:creationId xmlns:a16="http://schemas.microsoft.com/office/drawing/2014/main" id="{824ECCDC-6D6A-C62E-4804-B57D98208023}"/>
              </a:ext>
            </a:extLst>
          </p:cNvPr>
          <p:cNvSpPr txBox="1">
            <a:spLocks/>
          </p:cNvSpPr>
          <p:nvPr/>
        </p:nvSpPr>
        <p:spPr>
          <a:xfrm>
            <a:off x="4954136" y="2347642"/>
            <a:ext cx="1349321" cy="15384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600" b="1" dirty="0">
                <a:solidFill>
                  <a:srgbClr val="C80000"/>
                </a:solidFill>
                <a:cs typeface="Calibri" pitchFamily="34" charset="0"/>
              </a:rPr>
              <a:t>HEADWINDS</a:t>
            </a:r>
            <a:endParaRPr kumimoji="0" lang="en-US" sz="1600" b="1" i="0" u="none" strike="noStrike" kern="1200" cap="none" spc="0" normalizeH="0" baseline="0" noProof="0" dirty="0">
              <a:ln>
                <a:noFill/>
              </a:ln>
              <a:solidFill>
                <a:srgbClr val="C80000"/>
              </a:solidFill>
              <a:effectLst/>
              <a:uLnTx/>
              <a:uFillTx/>
              <a:cs typeface="Calibri" pitchFamily="34" charset="0"/>
            </a:endParaRPr>
          </a:p>
        </p:txBody>
      </p:sp>
      <p:sp>
        <p:nvSpPr>
          <p:cNvPr id="25" name="Text Placeholder 2">
            <a:extLst>
              <a:ext uri="{FF2B5EF4-FFF2-40B4-BE49-F238E27FC236}">
                <a16:creationId xmlns:a16="http://schemas.microsoft.com/office/drawing/2014/main" id="{75E46657-ADAF-A881-44F7-FDEDBE0BD3EE}"/>
              </a:ext>
            </a:extLst>
          </p:cNvPr>
          <p:cNvSpPr txBox="1">
            <a:spLocks/>
          </p:cNvSpPr>
          <p:nvPr/>
        </p:nvSpPr>
        <p:spPr>
          <a:xfrm>
            <a:off x="5063792" y="2526978"/>
            <a:ext cx="1164430" cy="22515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400" dirty="0">
                <a:solidFill>
                  <a:srgbClr val="C80000"/>
                </a:solidFill>
                <a:cs typeface="Calibri" pitchFamily="34" charset="0"/>
              </a:rPr>
              <a:t>[-1.20]</a:t>
            </a:r>
            <a:endParaRPr kumimoji="0" lang="en-US" sz="1400" i="0" u="none" strike="noStrike" kern="1200" cap="none" spc="0" normalizeH="0" baseline="0" noProof="0" dirty="0">
              <a:ln>
                <a:noFill/>
              </a:ln>
              <a:solidFill>
                <a:srgbClr val="C80000"/>
              </a:solidFill>
              <a:effectLst/>
              <a:uLnTx/>
              <a:uFillTx/>
              <a:cs typeface="Calibri" pitchFamily="34" charset="0"/>
            </a:endParaRPr>
          </a:p>
        </p:txBody>
      </p:sp>
      <p:graphicFrame>
        <p:nvGraphicFramePr>
          <p:cNvPr id="27" name="Chart 26">
            <a:extLst>
              <a:ext uri="{FF2B5EF4-FFF2-40B4-BE49-F238E27FC236}">
                <a16:creationId xmlns:a16="http://schemas.microsoft.com/office/drawing/2014/main" id="{AD6A4D6B-440D-8333-C8C4-742D05774C2A}"/>
              </a:ext>
            </a:extLst>
          </p:cNvPr>
          <p:cNvGraphicFramePr/>
          <p:nvPr>
            <p:extLst>
              <p:ext uri="{D42A27DB-BD31-4B8C-83A1-F6EECF244321}">
                <p14:modId xmlns:p14="http://schemas.microsoft.com/office/powerpoint/2010/main" val="179386030"/>
              </p:ext>
            </p:extLst>
          </p:nvPr>
        </p:nvGraphicFramePr>
        <p:xfrm>
          <a:off x="997365" y="2120900"/>
          <a:ext cx="3173263" cy="403820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 Placeholder 2">
            <a:extLst>
              <a:ext uri="{FF2B5EF4-FFF2-40B4-BE49-F238E27FC236}">
                <a16:creationId xmlns:a16="http://schemas.microsoft.com/office/drawing/2014/main" id="{0988AAB1-18B0-3EDE-5909-54B8755B2338}"/>
              </a:ext>
            </a:extLst>
          </p:cNvPr>
          <p:cNvSpPr txBox="1">
            <a:spLocks/>
          </p:cNvSpPr>
          <p:nvPr/>
        </p:nvSpPr>
        <p:spPr>
          <a:xfrm>
            <a:off x="2804618" y="2549879"/>
            <a:ext cx="1183482" cy="179351"/>
          </a:xfrm>
          <a:prstGeom prst="rect">
            <a:avLst/>
          </a:prstGeom>
          <a:ln>
            <a:noFill/>
          </a:ln>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400" dirty="0">
                <a:solidFill>
                  <a:srgbClr val="008000"/>
                </a:solidFill>
                <a:cs typeface="Calibri" pitchFamily="34" charset="0"/>
              </a:rPr>
              <a:t>[+3.76]</a:t>
            </a:r>
          </a:p>
        </p:txBody>
      </p:sp>
      <p:sp>
        <p:nvSpPr>
          <p:cNvPr id="30" name="Text Placeholder 2">
            <a:extLst>
              <a:ext uri="{FF2B5EF4-FFF2-40B4-BE49-F238E27FC236}">
                <a16:creationId xmlns:a16="http://schemas.microsoft.com/office/drawing/2014/main" id="{160E3DA9-C142-0057-B421-46A276C2A929}"/>
              </a:ext>
            </a:extLst>
          </p:cNvPr>
          <p:cNvSpPr txBox="1">
            <a:spLocks/>
          </p:cNvSpPr>
          <p:nvPr/>
        </p:nvSpPr>
        <p:spPr>
          <a:xfrm>
            <a:off x="2804618" y="2293221"/>
            <a:ext cx="1183481" cy="262684"/>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600" b="1" dirty="0">
                <a:solidFill>
                  <a:srgbClr val="008000"/>
                </a:solidFill>
                <a:cs typeface="Calibri" pitchFamily="34" charset="0"/>
              </a:rPr>
              <a:t>TAILWINDS</a:t>
            </a:r>
            <a:endParaRPr kumimoji="0" lang="en-US" sz="1600" b="1" i="0" u="none" strike="noStrike" kern="1200" cap="none" spc="0" normalizeH="0" baseline="0" noProof="0" dirty="0">
              <a:ln>
                <a:noFill/>
              </a:ln>
              <a:solidFill>
                <a:srgbClr val="008000"/>
              </a:solidFill>
              <a:effectLst/>
              <a:uLnTx/>
              <a:uFillTx/>
              <a:cs typeface="Calibri" pitchFamily="34" charset="0"/>
            </a:endParaRPr>
          </a:p>
        </p:txBody>
      </p:sp>
      <p:sp>
        <p:nvSpPr>
          <p:cNvPr id="31" name="Isosceles Triangle 68">
            <a:extLst>
              <a:ext uri="{FF2B5EF4-FFF2-40B4-BE49-F238E27FC236}">
                <a16:creationId xmlns:a16="http://schemas.microsoft.com/office/drawing/2014/main" id="{01CBFDC1-3E85-BBF9-E693-8676A0404C60}"/>
              </a:ext>
            </a:extLst>
          </p:cNvPr>
          <p:cNvSpPr/>
          <p:nvPr/>
        </p:nvSpPr>
        <p:spPr>
          <a:xfrm rot="10800000" flipH="1">
            <a:off x="2514308" y="6046945"/>
            <a:ext cx="777240" cy="27432"/>
          </a:xfrm>
          <a:custGeom>
            <a:avLst/>
            <a:gdLst/>
            <a:ahLst/>
            <a:cxnLst/>
            <a:rect l="l" t="t" r="r" b="b"/>
            <a:pathLst>
              <a:path w="688625" h="91440">
                <a:moveTo>
                  <a:pt x="688625" y="91440"/>
                </a:moveTo>
                <a:lnTo>
                  <a:pt x="349504" y="91440"/>
                </a:lnTo>
                <a:lnTo>
                  <a:pt x="341153" y="91440"/>
                </a:lnTo>
                <a:lnTo>
                  <a:pt x="0" y="91440"/>
                </a:lnTo>
                <a:lnTo>
                  <a:pt x="0" y="0"/>
                </a:lnTo>
                <a:lnTo>
                  <a:pt x="345316" y="90345"/>
                </a:lnTo>
                <a:lnTo>
                  <a:pt x="6886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Arial Narrow" panose="020B0606020202030204" pitchFamily="34" charset="0"/>
            </a:endParaRPr>
          </a:p>
        </p:txBody>
      </p:sp>
      <p:sp>
        <p:nvSpPr>
          <p:cNvPr id="32" name="Isosceles Triangle 68">
            <a:extLst>
              <a:ext uri="{FF2B5EF4-FFF2-40B4-BE49-F238E27FC236}">
                <a16:creationId xmlns:a16="http://schemas.microsoft.com/office/drawing/2014/main" id="{A39166BD-A06C-1C8B-3F27-C8BC7230C025}"/>
              </a:ext>
            </a:extLst>
          </p:cNvPr>
          <p:cNvSpPr/>
          <p:nvPr/>
        </p:nvSpPr>
        <p:spPr>
          <a:xfrm flipH="1">
            <a:off x="5047368" y="3722786"/>
            <a:ext cx="1188720" cy="213300"/>
          </a:xfrm>
          <a:custGeom>
            <a:avLst/>
            <a:gdLst/>
            <a:ahLst/>
            <a:cxnLst/>
            <a:rect l="l" t="t" r="r" b="b"/>
            <a:pathLst>
              <a:path w="688625" h="91440">
                <a:moveTo>
                  <a:pt x="688625" y="91440"/>
                </a:moveTo>
                <a:lnTo>
                  <a:pt x="349504" y="91440"/>
                </a:lnTo>
                <a:lnTo>
                  <a:pt x="341153" y="91440"/>
                </a:lnTo>
                <a:lnTo>
                  <a:pt x="0" y="91440"/>
                </a:lnTo>
                <a:lnTo>
                  <a:pt x="0" y="0"/>
                </a:lnTo>
                <a:lnTo>
                  <a:pt x="345316" y="90345"/>
                </a:lnTo>
                <a:lnTo>
                  <a:pt x="6886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latin typeface="Arial Narrow" panose="020B0606020202030204" pitchFamily="34" charset="0"/>
            </a:endParaRPr>
          </a:p>
        </p:txBody>
      </p:sp>
      <p:sp>
        <p:nvSpPr>
          <p:cNvPr id="33" name="TextBox 32">
            <a:extLst>
              <a:ext uri="{FF2B5EF4-FFF2-40B4-BE49-F238E27FC236}">
                <a16:creationId xmlns:a16="http://schemas.microsoft.com/office/drawing/2014/main" id="{F6E7ED59-CE18-DD41-B53B-01FF1F6B9685}"/>
              </a:ext>
            </a:extLst>
          </p:cNvPr>
          <p:cNvSpPr txBox="1"/>
          <p:nvPr/>
        </p:nvSpPr>
        <p:spPr>
          <a:xfrm>
            <a:off x="2804617" y="3475116"/>
            <a:ext cx="1183484"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+0.65</a:t>
            </a:r>
          </a:p>
        </p:txBody>
      </p:sp>
      <p:sp>
        <p:nvSpPr>
          <p:cNvPr id="36" name="TextBox 35">
            <a:extLst>
              <a:ext uri="{FF2B5EF4-FFF2-40B4-BE49-F238E27FC236}">
                <a16:creationId xmlns:a16="http://schemas.microsoft.com/office/drawing/2014/main" id="{E11F7459-9AC4-0B16-EC1A-326196213F95}"/>
              </a:ext>
            </a:extLst>
          </p:cNvPr>
          <p:cNvSpPr txBox="1"/>
          <p:nvPr/>
        </p:nvSpPr>
        <p:spPr>
          <a:xfrm>
            <a:off x="2804618" y="5014185"/>
            <a:ext cx="1183479"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+1.88</a:t>
            </a:r>
          </a:p>
        </p:txBody>
      </p:sp>
      <p:sp>
        <p:nvSpPr>
          <p:cNvPr id="37" name="Rectangular Callout 59">
            <a:extLst>
              <a:ext uri="{FF2B5EF4-FFF2-40B4-BE49-F238E27FC236}">
                <a16:creationId xmlns:a16="http://schemas.microsoft.com/office/drawing/2014/main" id="{C6D10A68-B22A-3DA4-4B1D-28101A3FD901}"/>
              </a:ext>
            </a:extLst>
          </p:cNvPr>
          <p:cNvSpPr/>
          <p:nvPr/>
        </p:nvSpPr>
        <p:spPr>
          <a:xfrm>
            <a:off x="357030" y="4050488"/>
            <a:ext cx="2103120" cy="312274"/>
          </a:xfrm>
          <a:prstGeom prst="wedgeRectCallout">
            <a:avLst>
              <a:gd name="adj1" fmla="val 66312"/>
              <a:gd name="adj2" fmla="val -17440"/>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Consumer Spending</a:t>
            </a:r>
          </a:p>
        </p:txBody>
      </p:sp>
      <p:cxnSp>
        <p:nvCxnSpPr>
          <p:cNvPr id="39" name="Straight Connector 38">
            <a:extLst>
              <a:ext uri="{FF2B5EF4-FFF2-40B4-BE49-F238E27FC236}">
                <a16:creationId xmlns:a16="http://schemas.microsoft.com/office/drawing/2014/main" id="{148141B3-C558-358C-A3E7-88082A326403}"/>
              </a:ext>
            </a:extLst>
          </p:cNvPr>
          <p:cNvCxnSpPr>
            <a:cxnSpLocks/>
          </p:cNvCxnSpPr>
          <p:nvPr/>
        </p:nvCxnSpPr>
        <p:spPr>
          <a:xfrm>
            <a:off x="839708" y="5991388"/>
            <a:ext cx="746458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Rectangular Callout 59">
            <a:extLst>
              <a:ext uri="{FF2B5EF4-FFF2-40B4-BE49-F238E27FC236}">
                <a16:creationId xmlns:a16="http://schemas.microsoft.com/office/drawing/2014/main" id="{7C728276-5775-E9AD-8B47-C63FACFCFE1F}"/>
              </a:ext>
            </a:extLst>
          </p:cNvPr>
          <p:cNvSpPr/>
          <p:nvPr/>
        </p:nvSpPr>
        <p:spPr>
          <a:xfrm>
            <a:off x="6637602" y="3263267"/>
            <a:ext cx="2149367" cy="310896"/>
          </a:xfrm>
          <a:prstGeom prst="wedgeRectCallout">
            <a:avLst>
              <a:gd name="adj1" fmla="val -69125"/>
              <a:gd name="adj2" fmla="val -19386"/>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Residential Investment</a:t>
            </a:r>
          </a:p>
        </p:txBody>
      </p:sp>
      <p:sp>
        <p:nvSpPr>
          <p:cNvPr id="42" name="TextBox 41">
            <a:extLst>
              <a:ext uri="{FF2B5EF4-FFF2-40B4-BE49-F238E27FC236}">
                <a16:creationId xmlns:a16="http://schemas.microsoft.com/office/drawing/2014/main" id="{37057BCF-1E14-3038-B229-4420A196E519}"/>
              </a:ext>
            </a:extLst>
          </p:cNvPr>
          <p:cNvSpPr txBox="1"/>
          <p:nvPr/>
        </p:nvSpPr>
        <p:spPr>
          <a:xfrm>
            <a:off x="5063793" y="3213486"/>
            <a:ext cx="1164430"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-1.20</a:t>
            </a:r>
          </a:p>
        </p:txBody>
      </p:sp>
      <p:sp>
        <p:nvSpPr>
          <p:cNvPr id="43" name="TextBox 42">
            <a:extLst>
              <a:ext uri="{FF2B5EF4-FFF2-40B4-BE49-F238E27FC236}">
                <a16:creationId xmlns:a16="http://schemas.microsoft.com/office/drawing/2014/main" id="{E8E41B9D-016C-6F28-2F15-3F2A0E921378}"/>
              </a:ext>
            </a:extLst>
          </p:cNvPr>
          <p:cNvSpPr txBox="1"/>
          <p:nvPr/>
        </p:nvSpPr>
        <p:spPr>
          <a:xfrm>
            <a:off x="2803277" y="4027892"/>
            <a:ext cx="1164430"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+0.70</a:t>
            </a:r>
          </a:p>
        </p:txBody>
      </p:sp>
      <p:sp>
        <p:nvSpPr>
          <p:cNvPr id="45" name="Rectangular Callout 59">
            <a:extLst>
              <a:ext uri="{FF2B5EF4-FFF2-40B4-BE49-F238E27FC236}">
                <a16:creationId xmlns:a16="http://schemas.microsoft.com/office/drawing/2014/main" id="{C1727BB7-D816-7B84-8427-837F3B8D4B24}"/>
              </a:ext>
            </a:extLst>
          </p:cNvPr>
          <p:cNvSpPr/>
          <p:nvPr/>
        </p:nvSpPr>
        <p:spPr>
          <a:xfrm>
            <a:off x="357031" y="2952802"/>
            <a:ext cx="2103119" cy="315006"/>
          </a:xfrm>
          <a:prstGeom prst="wedgeRectCallout">
            <a:avLst>
              <a:gd name="adj1" fmla="val 65025"/>
              <a:gd name="adj2" fmla="val 2277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Net Exports</a:t>
            </a:r>
          </a:p>
        </p:txBody>
      </p:sp>
      <p:sp>
        <p:nvSpPr>
          <p:cNvPr id="47" name="Rectangular Callout 71">
            <a:extLst>
              <a:ext uri="{FF2B5EF4-FFF2-40B4-BE49-F238E27FC236}">
                <a16:creationId xmlns:a16="http://schemas.microsoft.com/office/drawing/2014/main" id="{44C24134-8578-3A0D-6BA2-B073F6F15C9E}"/>
              </a:ext>
            </a:extLst>
          </p:cNvPr>
          <p:cNvSpPr/>
          <p:nvPr/>
        </p:nvSpPr>
        <p:spPr>
          <a:xfrm>
            <a:off x="357030" y="3460407"/>
            <a:ext cx="2103120" cy="312274"/>
          </a:xfrm>
          <a:prstGeom prst="wedgeRectCallout">
            <a:avLst>
              <a:gd name="adj1" fmla="val 66420"/>
              <a:gd name="adj2" fmla="val -1593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Government Spending</a:t>
            </a:r>
          </a:p>
        </p:txBody>
      </p:sp>
      <p:sp>
        <p:nvSpPr>
          <p:cNvPr id="48" name="TextBox 47">
            <a:extLst>
              <a:ext uri="{FF2B5EF4-FFF2-40B4-BE49-F238E27FC236}">
                <a16:creationId xmlns:a16="http://schemas.microsoft.com/office/drawing/2014/main" id="{73CC9B20-FFAB-9F7A-0396-A7D8C43A3A03}"/>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Tailwinds &amp; Headwinds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Contributions to GDP growth by sector</a:t>
            </a:r>
          </a:p>
        </p:txBody>
      </p:sp>
      <p:sp>
        <p:nvSpPr>
          <p:cNvPr id="57" name="Isosceles Triangle 68">
            <a:extLst>
              <a:ext uri="{FF2B5EF4-FFF2-40B4-BE49-F238E27FC236}">
                <a16:creationId xmlns:a16="http://schemas.microsoft.com/office/drawing/2014/main" id="{D49FB141-B748-9116-7017-B3C965923027}"/>
              </a:ext>
            </a:extLst>
          </p:cNvPr>
          <p:cNvSpPr/>
          <p:nvPr/>
        </p:nvSpPr>
        <p:spPr>
          <a:xfrm rot="10800000" flipH="1">
            <a:off x="2790026" y="2907315"/>
            <a:ext cx="1208093" cy="75039"/>
          </a:xfrm>
          <a:custGeom>
            <a:avLst/>
            <a:gdLst/>
            <a:ahLst/>
            <a:cxnLst/>
            <a:rect l="l" t="t" r="r" b="b"/>
            <a:pathLst>
              <a:path w="688625" h="91440">
                <a:moveTo>
                  <a:pt x="688625" y="91440"/>
                </a:moveTo>
                <a:lnTo>
                  <a:pt x="349504" y="91440"/>
                </a:lnTo>
                <a:lnTo>
                  <a:pt x="341153" y="91440"/>
                </a:lnTo>
                <a:lnTo>
                  <a:pt x="0" y="91440"/>
                </a:lnTo>
                <a:lnTo>
                  <a:pt x="0" y="0"/>
                </a:lnTo>
                <a:lnTo>
                  <a:pt x="345316" y="90345"/>
                </a:lnTo>
                <a:lnTo>
                  <a:pt x="6886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latin typeface="Arial Narrow" panose="020B0606020202030204" pitchFamily="34" charset="0"/>
            </a:endParaRPr>
          </a:p>
        </p:txBody>
      </p:sp>
      <p:sp>
        <p:nvSpPr>
          <p:cNvPr id="2" name="Rectangular Callout 59">
            <a:extLst>
              <a:ext uri="{FF2B5EF4-FFF2-40B4-BE49-F238E27FC236}">
                <a16:creationId xmlns:a16="http://schemas.microsoft.com/office/drawing/2014/main" id="{368F4B57-0F68-7A13-4FBC-050A357E97CE}"/>
              </a:ext>
            </a:extLst>
          </p:cNvPr>
          <p:cNvSpPr/>
          <p:nvPr/>
        </p:nvSpPr>
        <p:spPr>
          <a:xfrm>
            <a:off x="357904" y="4968056"/>
            <a:ext cx="2103120" cy="652269"/>
          </a:xfrm>
          <a:prstGeom prst="wedgeRectCallout">
            <a:avLst>
              <a:gd name="adj1" fmla="val 65708"/>
              <a:gd name="adj2" fmla="val -17613"/>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Other </a:t>
            </a:r>
          </a:p>
          <a:p>
            <a:pPr algn="ctr"/>
            <a:r>
              <a:rPr lang="en-US" sz="1200" b="1" dirty="0">
                <a:solidFill>
                  <a:srgbClr val="333333"/>
                </a:solidFill>
                <a:cs typeface="Calibri" panose="020F0502020204030204" pitchFamily="34" charset="0"/>
              </a:rPr>
              <a:t>Business </a:t>
            </a:r>
          </a:p>
          <a:p>
            <a:pPr algn="ctr"/>
            <a:r>
              <a:rPr lang="en-US" sz="1200" b="1" dirty="0">
                <a:solidFill>
                  <a:srgbClr val="333333"/>
                </a:solidFill>
                <a:cs typeface="Calibri" panose="020F0502020204030204" pitchFamily="34" charset="0"/>
              </a:rPr>
              <a:t>Investment</a:t>
            </a:r>
          </a:p>
        </p:txBody>
      </p:sp>
      <p:sp>
        <p:nvSpPr>
          <p:cNvPr id="4" name="TextBox 3">
            <a:extLst>
              <a:ext uri="{FF2B5EF4-FFF2-40B4-BE49-F238E27FC236}">
                <a16:creationId xmlns:a16="http://schemas.microsoft.com/office/drawing/2014/main" id="{743E511A-44F1-3711-E956-D9F849050C10}"/>
              </a:ext>
            </a:extLst>
          </p:cNvPr>
          <p:cNvSpPr txBox="1"/>
          <p:nvPr/>
        </p:nvSpPr>
        <p:spPr>
          <a:xfrm>
            <a:off x="2808287" y="3024330"/>
            <a:ext cx="1183484"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+0.42</a:t>
            </a:r>
          </a:p>
        </p:txBody>
      </p:sp>
      <p:cxnSp>
        <p:nvCxnSpPr>
          <p:cNvPr id="5" name="Straight Arrow Connector 4">
            <a:extLst>
              <a:ext uri="{FF2B5EF4-FFF2-40B4-BE49-F238E27FC236}">
                <a16:creationId xmlns:a16="http://schemas.microsoft.com/office/drawing/2014/main" id="{446E0F2F-CE6F-6DF6-06C5-A3C551C4A0DC}"/>
              </a:ext>
            </a:extLst>
          </p:cNvPr>
          <p:cNvCxnSpPr>
            <a:cxnSpLocks/>
          </p:cNvCxnSpPr>
          <p:nvPr/>
        </p:nvCxnSpPr>
        <p:spPr>
          <a:xfrm flipV="1">
            <a:off x="5653350" y="4001292"/>
            <a:ext cx="0" cy="1979855"/>
          </a:xfrm>
          <a:prstGeom prst="straightConnector1">
            <a:avLst/>
          </a:prstGeom>
          <a:ln w="19050" cap="rnd">
            <a:solidFill>
              <a:srgbClr val="008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0FB80-6D05-18B4-A973-C59B91E35F32}"/>
              </a:ext>
            </a:extLst>
          </p:cNvPr>
          <p:cNvSpPr txBox="1"/>
          <p:nvPr/>
        </p:nvSpPr>
        <p:spPr>
          <a:xfrm>
            <a:off x="5063792" y="4707536"/>
            <a:ext cx="1153244" cy="461665"/>
          </a:xfrm>
          <a:prstGeom prst="rect">
            <a:avLst/>
          </a:prstGeom>
          <a:solidFill>
            <a:srgbClr val="E6E6E6"/>
          </a:solidFill>
        </p:spPr>
        <p:txBody>
          <a:bodyPr wrap="square" lIns="0" rIns="0" rtlCol="0" anchor="ctr">
            <a:spAutoFit/>
          </a:bodyPr>
          <a:lstStyle/>
          <a:p>
            <a:pPr algn="ctr"/>
            <a:r>
              <a:rPr lang="en-US" sz="1200" b="1" dirty="0">
                <a:solidFill>
                  <a:srgbClr val="008000"/>
                </a:solidFill>
                <a:cs typeface="Calibri" panose="020F0502020204030204" pitchFamily="34" charset="0"/>
              </a:rPr>
              <a:t>GDP CHANGE</a:t>
            </a:r>
          </a:p>
          <a:p>
            <a:pPr algn="ctr"/>
            <a:r>
              <a:rPr lang="en-US" sz="1100" dirty="0">
                <a:solidFill>
                  <a:srgbClr val="008000"/>
                </a:solidFill>
                <a:cs typeface="Calibri" panose="020F0502020204030204" pitchFamily="34" charset="0"/>
              </a:rPr>
              <a:t>[+2.56]</a:t>
            </a:r>
          </a:p>
        </p:txBody>
      </p:sp>
      <p:sp>
        <p:nvSpPr>
          <p:cNvPr id="7" name="Rectangular Callout 59">
            <a:extLst>
              <a:ext uri="{FF2B5EF4-FFF2-40B4-BE49-F238E27FC236}">
                <a16:creationId xmlns:a16="http://schemas.microsoft.com/office/drawing/2014/main" id="{2582F0F2-E2B1-66B1-19BD-03F75823139A}"/>
              </a:ext>
            </a:extLst>
          </p:cNvPr>
          <p:cNvSpPr/>
          <p:nvPr/>
        </p:nvSpPr>
        <p:spPr>
          <a:xfrm>
            <a:off x="357031" y="2569713"/>
            <a:ext cx="2103119" cy="315006"/>
          </a:xfrm>
          <a:prstGeom prst="wedgeRectCallout">
            <a:avLst>
              <a:gd name="adj1" fmla="val 72875"/>
              <a:gd name="adj2" fmla="val 63094"/>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E&amp;S Investment (+0.11)</a:t>
            </a:r>
          </a:p>
        </p:txBody>
      </p:sp>
    </p:spTree>
    <p:extLst>
      <p:ext uri="{BB962C8B-B14F-4D97-AF65-F5344CB8AC3E}">
        <p14:creationId xmlns:p14="http://schemas.microsoft.com/office/powerpoint/2010/main" val="282193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18" name="Text Placeholder 4">
            <a:extLst>
              <a:ext uri="{FF2B5EF4-FFF2-40B4-BE49-F238E27FC236}">
                <a16:creationId xmlns:a16="http://schemas.microsoft.com/office/drawing/2014/main" id="{3E2A6D81-8B5C-4002-93BA-F33A813B7B69}"/>
              </a:ext>
            </a:extLst>
          </p:cNvPr>
          <p:cNvSpPr txBox="1">
            <a:spLocks noChangeArrowheads="1"/>
          </p:cNvSpPr>
          <p:nvPr/>
        </p:nvSpPr>
        <p:spPr bwMode="auto">
          <a:xfrm>
            <a:off x="309563" y="662304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2023 Q2 Equipment Leasing &amp; Finance U.S. Economic Outlook </a:t>
            </a:r>
          </a:p>
        </p:txBody>
      </p:sp>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5</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Top Economic Tailwinds</a:t>
            </a:r>
          </a:p>
        </p:txBody>
      </p:sp>
      <p:sp>
        <p:nvSpPr>
          <p:cNvPr id="78" name="Pentagon 12">
            <a:extLst>
              <a:ext uri="{FF2B5EF4-FFF2-40B4-BE49-F238E27FC236}">
                <a16:creationId xmlns:a16="http://schemas.microsoft.com/office/drawing/2014/main" id="{39CBEAF6-BD11-4AFE-A6E5-5C7D6F6EECF7}"/>
              </a:ext>
            </a:extLst>
          </p:cNvPr>
          <p:cNvSpPr/>
          <p:nvPr/>
        </p:nvSpPr>
        <p:spPr>
          <a:xfrm>
            <a:off x="740305" y="2046561"/>
            <a:ext cx="7548562" cy="319088"/>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ECONOMIC TAILWINDS</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a:extLst>
              <a:ext uri="{FF2B5EF4-FFF2-40B4-BE49-F238E27FC236}">
                <a16:creationId xmlns:a16="http://schemas.microsoft.com/office/drawing/2014/main" id="{9F9C74A5-27CB-2B9F-AFC2-D1C931BC85B2}"/>
              </a:ext>
            </a:extLst>
          </p:cNvPr>
          <p:cNvSpPr/>
          <p:nvPr/>
        </p:nvSpPr>
        <p:spPr bwMode="auto">
          <a:xfrm>
            <a:off x="1354434" y="2542031"/>
            <a:ext cx="6924675" cy="109876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U.S. labor market remains strong, adding over 1 million jobs in Q1 and boosting consumers’ financial situation despite high inflation.</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Labor force participation for “prime age” workers (i.e., 25- to 54-year-olds) finally returned to its pre-recession level in February.</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Signs of labor market weakness may be starting to emerge, however, with technology and finance companies slashing headcount.</a:t>
            </a:r>
          </a:p>
        </p:txBody>
      </p:sp>
      <p:sp>
        <p:nvSpPr>
          <p:cNvPr id="4" name="Pentagon 12">
            <a:extLst>
              <a:ext uri="{FF2B5EF4-FFF2-40B4-BE49-F238E27FC236}">
                <a16:creationId xmlns:a16="http://schemas.microsoft.com/office/drawing/2014/main" id="{DA6A6264-C9B5-3BDE-71C7-2C795D1A4054}"/>
              </a:ext>
            </a:extLst>
          </p:cNvPr>
          <p:cNvSpPr/>
          <p:nvPr/>
        </p:nvSpPr>
        <p:spPr bwMode="auto">
          <a:xfrm>
            <a:off x="1358411" y="2539715"/>
            <a:ext cx="2039938" cy="1098763"/>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Strong Labor Market</a:t>
            </a:r>
          </a:p>
        </p:txBody>
      </p:sp>
      <p:sp>
        <p:nvSpPr>
          <p:cNvPr id="5" name="Oval 237">
            <a:extLst>
              <a:ext uri="{FF2B5EF4-FFF2-40B4-BE49-F238E27FC236}">
                <a16:creationId xmlns:a16="http://schemas.microsoft.com/office/drawing/2014/main" id="{C78A1657-2D95-4621-3941-648DABD142C7}"/>
              </a:ext>
            </a:extLst>
          </p:cNvPr>
          <p:cNvSpPr>
            <a:spLocks noChangeArrowheads="1"/>
          </p:cNvSpPr>
          <p:nvPr/>
        </p:nvSpPr>
        <p:spPr bwMode="gray">
          <a:xfrm>
            <a:off x="767091" y="2542032"/>
            <a:ext cx="530414" cy="1098763"/>
          </a:xfrm>
          <a:prstGeom prst="rect">
            <a:avLst/>
          </a:prstGeom>
          <a:solidFill>
            <a:srgbClr val="008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sp>
        <p:nvSpPr>
          <p:cNvPr id="13" name="Rectangle 12">
            <a:extLst>
              <a:ext uri="{FF2B5EF4-FFF2-40B4-BE49-F238E27FC236}">
                <a16:creationId xmlns:a16="http://schemas.microsoft.com/office/drawing/2014/main" id="{D9FD7B1F-3A7D-B1B8-CC70-405A5429A639}"/>
              </a:ext>
            </a:extLst>
          </p:cNvPr>
          <p:cNvSpPr/>
          <p:nvPr/>
        </p:nvSpPr>
        <p:spPr bwMode="auto">
          <a:xfrm>
            <a:off x="1364288" y="3782687"/>
            <a:ext cx="6924675" cy="109876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In early 2022, energy prices soared across the U.S. and Europe as import controls on Russian energy restricted global supply. Fortunately, a temperate winter and a realignment of supply lines led to lower-than-expected energy prices over the winter and early spring.</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U.S. regained the spotlight as a global leader in energy production as it committed to become a key supplier of natural gas to Europe.</a:t>
            </a:r>
          </a:p>
        </p:txBody>
      </p:sp>
      <p:sp>
        <p:nvSpPr>
          <p:cNvPr id="14" name="Pentagon 12">
            <a:extLst>
              <a:ext uri="{FF2B5EF4-FFF2-40B4-BE49-F238E27FC236}">
                <a16:creationId xmlns:a16="http://schemas.microsoft.com/office/drawing/2014/main" id="{DE112095-686D-9ECD-31DD-DD7157E1BDE2}"/>
              </a:ext>
            </a:extLst>
          </p:cNvPr>
          <p:cNvSpPr/>
          <p:nvPr/>
        </p:nvSpPr>
        <p:spPr bwMode="auto">
          <a:xfrm>
            <a:off x="1368264" y="3786174"/>
            <a:ext cx="2039938" cy="1098763"/>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Low Energy Prices</a:t>
            </a:r>
          </a:p>
        </p:txBody>
      </p:sp>
      <p:sp>
        <p:nvSpPr>
          <p:cNvPr id="15" name="Oval 237">
            <a:extLst>
              <a:ext uri="{FF2B5EF4-FFF2-40B4-BE49-F238E27FC236}">
                <a16:creationId xmlns:a16="http://schemas.microsoft.com/office/drawing/2014/main" id="{E6E3B96A-0898-EFD3-C5B6-42E3826FC94E}"/>
              </a:ext>
            </a:extLst>
          </p:cNvPr>
          <p:cNvSpPr>
            <a:spLocks noChangeArrowheads="1"/>
          </p:cNvSpPr>
          <p:nvPr/>
        </p:nvSpPr>
        <p:spPr bwMode="gray">
          <a:xfrm>
            <a:off x="767091" y="3786174"/>
            <a:ext cx="530414" cy="1098763"/>
          </a:xfrm>
          <a:prstGeom prst="rect">
            <a:avLst/>
          </a:prstGeom>
          <a:solidFill>
            <a:srgbClr val="008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pic>
        <p:nvPicPr>
          <p:cNvPr id="24" name="Graphic 23" descr="Construction worker male with solid fill">
            <a:extLst>
              <a:ext uri="{FF2B5EF4-FFF2-40B4-BE49-F238E27FC236}">
                <a16:creationId xmlns:a16="http://schemas.microsoft.com/office/drawing/2014/main" id="{B4F9DDC0-2661-7B92-3048-C0A822875A1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6937" y="2803277"/>
            <a:ext cx="685694" cy="568599"/>
          </a:xfrm>
          <a:prstGeom prst="rect">
            <a:avLst/>
          </a:prstGeom>
        </p:spPr>
      </p:pic>
      <p:grpSp>
        <p:nvGrpSpPr>
          <p:cNvPr id="11" name="Group 237">
            <a:extLst>
              <a:ext uri="{FF2B5EF4-FFF2-40B4-BE49-F238E27FC236}">
                <a16:creationId xmlns:a16="http://schemas.microsoft.com/office/drawing/2014/main" id="{37C97C69-4EC1-15A5-059E-942CB6A9C483}"/>
              </a:ext>
            </a:extLst>
          </p:cNvPr>
          <p:cNvGrpSpPr>
            <a:grpSpLocks noChangeAspect="1"/>
          </p:cNvGrpSpPr>
          <p:nvPr/>
        </p:nvGrpSpPr>
        <p:grpSpPr bwMode="auto">
          <a:xfrm>
            <a:off x="808646" y="4078423"/>
            <a:ext cx="442275" cy="510878"/>
            <a:chOff x="-7844" y="-1863"/>
            <a:chExt cx="6217" cy="7179"/>
          </a:xfrm>
          <a:solidFill>
            <a:schemeClr val="bg1"/>
          </a:solidFill>
        </p:grpSpPr>
        <p:sp>
          <p:nvSpPr>
            <p:cNvPr id="12" name="Freeform 238">
              <a:extLst>
                <a:ext uri="{FF2B5EF4-FFF2-40B4-BE49-F238E27FC236}">
                  <a16:creationId xmlns:a16="http://schemas.microsoft.com/office/drawing/2014/main" id="{9DE61A82-9C17-874A-94D4-AC56CA50EA7A}"/>
                </a:ext>
              </a:extLst>
            </p:cNvPr>
            <p:cNvSpPr>
              <a:spLocks noChangeAspect="1"/>
            </p:cNvSpPr>
            <p:nvPr/>
          </p:nvSpPr>
          <p:spPr bwMode="auto">
            <a:xfrm>
              <a:off x="-6696" y="-1863"/>
              <a:ext cx="4131" cy="7179"/>
            </a:xfrm>
            <a:custGeom>
              <a:avLst/>
              <a:gdLst>
                <a:gd name="T0" fmla="*/ 1915 w 4131"/>
                <a:gd name="T1" fmla="*/ 0 h 7179"/>
                <a:gd name="T2" fmla="*/ 4131 w 4131"/>
                <a:gd name="T3" fmla="*/ 0 h 7179"/>
                <a:gd name="T4" fmla="*/ 2194 w 4131"/>
                <a:gd name="T5" fmla="*/ 2771 h 7179"/>
                <a:gd name="T6" fmla="*/ 4107 w 4131"/>
                <a:gd name="T7" fmla="*/ 2771 h 7179"/>
                <a:gd name="T8" fmla="*/ 623 w 4131"/>
                <a:gd name="T9" fmla="*/ 7179 h 7179"/>
                <a:gd name="T10" fmla="*/ 2099 w 4131"/>
                <a:gd name="T11" fmla="*/ 4155 h 7179"/>
                <a:gd name="T12" fmla="*/ 0 w 4131"/>
                <a:gd name="T13" fmla="*/ 4155 h 7179"/>
                <a:gd name="T14" fmla="*/ 1915 w 4131"/>
                <a:gd name="T15" fmla="*/ 0 h 7179"/>
                <a:gd name="T16" fmla="*/ 0 60000 65536"/>
                <a:gd name="T17" fmla="*/ 0 60000 65536"/>
                <a:gd name="T18" fmla="*/ 0 60000 65536"/>
                <a:gd name="T19" fmla="*/ 0 60000 65536"/>
                <a:gd name="T20" fmla="*/ 0 60000 65536"/>
                <a:gd name="T21" fmla="*/ 0 60000 65536"/>
                <a:gd name="T22" fmla="*/ 0 60000 65536"/>
                <a:gd name="T23" fmla="*/ 0 60000 65536"/>
                <a:gd name="T24" fmla="*/ 0 w 4131"/>
                <a:gd name="T25" fmla="*/ 0 h 7179"/>
                <a:gd name="T26" fmla="*/ 4131 w 4131"/>
                <a:gd name="T27" fmla="*/ 7179 h 7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1" h="7179">
                  <a:moveTo>
                    <a:pt x="1915" y="0"/>
                  </a:moveTo>
                  <a:lnTo>
                    <a:pt x="4131" y="0"/>
                  </a:lnTo>
                  <a:lnTo>
                    <a:pt x="2194" y="2771"/>
                  </a:lnTo>
                  <a:lnTo>
                    <a:pt x="4107" y="2771"/>
                  </a:lnTo>
                  <a:lnTo>
                    <a:pt x="623" y="7179"/>
                  </a:lnTo>
                  <a:lnTo>
                    <a:pt x="2099" y="4155"/>
                  </a:lnTo>
                  <a:lnTo>
                    <a:pt x="0" y="4155"/>
                  </a:lnTo>
                  <a:lnTo>
                    <a:pt x="19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39">
              <a:extLst>
                <a:ext uri="{FF2B5EF4-FFF2-40B4-BE49-F238E27FC236}">
                  <a16:creationId xmlns:a16="http://schemas.microsoft.com/office/drawing/2014/main" id="{56F916C4-5FBC-B3B4-0E15-967BB02B5264}"/>
                </a:ext>
              </a:extLst>
            </p:cNvPr>
            <p:cNvSpPr>
              <a:spLocks noChangeAspect="1"/>
            </p:cNvSpPr>
            <p:nvPr/>
          </p:nvSpPr>
          <p:spPr bwMode="auto">
            <a:xfrm>
              <a:off x="-5298" y="-715"/>
              <a:ext cx="3671" cy="5622"/>
            </a:xfrm>
            <a:custGeom>
              <a:avLst/>
              <a:gdLst>
                <a:gd name="T0" fmla="*/ 1011 w 1554"/>
                <a:gd name="T1" fmla="*/ 0 h 2380"/>
                <a:gd name="T2" fmla="*/ 919 w 1554"/>
                <a:gd name="T3" fmla="*/ 127 h 2380"/>
                <a:gd name="T4" fmla="*/ 1398 w 1554"/>
                <a:gd name="T5" fmla="*/ 1064 h 2380"/>
                <a:gd name="T6" fmla="*/ 238 w 1554"/>
                <a:gd name="T7" fmla="*/ 2224 h 2380"/>
                <a:gd name="T8" fmla="*/ 117 w 1554"/>
                <a:gd name="T9" fmla="*/ 2217 h 2380"/>
                <a:gd name="T10" fmla="*/ 0 w 1554"/>
                <a:gd name="T11" fmla="*/ 2358 h 2380"/>
                <a:gd name="T12" fmla="*/ 238 w 1554"/>
                <a:gd name="T13" fmla="*/ 2380 h 2380"/>
                <a:gd name="T14" fmla="*/ 1554 w 1554"/>
                <a:gd name="T15" fmla="*/ 1064 h 2380"/>
                <a:gd name="T16" fmla="*/ 1011 w 1554"/>
                <a:gd name="T17" fmla="*/ 0 h 2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4"/>
                <a:gd name="T28" fmla="*/ 0 h 2380"/>
                <a:gd name="T29" fmla="*/ 1554 w 1554"/>
                <a:gd name="T30" fmla="*/ 2380 h 2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4" h="2380">
                  <a:moveTo>
                    <a:pt x="1011" y="0"/>
                  </a:moveTo>
                  <a:cubicBezTo>
                    <a:pt x="919" y="127"/>
                    <a:pt x="919" y="127"/>
                    <a:pt x="919" y="127"/>
                  </a:cubicBezTo>
                  <a:cubicBezTo>
                    <a:pt x="1209" y="337"/>
                    <a:pt x="1397" y="679"/>
                    <a:pt x="1398" y="1064"/>
                  </a:cubicBezTo>
                  <a:cubicBezTo>
                    <a:pt x="1397" y="1705"/>
                    <a:pt x="879" y="2223"/>
                    <a:pt x="238" y="2224"/>
                  </a:cubicBezTo>
                  <a:cubicBezTo>
                    <a:pt x="197" y="2224"/>
                    <a:pt x="157" y="2222"/>
                    <a:pt x="117" y="2217"/>
                  </a:cubicBezTo>
                  <a:cubicBezTo>
                    <a:pt x="0" y="2358"/>
                    <a:pt x="0" y="2358"/>
                    <a:pt x="0" y="2358"/>
                  </a:cubicBezTo>
                  <a:cubicBezTo>
                    <a:pt x="77" y="2372"/>
                    <a:pt x="157" y="2380"/>
                    <a:pt x="238" y="2380"/>
                  </a:cubicBezTo>
                  <a:cubicBezTo>
                    <a:pt x="965" y="2380"/>
                    <a:pt x="1554" y="1791"/>
                    <a:pt x="1554" y="1064"/>
                  </a:cubicBezTo>
                  <a:cubicBezTo>
                    <a:pt x="1554" y="626"/>
                    <a:pt x="1340" y="239"/>
                    <a:pt x="10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40">
              <a:extLst>
                <a:ext uri="{FF2B5EF4-FFF2-40B4-BE49-F238E27FC236}">
                  <a16:creationId xmlns:a16="http://schemas.microsoft.com/office/drawing/2014/main" id="{97AE8442-DF8D-B58F-8D1E-22C53576E078}"/>
                </a:ext>
              </a:extLst>
            </p:cNvPr>
            <p:cNvSpPr>
              <a:spLocks noChangeAspect="1"/>
            </p:cNvSpPr>
            <p:nvPr/>
          </p:nvSpPr>
          <p:spPr bwMode="auto">
            <a:xfrm>
              <a:off x="-7844" y="-1244"/>
              <a:ext cx="2473" cy="5806"/>
            </a:xfrm>
            <a:custGeom>
              <a:avLst/>
              <a:gdLst>
                <a:gd name="T0" fmla="*/ 157 w 1047"/>
                <a:gd name="T1" fmla="*/ 1288 h 2458"/>
                <a:gd name="T2" fmla="*/ 947 w 1047"/>
                <a:gd name="T3" fmla="*/ 190 h 2458"/>
                <a:gd name="T4" fmla="*/ 1047 w 1047"/>
                <a:gd name="T5" fmla="*/ 0 h 2458"/>
                <a:gd name="T6" fmla="*/ 0 w 1047"/>
                <a:gd name="T7" fmla="*/ 1288 h 2458"/>
                <a:gd name="T8" fmla="*/ 714 w 1047"/>
                <a:gd name="T9" fmla="*/ 2458 h 2458"/>
                <a:gd name="T10" fmla="*/ 788 w 1047"/>
                <a:gd name="T11" fmla="*/ 2320 h 2458"/>
                <a:gd name="T12" fmla="*/ 157 w 1047"/>
                <a:gd name="T13" fmla="*/ 1288 h 2458"/>
                <a:gd name="T14" fmla="*/ 0 60000 65536"/>
                <a:gd name="T15" fmla="*/ 0 60000 65536"/>
                <a:gd name="T16" fmla="*/ 0 60000 65536"/>
                <a:gd name="T17" fmla="*/ 0 60000 65536"/>
                <a:gd name="T18" fmla="*/ 0 60000 65536"/>
                <a:gd name="T19" fmla="*/ 0 60000 65536"/>
                <a:gd name="T20" fmla="*/ 0 60000 65536"/>
                <a:gd name="T21" fmla="*/ 0 w 1047"/>
                <a:gd name="T22" fmla="*/ 0 h 2458"/>
                <a:gd name="T23" fmla="*/ 1047 w 1047"/>
                <a:gd name="T24" fmla="*/ 2458 h 24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7" h="2458">
                  <a:moveTo>
                    <a:pt x="157" y="1288"/>
                  </a:moveTo>
                  <a:cubicBezTo>
                    <a:pt x="158" y="777"/>
                    <a:pt x="488" y="344"/>
                    <a:pt x="947" y="190"/>
                  </a:cubicBezTo>
                  <a:cubicBezTo>
                    <a:pt x="1047" y="0"/>
                    <a:pt x="1047" y="0"/>
                    <a:pt x="1047" y="0"/>
                  </a:cubicBezTo>
                  <a:cubicBezTo>
                    <a:pt x="449" y="125"/>
                    <a:pt x="0" y="654"/>
                    <a:pt x="0" y="1288"/>
                  </a:cubicBezTo>
                  <a:cubicBezTo>
                    <a:pt x="0" y="1798"/>
                    <a:pt x="290" y="2240"/>
                    <a:pt x="714" y="2458"/>
                  </a:cubicBezTo>
                  <a:cubicBezTo>
                    <a:pt x="788" y="2320"/>
                    <a:pt x="788" y="2320"/>
                    <a:pt x="788" y="2320"/>
                  </a:cubicBezTo>
                  <a:cubicBezTo>
                    <a:pt x="413" y="2127"/>
                    <a:pt x="158" y="1738"/>
                    <a:pt x="157" y="1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73224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6</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Top Economic Headwinds</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2048256"/>
            <a:ext cx="7548562" cy="319088"/>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ECONOMIC HEADWINDS</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 name="Text Placeholder 4">
            <a:extLst>
              <a:ext uri="{FF2B5EF4-FFF2-40B4-BE49-F238E27FC236}">
                <a16:creationId xmlns:a16="http://schemas.microsoft.com/office/drawing/2014/main" id="{26A54617-BF33-E92A-A604-79B32B15DE85}"/>
              </a:ext>
            </a:extLst>
          </p:cNvPr>
          <p:cNvSpPr txBox="1">
            <a:spLocks noChangeArrowheads="1"/>
          </p:cNvSpPr>
          <p:nvPr/>
        </p:nvSpPr>
        <p:spPr bwMode="auto">
          <a:xfrm>
            <a:off x="309563" y="662304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2023 Q2 Equipment Leasing &amp; Finance U.S. Economic Outlook </a:t>
            </a:r>
          </a:p>
        </p:txBody>
      </p:sp>
      <p:grpSp>
        <p:nvGrpSpPr>
          <p:cNvPr id="18" name="Group 17">
            <a:extLst>
              <a:ext uri="{FF2B5EF4-FFF2-40B4-BE49-F238E27FC236}">
                <a16:creationId xmlns:a16="http://schemas.microsoft.com/office/drawing/2014/main" id="{BE1D8CF2-B78E-C401-B7CC-3E1F6B98E9C3}"/>
              </a:ext>
            </a:extLst>
          </p:cNvPr>
          <p:cNvGrpSpPr/>
          <p:nvPr/>
        </p:nvGrpSpPr>
        <p:grpSpPr>
          <a:xfrm>
            <a:off x="767091" y="2542032"/>
            <a:ext cx="7521871" cy="1098763"/>
            <a:chOff x="767091" y="2542032"/>
            <a:chExt cx="7521871" cy="1252728"/>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1364287" y="2542032"/>
              <a:ext cx="6924675" cy="125272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Annual CPI inflation eased to 5% in March, still well above the rate the Fed considers acceptable. Further, the services sector is now driving price growth, which makes reducing inflation particularly difficult.</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A combination of elevated wage growth, an end to China’s “Zero Covid” policy, and rising shelter costs should only add to the Fed’s challenge.</a:t>
              </a:r>
            </a:p>
          </p:txBody>
        </p:sp>
        <p:sp>
          <p:nvSpPr>
            <p:cNvPr id="44" name="Pentagon 12">
              <a:extLst>
                <a:ext uri="{FF2B5EF4-FFF2-40B4-BE49-F238E27FC236}">
                  <a16:creationId xmlns:a16="http://schemas.microsoft.com/office/drawing/2014/main" id="{89AC63A1-BDE9-4EF3-9DDF-81513AD9670A}"/>
                </a:ext>
              </a:extLst>
            </p:cNvPr>
            <p:cNvSpPr/>
            <p:nvPr/>
          </p:nvSpPr>
          <p:spPr bwMode="auto">
            <a:xfrm>
              <a:off x="1389391" y="2542032"/>
              <a:ext cx="2039938" cy="1252728"/>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Sticky Inflation</a:t>
              </a:r>
            </a:p>
          </p:txBody>
        </p:sp>
        <p:sp>
          <p:nvSpPr>
            <p:cNvPr id="45" name="Oval 237">
              <a:extLst>
                <a:ext uri="{FF2B5EF4-FFF2-40B4-BE49-F238E27FC236}">
                  <a16:creationId xmlns:a16="http://schemas.microsoft.com/office/drawing/2014/main" id="{3903DB36-E274-417C-8056-65E9AF0F3EEE}"/>
                </a:ext>
              </a:extLst>
            </p:cNvPr>
            <p:cNvSpPr>
              <a:spLocks noChangeArrowheads="1"/>
            </p:cNvSpPr>
            <p:nvPr/>
          </p:nvSpPr>
          <p:spPr bwMode="gray">
            <a:xfrm>
              <a:off x="767091" y="2542032"/>
              <a:ext cx="530414" cy="1252728"/>
            </a:xfrm>
            <a:prstGeom prst="rect">
              <a:avLst/>
            </a:prstGeom>
            <a:solidFill>
              <a:srgbClr val="C00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nvGrpSpPr>
            <p:cNvPr id="4" name="Group 3">
              <a:extLst>
                <a:ext uri="{FF2B5EF4-FFF2-40B4-BE49-F238E27FC236}">
                  <a16:creationId xmlns:a16="http://schemas.microsoft.com/office/drawing/2014/main" id="{CCBD967E-93FD-FD44-5A6B-EF326B4F9554}"/>
                </a:ext>
              </a:extLst>
            </p:cNvPr>
            <p:cNvGrpSpPr/>
            <p:nvPr/>
          </p:nvGrpSpPr>
          <p:grpSpPr>
            <a:xfrm>
              <a:off x="807768" y="2936970"/>
              <a:ext cx="442518" cy="437184"/>
              <a:chOff x="5021389" y="4178808"/>
              <a:chExt cx="647891" cy="640080"/>
            </a:xfrm>
          </p:grpSpPr>
          <p:sp>
            <p:nvSpPr>
              <p:cNvPr id="7" name="Oval 237">
                <a:extLst>
                  <a:ext uri="{FF2B5EF4-FFF2-40B4-BE49-F238E27FC236}">
                    <a16:creationId xmlns:a16="http://schemas.microsoft.com/office/drawing/2014/main" id="{E20291B3-DCF8-3FBE-A98C-4D343FFBAE5F}"/>
                  </a:ext>
                </a:extLst>
              </p:cNvPr>
              <p:cNvSpPr>
                <a:spLocks noChangeArrowheads="1"/>
              </p:cNvSpPr>
              <p:nvPr/>
            </p:nvSpPr>
            <p:spPr bwMode="gray">
              <a:xfrm>
                <a:off x="5029200" y="4178808"/>
                <a:ext cx="640080" cy="640080"/>
              </a:xfrm>
              <a:prstGeom prst="ellipse">
                <a:avLst/>
              </a:prstGeom>
              <a:solidFill>
                <a:schemeClr val="bg1">
                  <a:lumMod val="95000"/>
                </a:schemeClr>
              </a:solidFill>
              <a:ln>
                <a:noFill/>
              </a:ln>
              <a:effectLst/>
            </p:spPr>
            <p:txBody>
              <a:bodyPr wrap="none" anchor="ctr"/>
              <a:lstStyle/>
              <a:p>
                <a:endParaRPr lang="en-US" dirty="0"/>
              </a:p>
            </p:txBody>
          </p:sp>
          <p:grpSp>
            <p:nvGrpSpPr>
              <p:cNvPr id="8" name="Group 7">
                <a:extLst>
                  <a:ext uri="{FF2B5EF4-FFF2-40B4-BE49-F238E27FC236}">
                    <a16:creationId xmlns:a16="http://schemas.microsoft.com/office/drawing/2014/main" id="{4D72C643-6C0C-1C0A-7B51-58DF3A135BCA}"/>
                  </a:ext>
                </a:extLst>
              </p:cNvPr>
              <p:cNvGrpSpPr>
                <a:grpSpLocks noChangeAspect="1"/>
              </p:cNvGrpSpPr>
              <p:nvPr/>
            </p:nvGrpSpPr>
            <p:grpSpPr>
              <a:xfrm>
                <a:off x="5021389" y="4204355"/>
                <a:ext cx="630174" cy="566674"/>
                <a:chOff x="2286000" y="1479550"/>
                <a:chExt cx="3938588" cy="3541713"/>
              </a:xfrm>
              <a:solidFill>
                <a:srgbClr val="102A7D"/>
              </a:solidFill>
            </p:grpSpPr>
            <p:sp>
              <p:nvSpPr>
                <p:cNvPr id="9" name="Freeform 446">
                  <a:extLst>
                    <a:ext uri="{FF2B5EF4-FFF2-40B4-BE49-F238E27FC236}">
                      <a16:creationId xmlns:a16="http://schemas.microsoft.com/office/drawing/2014/main" id="{7701215B-8646-709D-E999-8F13E5458977}"/>
                    </a:ext>
                  </a:extLst>
                </p:cNvPr>
                <p:cNvSpPr>
                  <a:spLocks noEditPoints="1"/>
                </p:cNvSpPr>
                <p:nvPr/>
              </p:nvSpPr>
              <p:spPr bwMode="auto">
                <a:xfrm>
                  <a:off x="2286000" y="2263775"/>
                  <a:ext cx="3938588" cy="2757488"/>
                </a:xfrm>
                <a:custGeom>
                  <a:avLst/>
                  <a:gdLst>
                    <a:gd name="T0" fmla="*/ 3501 w 4961"/>
                    <a:gd name="T1" fmla="*/ 3246 h 3472"/>
                    <a:gd name="T2" fmla="*/ 3971 w 4961"/>
                    <a:gd name="T3" fmla="*/ 3115 h 3472"/>
                    <a:gd name="T4" fmla="*/ 3617 w 4961"/>
                    <a:gd name="T5" fmla="*/ 2958 h 3472"/>
                    <a:gd name="T6" fmla="*/ 3504 w 4961"/>
                    <a:gd name="T7" fmla="*/ 3090 h 3472"/>
                    <a:gd name="T8" fmla="*/ 3499 w 4961"/>
                    <a:gd name="T9" fmla="*/ 3030 h 3472"/>
                    <a:gd name="T10" fmla="*/ 3970 w 4961"/>
                    <a:gd name="T11" fmla="*/ 2579 h 3472"/>
                    <a:gd name="T12" fmla="*/ 3697 w 4961"/>
                    <a:gd name="T13" fmla="*/ 2383 h 3472"/>
                    <a:gd name="T14" fmla="*/ 3557 w 4961"/>
                    <a:gd name="T15" fmla="*/ 2685 h 3472"/>
                    <a:gd name="T16" fmla="*/ 3704 w 4961"/>
                    <a:gd name="T17" fmla="*/ 2348 h 3472"/>
                    <a:gd name="T18" fmla="*/ 4677 w 4961"/>
                    <a:gd name="T19" fmla="*/ 2225 h 3472"/>
                    <a:gd name="T20" fmla="*/ 4374 w 4961"/>
                    <a:gd name="T21" fmla="*/ 2858 h 3472"/>
                    <a:gd name="T22" fmla="*/ 4123 w 4961"/>
                    <a:gd name="T23" fmla="*/ 3003 h 3472"/>
                    <a:gd name="T24" fmla="*/ 4070 w 4961"/>
                    <a:gd name="T25" fmla="*/ 2877 h 3472"/>
                    <a:gd name="T26" fmla="*/ 4587 w 4961"/>
                    <a:gd name="T27" fmla="*/ 2167 h 3472"/>
                    <a:gd name="T28" fmla="*/ 4858 w 4961"/>
                    <a:gd name="T29" fmla="*/ 1970 h 3472"/>
                    <a:gd name="T30" fmla="*/ 4765 w 4961"/>
                    <a:gd name="T31" fmla="*/ 1925 h 3472"/>
                    <a:gd name="T32" fmla="*/ 4618 w 4961"/>
                    <a:gd name="T33" fmla="*/ 2128 h 3472"/>
                    <a:gd name="T34" fmla="*/ 4505 w 4961"/>
                    <a:gd name="T35" fmla="*/ 2088 h 3472"/>
                    <a:gd name="T36" fmla="*/ 4816 w 4961"/>
                    <a:gd name="T37" fmla="*/ 1791 h 3472"/>
                    <a:gd name="T38" fmla="*/ 4865 w 4961"/>
                    <a:gd name="T39" fmla="*/ 1719 h 3472"/>
                    <a:gd name="T40" fmla="*/ 4895 w 4961"/>
                    <a:gd name="T41" fmla="*/ 1811 h 3472"/>
                    <a:gd name="T42" fmla="*/ 4934 w 4961"/>
                    <a:gd name="T43" fmla="*/ 1520 h 3472"/>
                    <a:gd name="T44" fmla="*/ 4680 w 4961"/>
                    <a:gd name="T45" fmla="*/ 1420 h 3472"/>
                    <a:gd name="T46" fmla="*/ 4946 w 4961"/>
                    <a:gd name="T47" fmla="*/ 1442 h 3472"/>
                    <a:gd name="T48" fmla="*/ 4954 w 4961"/>
                    <a:gd name="T49" fmla="*/ 1357 h 3472"/>
                    <a:gd name="T50" fmla="*/ 4938 w 4961"/>
                    <a:gd name="T51" fmla="*/ 1287 h 3472"/>
                    <a:gd name="T52" fmla="*/ 85 w 4961"/>
                    <a:gd name="T53" fmla="*/ 1531 h 3472"/>
                    <a:gd name="T54" fmla="*/ 208 w 4961"/>
                    <a:gd name="T55" fmla="*/ 1455 h 3472"/>
                    <a:gd name="T56" fmla="*/ 399 w 4961"/>
                    <a:gd name="T57" fmla="*/ 1636 h 3472"/>
                    <a:gd name="T58" fmla="*/ 585 w 4961"/>
                    <a:gd name="T59" fmla="*/ 1955 h 3472"/>
                    <a:gd name="T60" fmla="*/ 990 w 4961"/>
                    <a:gd name="T61" fmla="*/ 2246 h 3472"/>
                    <a:gd name="T62" fmla="*/ 973 w 4961"/>
                    <a:gd name="T63" fmla="*/ 2882 h 3472"/>
                    <a:gd name="T64" fmla="*/ 1033 w 4961"/>
                    <a:gd name="T65" fmla="*/ 3164 h 3472"/>
                    <a:gd name="T66" fmla="*/ 1337 w 4961"/>
                    <a:gd name="T67" fmla="*/ 3454 h 3472"/>
                    <a:gd name="T68" fmla="*/ 205 w 4961"/>
                    <a:gd name="T69" fmla="*/ 2155 h 3472"/>
                    <a:gd name="T70" fmla="*/ 2 w 4961"/>
                    <a:gd name="T71" fmla="*/ 1217 h 3472"/>
                    <a:gd name="T72" fmla="*/ 193 w 4961"/>
                    <a:gd name="T73" fmla="*/ 1149 h 3472"/>
                    <a:gd name="T74" fmla="*/ 131 w 4961"/>
                    <a:gd name="T75" fmla="*/ 1174 h 3472"/>
                    <a:gd name="T76" fmla="*/ 78 w 4961"/>
                    <a:gd name="T77" fmla="*/ 1086 h 3472"/>
                    <a:gd name="T78" fmla="*/ 2684 w 4961"/>
                    <a:gd name="T79" fmla="*/ 389 h 3472"/>
                    <a:gd name="T80" fmla="*/ 2222 w 4961"/>
                    <a:gd name="T81" fmla="*/ 317 h 3472"/>
                    <a:gd name="T82" fmla="*/ 4751 w 4961"/>
                    <a:gd name="T83" fmla="*/ 269 h 3472"/>
                    <a:gd name="T84" fmla="*/ 4615 w 4961"/>
                    <a:gd name="T85" fmla="*/ 402 h 3472"/>
                    <a:gd name="T86" fmla="*/ 4755 w 4961"/>
                    <a:gd name="T87" fmla="*/ 500 h 3472"/>
                    <a:gd name="T88" fmla="*/ 4615 w 4961"/>
                    <a:gd name="T89" fmla="*/ 334 h 3472"/>
                    <a:gd name="T90" fmla="*/ 273 w 4961"/>
                    <a:gd name="T91" fmla="*/ 234 h 3472"/>
                    <a:gd name="T92" fmla="*/ 407 w 4961"/>
                    <a:gd name="T93" fmla="*/ 224 h 3472"/>
                    <a:gd name="T94" fmla="*/ 136 w 4961"/>
                    <a:gd name="T95" fmla="*/ 886 h 3472"/>
                    <a:gd name="T96" fmla="*/ 78 w 4961"/>
                    <a:gd name="T97" fmla="*/ 921 h 3472"/>
                    <a:gd name="T98" fmla="*/ 68 w 4961"/>
                    <a:gd name="T99" fmla="*/ 695 h 3472"/>
                    <a:gd name="T100" fmla="*/ 258 w 4961"/>
                    <a:gd name="T101" fmla="*/ 380 h 3472"/>
                    <a:gd name="T102" fmla="*/ 544 w 4961"/>
                    <a:gd name="T103" fmla="*/ 108 h 3472"/>
                    <a:gd name="T104" fmla="*/ 249 w 4961"/>
                    <a:gd name="T105" fmla="*/ 227 h 3472"/>
                    <a:gd name="T106" fmla="*/ 4457 w 4961"/>
                    <a:gd name="T107" fmla="*/ 86 h 3472"/>
                    <a:gd name="T108" fmla="*/ 4539 w 4961"/>
                    <a:gd name="T109" fmla="*/ 173 h 3472"/>
                    <a:gd name="T110" fmla="*/ 3177 w 4961"/>
                    <a:gd name="T111" fmla="*/ 55 h 3472"/>
                    <a:gd name="T112" fmla="*/ 3135 w 4961"/>
                    <a:gd name="T113" fmla="*/ 254 h 3472"/>
                    <a:gd name="T114" fmla="*/ 3444 w 4961"/>
                    <a:gd name="T115" fmla="*/ 136 h 3472"/>
                    <a:gd name="T116" fmla="*/ 3637 w 4961"/>
                    <a:gd name="T117" fmla="*/ 83 h 3472"/>
                    <a:gd name="T118" fmla="*/ 3835 w 4961"/>
                    <a:gd name="T119" fmla="*/ 385 h 3472"/>
                    <a:gd name="T120" fmla="*/ 3835 w 4961"/>
                    <a:gd name="T121" fmla="*/ 193 h 3472"/>
                    <a:gd name="T122" fmla="*/ 3813 w 4961"/>
                    <a:gd name="T123" fmla="*/ 35 h 3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61" h="3472">
                      <a:moveTo>
                        <a:pt x="3546" y="3098"/>
                      </a:moveTo>
                      <a:lnTo>
                        <a:pt x="3546" y="3098"/>
                      </a:lnTo>
                      <a:lnTo>
                        <a:pt x="3546" y="3101"/>
                      </a:lnTo>
                      <a:lnTo>
                        <a:pt x="3546" y="3103"/>
                      </a:lnTo>
                      <a:lnTo>
                        <a:pt x="3546" y="3105"/>
                      </a:lnTo>
                      <a:lnTo>
                        <a:pt x="3549" y="3110"/>
                      </a:lnTo>
                      <a:lnTo>
                        <a:pt x="3552" y="3113"/>
                      </a:lnTo>
                      <a:lnTo>
                        <a:pt x="3554" y="3118"/>
                      </a:lnTo>
                      <a:lnTo>
                        <a:pt x="3557" y="3121"/>
                      </a:lnTo>
                      <a:lnTo>
                        <a:pt x="3557" y="3126"/>
                      </a:lnTo>
                      <a:lnTo>
                        <a:pt x="3557" y="3131"/>
                      </a:lnTo>
                      <a:lnTo>
                        <a:pt x="3556" y="3134"/>
                      </a:lnTo>
                      <a:lnTo>
                        <a:pt x="3554" y="3139"/>
                      </a:lnTo>
                      <a:lnTo>
                        <a:pt x="3554" y="3144"/>
                      </a:lnTo>
                      <a:lnTo>
                        <a:pt x="3561" y="3161"/>
                      </a:lnTo>
                      <a:lnTo>
                        <a:pt x="3569" y="3176"/>
                      </a:lnTo>
                      <a:lnTo>
                        <a:pt x="3576" y="3191"/>
                      </a:lnTo>
                      <a:lnTo>
                        <a:pt x="3577" y="3198"/>
                      </a:lnTo>
                      <a:lnTo>
                        <a:pt x="3577" y="3203"/>
                      </a:lnTo>
                      <a:lnTo>
                        <a:pt x="3577" y="3206"/>
                      </a:lnTo>
                      <a:lnTo>
                        <a:pt x="3577" y="3211"/>
                      </a:lnTo>
                      <a:lnTo>
                        <a:pt x="3576" y="3213"/>
                      </a:lnTo>
                      <a:lnTo>
                        <a:pt x="3569" y="3226"/>
                      </a:lnTo>
                      <a:lnTo>
                        <a:pt x="3557" y="3234"/>
                      </a:lnTo>
                      <a:lnTo>
                        <a:pt x="3544" y="3241"/>
                      </a:lnTo>
                      <a:lnTo>
                        <a:pt x="3529" y="3246"/>
                      </a:lnTo>
                      <a:lnTo>
                        <a:pt x="3516" y="3248"/>
                      </a:lnTo>
                      <a:lnTo>
                        <a:pt x="3506" y="3249"/>
                      </a:lnTo>
                      <a:lnTo>
                        <a:pt x="3501" y="3249"/>
                      </a:lnTo>
                      <a:lnTo>
                        <a:pt x="3501" y="3249"/>
                      </a:lnTo>
                      <a:lnTo>
                        <a:pt x="3501" y="3248"/>
                      </a:lnTo>
                      <a:lnTo>
                        <a:pt x="3501" y="3246"/>
                      </a:lnTo>
                      <a:lnTo>
                        <a:pt x="3501" y="3244"/>
                      </a:lnTo>
                      <a:lnTo>
                        <a:pt x="3501" y="3239"/>
                      </a:lnTo>
                      <a:lnTo>
                        <a:pt x="3501" y="3233"/>
                      </a:lnTo>
                      <a:lnTo>
                        <a:pt x="3501" y="3223"/>
                      </a:lnTo>
                      <a:lnTo>
                        <a:pt x="3501" y="3213"/>
                      </a:lnTo>
                      <a:lnTo>
                        <a:pt x="3499" y="3199"/>
                      </a:lnTo>
                      <a:lnTo>
                        <a:pt x="3494" y="3181"/>
                      </a:lnTo>
                      <a:lnTo>
                        <a:pt x="3493" y="3176"/>
                      </a:lnTo>
                      <a:lnTo>
                        <a:pt x="3491" y="3171"/>
                      </a:lnTo>
                      <a:lnTo>
                        <a:pt x="3491" y="3166"/>
                      </a:lnTo>
                      <a:lnTo>
                        <a:pt x="3491" y="3161"/>
                      </a:lnTo>
                      <a:lnTo>
                        <a:pt x="3493" y="3153"/>
                      </a:lnTo>
                      <a:lnTo>
                        <a:pt x="3498" y="3139"/>
                      </a:lnTo>
                      <a:lnTo>
                        <a:pt x="3504" y="3124"/>
                      </a:lnTo>
                      <a:lnTo>
                        <a:pt x="3509" y="3120"/>
                      </a:lnTo>
                      <a:lnTo>
                        <a:pt x="3517" y="3115"/>
                      </a:lnTo>
                      <a:lnTo>
                        <a:pt x="3526" y="3110"/>
                      </a:lnTo>
                      <a:lnTo>
                        <a:pt x="3536" y="3103"/>
                      </a:lnTo>
                      <a:lnTo>
                        <a:pt x="3542" y="3100"/>
                      </a:lnTo>
                      <a:lnTo>
                        <a:pt x="3546" y="3098"/>
                      </a:lnTo>
                      <a:close/>
                      <a:moveTo>
                        <a:pt x="3955" y="3096"/>
                      </a:moveTo>
                      <a:lnTo>
                        <a:pt x="3955" y="3096"/>
                      </a:lnTo>
                      <a:lnTo>
                        <a:pt x="3957" y="3098"/>
                      </a:lnTo>
                      <a:lnTo>
                        <a:pt x="3957" y="3101"/>
                      </a:lnTo>
                      <a:lnTo>
                        <a:pt x="3958" y="3105"/>
                      </a:lnTo>
                      <a:lnTo>
                        <a:pt x="3958" y="3110"/>
                      </a:lnTo>
                      <a:lnTo>
                        <a:pt x="3958" y="3113"/>
                      </a:lnTo>
                      <a:lnTo>
                        <a:pt x="3958" y="3115"/>
                      </a:lnTo>
                      <a:lnTo>
                        <a:pt x="3958" y="3118"/>
                      </a:lnTo>
                      <a:lnTo>
                        <a:pt x="3958" y="3118"/>
                      </a:lnTo>
                      <a:lnTo>
                        <a:pt x="3963" y="3118"/>
                      </a:lnTo>
                      <a:lnTo>
                        <a:pt x="3971" y="3115"/>
                      </a:lnTo>
                      <a:lnTo>
                        <a:pt x="3986" y="3108"/>
                      </a:lnTo>
                      <a:lnTo>
                        <a:pt x="3985" y="3111"/>
                      </a:lnTo>
                      <a:lnTo>
                        <a:pt x="3981" y="3116"/>
                      </a:lnTo>
                      <a:lnTo>
                        <a:pt x="3976" y="3121"/>
                      </a:lnTo>
                      <a:lnTo>
                        <a:pt x="3973" y="3124"/>
                      </a:lnTo>
                      <a:lnTo>
                        <a:pt x="3958" y="3133"/>
                      </a:lnTo>
                      <a:lnTo>
                        <a:pt x="3945" y="3143"/>
                      </a:lnTo>
                      <a:lnTo>
                        <a:pt x="3938" y="3149"/>
                      </a:lnTo>
                      <a:lnTo>
                        <a:pt x="3933" y="3154"/>
                      </a:lnTo>
                      <a:lnTo>
                        <a:pt x="3927" y="3161"/>
                      </a:lnTo>
                      <a:lnTo>
                        <a:pt x="3920" y="3166"/>
                      </a:lnTo>
                      <a:lnTo>
                        <a:pt x="3915" y="3169"/>
                      </a:lnTo>
                      <a:lnTo>
                        <a:pt x="3910" y="3169"/>
                      </a:lnTo>
                      <a:lnTo>
                        <a:pt x="3907" y="3169"/>
                      </a:lnTo>
                      <a:lnTo>
                        <a:pt x="3903" y="3168"/>
                      </a:lnTo>
                      <a:lnTo>
                        <a:pt x="3903" y="3164"/>
                      </a:lnTo>
                      <a:lnTo>
                        <a:pt x="3905" y="3159"/>
                      </a:lnTo>
                      <a:lnTo>
                        <a:pt x="3910" y="3151"/>
                      </a:lnTo>
                      <a:lnTo>
                        <a:pt x="3918" y="3139"/>
                      </a:lnTo>
                      <a:lnTo>
                        <a:pt x="3928" y="3126"/>
                      </a:lnTo>
                      <a:lnTo>
                        <a:pt x="3937" y="3115"/>
                      </a:lnTo>
                      <a:lnTo>
                        <a:pt x="3943" y="3106"/>
                      </a:lnTo>
                      <a:lnTo>
                        <a:pt x="3947" y="3101"/>
                      </a:lnTo>
                      <a:lnTo>
                        <a:pt x="3950" y="3100"/>
                      </a:lnTo>
                      <a:lnTo>
                        <a:pt x="3952" y="3098"/>
                      </a:lnTo>
                      <a:lnTo>
                        <a:pt x="3953" y="3096"/>
                      </a:lnTo>
                      <a:lnTo>
                        <a:pt x="3955" y="3096"/>
                      </a:lnTo>
                      <a:close/>
                      <a:moveTo>
                        <a:pt x="3611" y="2953"/>
                      </a:moveTo>
                      <a:lnTo>
                        <a:pt x="3614" y="2953"/>
                      </a:lnTo>
                      <a:lnTo>
                        <a:pt x="3616" y="2955"/>
                      </a:lnTo>
                      <a:lnTo>
                        <a:pt x="3617" y="2957"/>
                      </a:lnTo>
                      <a:lnTo>
                        <a:pt x="3617" y="2958"/>
                      </a:lnTo>
                      <a:lnTo>
                        <a:pt x="3616" y="2960"/>
                      </a:lnTo>
                      <a:lnTo>
                        <a:pt x="3616" y="2962"/>
                      </a:lnTo>
                      <a:lnTo>
                        <a:pt x="3614" y="2965"/>
                      </a:lnTo>
                      <a:lnTo>
                        <a:pt x="3612" y="2967"/>
                      </a:lnTo>
                      <a:lnTo>
                        <a:pt x="3611" y="2970"/>
                      </a:lnTo>
                      <a:lnTo>
                        <a:pt x="3607" y="2975"/>
                      </a:lnTo>
                      <a:lnTo>
                        <a:pt x="3599" y="2985"/>
                      </a:lnTo>
                      <a:lnTo>
                        <a:pt x="3587" y="2995"/>
                      </a:lnTo>
                      <a:lnTo>
                        <a:pt x="3579" y="3003"/>
                      </a:lnTo>
                      <a:lnTo>
                        <a:pt x="3571" y="3013"/>
                      </a:lnTo>
                      <a:lnTo>
                        <a:pt x="3562" y="3023"/>
                      </a:lnTo>
                      <a:lnTo>
                        <a:pt x="3557" y="3031"/>
                      </a:lnTo>
                      <a:lnTo>
                        <a:pt x="3556" y="3035"/>
                      </a:lnTo>
                      <a:lnTo>
                        <a:pt x="3552" y="3040"/>
                      </a:lnTo>
                      <a:lnTo>
                        <a:pt x="3551" y="3043"/>
                      </a:lnTo>
                      <a:lnTo>
                        <a:pt x="3551" y="3046"/>
                      </a:lnTo>
                      <a:lnTo>
                        <a:pt x="3551" y="3048"/>
                      </a:lnTo>
                      <a:lnTo>
                        <a:pt x="3552" y="3051"/>
                      </a:lnTo>
                      <a:lnTo>
                        <a:pt x="3554" y="3055"/>
                      </a:lnTo>
                      <a:lnTo>
                        <a:pt x="3556" y="3058"/>
                      </a:lnTo>
                      <a:lnTo>
                        <a:pt x="3557" y="3063"/>
                      </a:lnTo>
                      <a:lnTo>
                        <a:pt x="3557" y="3065"/>
                      </a:lnTo>
                      <a:lnTo>
                        <a:pt x="3557" y="3068"/>
                      </a:lnTo>
                      <a:lnTo>
                        <a:pt x="3554" y="3071"/>
                      </a:lnTo>
                      <a:lnTo>
                        <a:pt x="3549" y="3075"/>
                      </a:lnTo>
                      <a:lnTo>
                        <a:pt x="3536" y="3080"/>
                      </a:lnTo>
                      <a:lnTo>
                        <a:pt x="3521" y="3081"/>
                      </a:lnTo>
                      <a:lnTo>
                        <a:pt x="3507" y="3085"/>
                      </a:lnTo>
                      <a:lnTo>
                        <a:pt x="3506" y="3085"/>
                      </a:lnTo>
                      <a:lnTo>
                        <a:pt x="3506" y="3086"/>
                      </a:lnTo>
                      <a:lnTo>
                        <a:pt x="3506" y="3088"/>
                      </a:lnTo>
                      <a:lnTo>
                        <a:pt x="3504" y="3090"/>
                      </a:lnTo>
                      <a:lnTo>
                        <a:pt x="3504" y="3093"/>
                      </a:lnTo>
                      <a:lnTo>
                        <a:pt x="3502" y="3098"/>
                      </a:lnTo>
                      <a:lnTo>
                        <a:pt x="3501" y="3105"/>
                      </a:lnTo>
                      <a:lnTo>
                        <a:pt x="3499" y="3111"/>
                      </a:lnTo>
                      <a:lnTo>
                        <a:pt x="3496" y="3116"/>
                      </a:lnTo>
                      <a:lnTo>
                        <a:pt x="3493" y="3120"/>
                      </a:lnTo>
                      <a:lnTo>
                        <a:pt x="3489" y="3121"/>
                      </a:lnTo>
                      <a:lnTo>
                        <a:pt x="3486" y="3123"/>
                      </a:lnTo>
                      <a:lnTo>
                        <a:pt x="3483" y="3123"/>
                      </a:lnTo>
                      <a:lnTo>
                        <a:pt x="3479" y="3123"/>
                      </a:lnTo>
                      <a:lnTo>
                        <a:pt x="3478" y="3123"/>
                      </a:lnTo>
                      <a:lnTo>
                        <a:pt x="3478" y="3123"/>
                      </a:lnTo>
                      <a:lnTo>
                        <a:pt x="3474" y="3123"/>
                      </a:lnTo>
                      <a:lnTo>
                        <a:pt x="3474" y="3120"/>
                      </a:lnTo>
                      <a:lnTo>
                        <a:pt x="3474" y="3115"/>
                      </a:lnTo>
                      <a:lnTo>
                        <a:pt x="3474" y="3105"/>
                      </a:lnTo>
                      <a:lnTo>
                        <a:pt x="3476" y="3088"/>
                      </a:lnTo>
                      <a:lnTo>
                        <a:pt x="3478" y="3073"/>
                      </a:lnTo>
                      <a:lnTo>
                        <a:pt x="3476" y="3065"/>
                      </a:lnTo>
                      <a:lnTo>
                        <a:pt x="3473" y="3056"/>
                      </a:lnTo>
                      <a:lnTo>
                        <a:pt x="3471" y="3053"/>
                      </a:lnTo>
                      <a:lnTo>
                        <a:pt x="3471" y="3053"/>
                      </a:lnTo>
                      <a:lnTo>
                        <a:pt x="3471" y="3051"/>
                      </a:lnTo>
                      <a:lnTo>
                        <a:pt x="3471" y="3048"/>
                      </a:lnTo>
                      <a:lnTo>
                        <a:pt x="3473" y="3045"/>
                      </a:lnTo>
                      <a:lnTo>
                        <a:pt x="3476" y="3041"/>
                      </a:lnTo>
                      <a:lnTo>
                        <a:pt x="3481" y="3036"/>
                      </a:lnTo>
                      <a:lnTo>
                        <a:pt x="3488" y="3031"/>
                      </a:lnTo>
                      <a:lnTo>
                        <a:pt x="3491" y="3030"/>
                      </a:lnTo>
                      <a:lnTo>
                        <a:pt x="3494" y="3028"/>
                      </a:lnTo>
                      <a:lnTo>
                        <a:pt x="3496" y="3028"/>
                      </a:lnTo>
                      <a:lnTo>
                        <a:pt x="3499" y="3030"/>
                      </a:lnTo>
                      <a:lnTo>
                        <a:pt x="3501" y="3030"/>
                      </a:lnTo>
                      <a:lnTo>
                        <a:pt x="3502" y="3031"/>
                      </a:lnTo>
                      <a:lnTo>
                        <a:pt x="3506" y="3033"/>
                      </a:lnTo>
                      <a:lnTo>
                        <a:pt x="3507" y="3033"/>
                      </a:lnTo>
                      <a:lnTo>
                        <a:pt x="3512" y="3031"/>
                      </a:lnTo>
                      <a:lnTo>
                        <a:pt x="3516" y="3030"/>
                      </a:lnTo>
                      <a:lnTo>
                        <a:pt x="3522" y="3028"/>
                      </a:lnTo>
                      <a:lnTo>
                        <a:pt x="3532" y="3023"/>
                      </a:lnTo>
                      <a:lnTo>
                        <a:pt x="3539" y="3018"/>
                      </a:lnTo>
                      <a:lnTo>
                        <a:pt x="3547" y="3011"/>
                      </a:lnTo>
                      <a:lnTo>
                        <a:pt x="3557" y="3003"/>
                      </a:lnTo>
                      <a:lnTo>
                        <a:pt x="3569" y="2991"/>
                      </a:lnTo>
                      <a:lnTo>
                        <a:pt x="3584" y="2975"/>
                      </a:lnTo>
                      <a:lnTo>
                        <a:pt x="3592" y="2963"/>
                      </a:lnTo>
                      <a:lnTo>
                        <a:pt x="3602" y="2957"/>
                      </a:lnTo>
                      <a:lnTo>
                        <a:pt x="3611" y="2953"/>
                      </a:lnTo>
                      <a:close/>
                      <a:moveTo>
                        <a:pt x="4362" y="2883"/>
                      </a:moveTo>
                      <a:lnTo>
                        <a:pt x="4341" y="2908"/>
                      </a:lnTo>
                      <a:lnTo>
                        <a:pt x="4344" y="2902"/>
                      </a:lnTo>
                      <a:lnTo>
                        <a:pt x="4351" y="2895"/>
                      </a:lnTo>
                      <a:lnTo>
                        <a:pt x="4356" y="2890"/>
                      </a:lnTo>
                      <a:lnTo>
                        <a:pt x="4362" y="2883"/>
                      </a:lnTo>
                      <a:close/>
                      <a:moveTo>
                        <a:pt x="4026" y="2521"/>
                      </a:moveTo>
                      <a:lnTo>
                        <a:pt x="4026" y="2521"/>
                      </a:lnTo>
                      <a:lnTo>
                        <a:pt x="4026" y="2521"/>
                      </a:lnTo>
                      <a:lnTo>
                        <a:pt x="4026" y="2522"/>
                      </a:lnTo>
                      <a:lnTo>
                        <a:pt x="4026" y="2524"/>
                      </a:lnTo>
                      <a:lnTo>
                        <a:pt x="4025" y="2526"/>
                      </a:lnTo>
                      <a:lnTo>
                        <a:pt x="3988" y="2564"/>
                      </a:lnTo>
                      <a:lnTo>
                        <a:pt x="3981" y="2569"/>
                      </a:lnTo>
                      <a:lnTo>
                        <a:pt x="3976" y="2574"/>
                      </a:lnTo>
                      <a:lnTo>
                        <a:pt x="3970" y="2579"/>
                      </a:lnTo>
                      <a:lnTo>
                        <a:pt x="3963" y="2581"/>
                      </a:lnTo>
                      <a:lnTo>
                        <a:pt x="3958" y="2582"/>
                      </a:lnTo>
                      <a:lnTo>
                        <a:pt x="3955" y="2582"/>
                      </a:lnTo>
                      <a:lnTo>
                        <a:pt x="3953" y="2581"/>
                      </a:lnTo>
                      <a:lnTo>
                        <a:pt x="3952" y="2579"/>
                      </a:lnTo>
                      <a:lnTo>
                        <a:pt x="3952" y="2576"/>
                      </a:lnTo>
                      <a:lnTo>
                        <a:pt x="3952" y="2572"/>
                      </a:lnTo>
                      <a:lnTo>
                        <a:pt x="3952" y="2569"/>
                      </a:lnTo>
                      <a:lnTo>
                        <a:pt x="3953" y="2566"/>
                      </a:lnTo>
                      <a:lnTo>
                        <a:pt x="3962" y="2551"/>
                      </a:lnTo>
                      <a:lnTo>
                        <a:pt x="3975" y="2537"/>
                      </a:lnTo>
                      <a:lnTo>
                        <a:pt x="3991" y="2529"/>
                      </a:lnTo>
                      <a:lnTo>
                        <a:pt x="4006" y="2524"/>
                      </a:lnTo>
                      <a:lnTo>
                        <a:pt x="4018" y="2521"/>
                      </a:lnTo>
                      <a:lnTo>
                        <a:pt x="4026" y="2521"/>
                      </a:lnTo>
                      <a:close/>
                      <a:moveTo>
                        <a:pt x="3684" y="2376"/>
                      </a:moveTo>
                      <a:lnTo>
                        <a:pt x="3679" y="2376"/>
                      </a:lnTo>
                      <a:lnTo>
                        <a:pt x="3675" y="2378"/>
                      </a:lnTo>
                      <a:lnTo>
                        <a:pt x="3674" y="2379"/>
                      </a:lnTo>
                      <a:lnTo>
                        <a:pt x="3672" y="2383"/>
                      </a:lnTo>
                      <a:lnTo>
                        <a:pt x="3670" y="2384"/>
                      </a:lnTo>
                      <a:lnTo>
                        <a:pt x="3670" y="2388"/>
                      </a:lnTo>
                      <a:lnTo>
                        <a:pt x="3672" y="2399"/>
                      </a:lnTo>
                      <a:lnTo>
                        <a:pt x="3680" y="2413"/>
                      </a:lnTo>
                      <a:lnTo>
                        <a:pt x="3690" y="2424"/>
                      </a:lnTo>
                      <a:lnTo>
                        <a:pt x="3702" y="2433"/>
                      </a:lnTo>
                      <a:lnTo>
                        <a:pt x="3715" y="2438"/>
                      </a:lnTo>
                      <a:lnTo>
                        <a:pt x="3727" y="2434"/>
                      </a:lnTo>
                      <a:lnTo>
                        <a:pt x="3724" y="2426"/>
                      </a:lnTo>
                      <a:lnTo>
                        <a:pt x="3717" y="2411"/>
                      </a:lnTo>
                      <a:lnTo>
                        <a:pt x="3707" y="2396"/>
                      </a:lnTo>
                      <a:lnTo>
                        <a:pt x="3697" y="2383"/>
                      </a:lnTo>
                      <a:lnTo>
                        <a:pt x="3684" y="2376"/>
                      </a:lnTo>
                      <a:close/>
                      <a:moveTo>
                        <a:pt x="3795" y="2246"/>
                      </a:moveTo>
                      <a:lnTo>
                        <a:pt x="3809" y="2246"/>
                      </a:lnTo>
                      <a:lnTo>
                        <a:pt x="3818" y="2253"/>
                      </a:lnTo>
                      <a:lnTo>
                        <a:pt x="3823" y="2265"/>
                      </a:lnTo>
                      <a:lnTo>
                        <a:pt x="3825" y="2278"/>
                      </a:lnTo>
                      <a:lnTo>
                        <a:pt x="3825" y="2295"/>
                      </a:lnTo>
                      <a:lnTo>
                        <a:pt x="3822" y="2311"/>
                      </a:lnTo>
                      <a:lnTo>
                        <a:pt x="3818" y="2326"/>
                      </a:lnTo>
                      <a:lnTo>
                        <a:pt x="3817" y="2340"/>
                      </a:lnTo>
                      <a:lnTo>
                        <a:pt x="3813" y="2348"/>
                      </a:lnTo>
                      <a:lnTo>
                        <a:pt x="3812" y="2351"/>
                      </a:lnTo>
                      <a:lnTo>
                        <a:pt x="3805" y="2369"/>
                      </a:lnTo>
                      <a:lnTo>
                        <a:pt x="3794" y="2391"/>
                      </a:lnTo>
                      <a:lnTo>
                        <a:pt x="3780" y="2416"/>
                      </a:lnTo>
                      <a:lnTo>
                        <a:pt x="3765" y="2444"/>
                      </a:lnTo>
                      <a:lnTo>
                        <a:pt x="3747" y="2474"/>
                      </a:lnTo>
                      <a:lnTo>
                        <a:pt x="3730" y="2504"/>
                      </a:lnTo>
                      <a:lnTo>
                        <a:pt x="3712" y="2534"/>
                      </a:lnTo>
                      <a:lnTo>
                        <a:pt x="3695" y="2561"/>
                      </a:lnTo>
                      <a:lnTo>
                        <a:pt x="3680" y="2587"/>
                      </a:lnTo>
                      <a:lnTo>
                        <a:pt x="3667" y="2607"/>
                      </a:lnTo>
                      <a:lnTo>
                        <a:pt x="3655" y="2624"/>
                      </a:lnTo>
                      <a:lnTo>
                        <a:pt x="3649" y="2636"/>
                      </a:lnTo>
                      <a:lnTo>
                        <a:pt x="3647" y="2641"/>
                      </a:lnTo>
                      <a:lnTo>
                        <a:pt x="3637" y="2652"/>
                      </a:lnTo>
                      <a:lnTo>
                        <a:pt x="3627" y="2664"/>
                      </a:lnTo>
                      <a:lnTo>
                        <a:pt x="3614" y="2675"/>
                      </a:lnTo>
                      <a:lnTo>
                        <a:pt x="3601" y="2684"/>
                      </a:lnTo>
                      <a:lnTo>
                        <a:pt x="3584" y="2689"/>
                      </a:lnTo>
                      <a:lnTo>
                        <a:pt x="3564" y="2687"/>
                      </a:lnTo>
                      <a:lnTo>
                        <a:pt x="3557" y="2685"/>
                      </a:lnTo>
                      <a:lnTo>
                        <a:pt x="3554" y="2684"/>
                      </a:lnTo>
                      <a:lnTo>
                        <a:pt x="3549" y="2680"/>
                      </a:lnTo>
                      <a:lnTo>
                        <a:pt x="3547" y="2677"/>
                      </a:lnTo>
                      <a:lnTo>
                        <a:pt x="3546" y="2674"/>
                      </a:lnTo>
                      <a:lnTo>
                        <a:pt x="3546" y="2672"/>
                      </a:lnTo>
                      <a:lnTo>
                        <a:pt x="3546" y="2669"/>
                      </a:lnTo>
                      <a:lnTo>
                        <a:pt x="3547" y="2656"/>
                      </a:lnTo>
                      <a:lnTo>
                        <a:pt x="3552" y="2642"/>
                      </a:lnTo>
                      <a:lnTo>
                        <a:pt x="3556" y="2629"/>
                      </a:lnTo>
                      <a:lnTo>
                        <a:pt x="3559" y="2594"/>
                      </a:lnTo>
                      <a:lnTo>
                        <a:pt x="3562" y="2559"/>
                      </a:lnTo>
                      <a:lnTo>
                        <a:pt x="3569" y="2542"/>
                      </a:lnTo>
                      <a:lnTo>
                        <a:pt x="3579" y="2527"/>
                      </a:lnTo>
                      <a:lnTo>
                        <a:pt x="3591" y="2513"/>
                      </a:lnTo>
                      <a:lnTo>
                        <a:pt x="3599" y="2496"/>
                      </a:lnTo>
                      <a:lnTo>
                        <a:pt x="3601" y="2473"/>
                      </a:lnTo>
                      <a:lnTo>
                        <a:pt x="3601" y="2448"/>
                      </a:lnTo>
                      <a:lnTo>
                        <a:pt x="3602" y="2423"/>
                      </a:lnTo>
                      <a:lnTo>
                        <a:pt x="3606" y="2416"/>
                      </a:lnTo>
                      <a:lnTo>
                        <a:pt x="3607" y="2409"/>
                      </a:lnTo>
                      <a:lnTo>
                        <a:pt x="3612" y="2403"/>
                      </a:lnTo>
                      <a:lnTo>
                        <a:pt x="3619" y="2396"/>
                      </a:lnTo>
                      <a:lnTo>
                        <a:pt x="3626" y="2389"/>
                      </a:lnTo>
                      <a:lnTo>
                        <a:pt x="3631" y="2386"/>
                      </a:lnTo>
                      <a:lnTo>
                        <a:pt x="3641" y="2379"/>
                      </a:lnTo>
                      <a:lnTo>
                        <a:pt x="3654" y="2374"/>
                      </a:lnTo>
                      <a:lnTo>
                        <a:pt x="3665" y="2373"/>
                      </a:lnTo>
                      <a:lnTo>
                        <a:pt x="3667" y="2373"/>
                      </a:lnTo>
                      <a:lnTo>
                        <a:pt x="3670" y="2373"/>
                      </a:lnTo>
                      <a:lnTo>
                        <a:pt x="3677" y="2368"/>
                      </a:lnTo>
                      <a:lnTo>
                        <a:pt x="3689" y="2361"/>
                      </a:lnTo>
                      <a:lnTo>
                        <a:pt x="3704" y="2348"/>
                      </a:lnTo>
                      <a:lnTo>
                        <a:pt x="3724" y="2331"/>
                      </a:lnTo>
                      <a:lnTo>
                        <a:pt x="3737" y="2318"/>
                      </a:lnTo>
                      <a:lnTo>
                        <a:pt x="3749" y="2305"/>
                      </a:lnTo>
                      <a:lnTo>
                        <a:pt x="3757" y="2293"/>
                      </a:lnTo>
                      <a:lnTo>
                        <a:pt x="3765" y="2281"/>
                      </a:lnTo>
                      <a:lnTo>
                        <a:pt x="3774" y="2270"/>
                      </a:lnTo>
                      <a:lnTo>
                        <a:pt x="3780" y="2261"/>
                      </a:lnTo>
                      <a:lnTo>
                        <a:pt x="3785" y="2255"/>
                      </a:lnTo>
                      <a:lnTo>
                        <a:pt x="3790" y="2251"/>
                      </a:lnTo>
                      <a:lnTo>
                        <a:pt x="3795" y="2246"/>
                      </a:lnTo>
                      <a:close/>
                      <a:moveTo>
                        <a:pt x="4587" y="2167"/>
                      </a:moveTo>
                      <a:lnTo>
                        <a:pt x="4584" y="2203"/>
                      </a:lnTo>
                      <a:lnTo>
                        <a:pt x="4572" y="2238"/>
                      </a:lnTo>
                      <a:lnTo>
                        <a:pt x="4557" y="2271"/>
                      </a:lnTo>
                      <a:lnTo>
                        <a:pt x="4542" y="2305"/>
                      </a:lnTo>
                      <a:lnTo>
                        <a:pt x="4527" y="2338"/>
                      </a:lnTo>
                      <a:lnTo>
                        <a:pt x="4515" y="2373"/>
                      </a:lnTo>
                      <a:lnTo>
                        <a:pt x="4510" y="2409"/>
                      </a:lnTo>
                      <a:lnTo>
                        <a:pt x="4515" y="2408"/>
                      </a:lnTo>
                      <a:lnTo>
                        <a:pt x="4525" y="2403"/>
                      </a:lnTo>
                      <a:lnTo>
                        <a:pt x="4542" y="2393"/>
                      </a:lnTo>
                      <a:lnTo>
                        <a:pt x="4560" y="2378"/>
                      </a:lnTo>
                      <a:lnTo>
                        <a:pt x="4580" y="2361"/>
                      </a:lnTo>
                      <a:lnTo>
                        <a:pt x="4598" y="2338"/>
                      </a:lnTo>
                      <a:lnTo>
                        <a:pt x="4615" y="2310"/>
                      </a:lnTo>
                      <a:lnTo>
                        <a:pt x="4625" y="2276"/>
                      </a:lnTo>
                      <a:lnTo>
                        <a:pt x="4630" y="2255"/>
                      </a:lnTo>
                      <a:lnTo>
                        <a:pt x="4637" y="2238"/>
                      </a:lnTo>
                      <a:lnTo>
                        <a:pt x="4642" y="2226"/>
                      </a:lnTo>
                      <a:lnTo>
                        <a:pt x="4650" y="2220"/>
                      </a:lnTo>
                      <a:lnTo>
                        <a:pt x="4662" y="2220"/>
                      </a:lnTo>
                      <a:lnTo>
                        <a:pt x="4677" y="2225"/>
                      </a:lnTo>
                      <a:lnTo>
                        <a:pt x="4688" y="2210"/>
                      </a:lnTo>
                      <a:lnTo>
                        <a:pt x="4700" y="2197"/>
                      </a:lnTo>
                      <a:lnTo>
                        <a:pt x="4700" y="2200"/>
                      </a:lnTo>
                      <a:lnTo>
                        <a:pt x="4700" y="2205"/>
                      </a:lnTo>
                      <a:lnTo>
                        <a:pt x="4700" y="2211"/>
                      </a:lnTo>
                      <a:lnTo>
                        <a:pt x="4697" y="2220"/>
                      </a:lnTo>
                      <a:lnTo>
                        <a:pt x="4692" y="2233"/>
                      </a:lnTo>
                      <a:lnTo>
                        <a:pt x="4685" y="2251"/>
                      </a:lnTo>
                      <a:lnTo>
                        <a:pt x="4702" y="2225"/>
                      </a:lnTo>
                      <a:lnTo>
                        <a:pt x="4720" y="2198"/>
                      </a:lnTo>
                      <a:lnTo>
                        <a:pt x="4710" y="2236"/>
                      </a:lnTo>
                      <a:lnTo>
                        <a:pt x="4698" y="2273"/>
                      </a:lnTo>
                      <a:lnTo>
                        <a:pt x="4688" y="2310"/>
                      </a:lnTo>
                      <a:lnTo>
                        <a:pt x="4692" y="2311"/>
                      </a:lnTo>
                      <a:lnTo>
                        <a:pt x="4707" y="2293"/>
                      </a:lnTo>
                      <a:lnTo>
                        <a:pt x="4722" y="2271"/>
                      </a:lnTo>
                      <a:lnTo>
                        <a:pt x="4725" y="2276"/>
                      </a:lnTo>
                      <a:lnTo>
                        <a:pt x="4725" y="2286"/>
                      </a:lnTo>
                      <a:lnTo>
                        <a:pt x="4723" y="2296"/>
                      </a:lnTo>
                      <a:lnTo>
                        <a:pt x="4720" y="2306"/>
                      </a:lnTo>
                      <a:lnTo>
                        <a:pt x="4717" y="2320"/>
                      </a:lnTo>
                      <a:lnTo>
                        <a:pt x="4712" y="2336"/>
                      </a:lnTo>
                      <a:lnTo>
                        <a:pt x="4705" y="2360"/>
                      </a:lnTo>
                      <a:lnTo>
                        <a:pt x="4693" y="2389"/>
                      </a:lnTo>
                      <a:lnTo>
                        <a:pt x="4625" y="2516"/>
                      </a:lnTo>
                      <a:lnTo>
                        <a:pt x="4549" y="2637"/>
                      </a:lnTo>
                      <a:lnTo>
                        <a:pt x="4465" y="2755"/>
                      </a:lnTo>
                      <a:lnTo>
                        <a:pt x="4376" y="2868"/>
                      </a:lnTo>
                      <a:lnTo>
                        <a:pt x="4377" y="2862"/>
                      </a:lnTo>
                      <a:lnTo>
                        <a:pt x="4379" y="2857"/>
                      </a:lnTo>
                      <a:lnTo>
                        <a:pt x="4376" y="2857"/>
                      </a:lnTo>
                      <a:lnTo>
                        <a:pt x="4374" y="2858"/>
                      </a:lnTo>
                      <a:lnTo>
                        <a:pt x="4371" y="2858"/>
                      </a:lnTo>
                      <a:lnTo>
                        <a:pt x="4369" y="2860"/>
                      </a:lnTo>
                      <a:lnTo>
                        <a:pt x="4366" y="2863"/>
                      </a:lnTo>
                      <a:lnTo>
                        <a:pt x="4367" y="2848"/>
                      </a:lnTo>
                      <a:lnTo>
                        <a:pt x="4366" y="2840"/>
                      </a:lnTo>
                      <a:lnTo>
                        <a:pt x="4361" y="2833"/>
                      </a:lnTo>
                      <a:lnTo>
                        <a:pt x="4331" y="2850"/>
                      </a:lnTo>
                      <a:lnTo>
                        <a:pt x="4306" y="2872"/>
                      </a:lnTo>
                      <a:lnTo>
                        <a:pt x="4282" y="2893"/>
                      </a:lnTo>
                      <a:lnTo>
                        <a:pt x="4264" y="2915"/>
                      </a:lnTo>
                      <a:lnTo>
                        <a:pt x="4251" y="2935"/>
                      </a:lnTo>
                      <a:lnTo>
                        <a:pt x="4249" y="2937"/>
                      </a:lnTo>
                      <a:lnTo>
                        <a:pt x="4244" y="2938"/>
                      </a:lnTo>
                      <a:lnTo>
                        <a:pt x="4241" y="2942"/>
                      </a:lnTo>
                      <a:lnTo>
                        <a:pt x="4236" y="2938"/>
                      </a:lnTo>
                      <a:lnTo>
                        <a:pt x="4243" y="2923"/>
                      </a:lnTo>
                      <a:lnTo>
                        <a:pt x="4251" y="2908"/>
                      </a:lnTo>
                      <a:lnTo>
                        <a:pt x="4258" y="2892"/>
                      </a:lnTo>
                      <a:lnTo>
                        <a:pt x="4244" y="2898"/>
                      </a:lnTo>
                      <a:lnTo>
                        <a:pt x="4236" y="2907"/>
                      </a:lnTo>
                      <a:lnTo>
                        <a:pt x="4229" y="2917"/>
                      </a:lnTo>
                      <a:lnTo>
                        <a:pt x="4221" y="2928"/>
                      </a:lnTo>
                      <a:lnTo>
                        <a:pt x="4214" y="2938"/>
                      </a:lnTo>
                      <a:lnTo>
                        <a:pt x="4214" y="2937"/>
                      </a:lnTo>
                      <a:lnTo>
                        <a:pt x="4214" y="2935"/>
                      </a:lnTo>
                      <a:lnTo>
                        <a:pt x="4214" y="2933"/>
                      </a:lnTo>
                      <a:lnTo>
                        <a:pt x="4214" y="2932"/>
                      </a:lnTo>
                      <a:lnTo>
                        <a:pt x="4216" y="2928"/>
                      </a:lnTo>
                      <a:lnTo>
                        <a:pt x="4218" y="2925"/>
                      </a:lnTo>
                      <a:lnTo>
                        <a:pt x="4181" y="2957"/>
                      </a:lnTo>
                      <a:lnTo>
                        <a:pt x="4149" y="2981"/>
                      </a:lnTo>
                      <a:lnTo>
                        <a:pt x="4123" y="3003"/>
                      </a:lnTo>
                      <a:lnTo>
                        <a:pt x="4103" y="3021"/>
                      </a:lnTo>
                      <a:lnTo>
                        <a:pt x="4086" y="3035"/>
                      </a:lnTo>
                      <a:lnTo>
                        <a:pt x="4075" y="3045"/>
                      </a:lnTo>
                      <a:lnTo>
                        <a:pt x="4065" y="3053"/>
                      </a:lnTo>
                      <a:lnTo>
                        <a:pt x="4058" y="3058"/>
                      </a:lnTo>
                      <a:lnTo>
                        <a:pt x="4053" y="3061"/>
                      </a:lnTo>
                      <a:lnTo>
                        <a:pt x="4050" y="3063"/>
                      </a:lnTo>
                      <a:lnTo>
                        <a:pt x="4048" y="3063"/>
                      </a:lnTo>
                      <a:lnTo>
                        <a:pt x="4045" y="3065"/>
                      </a:lnTo>
                      <a:lnTo>
                        <a:pt x="4046" y="3061"/>
                      </a:lnTo>
                      <a:lnTo>
                        <a:pt x="4046" y="3060"/>
                      </a:lnTo>
                      <a:lnTo>
                        <a:pt x="4048" y="3058"/>
                      </a:lnTo>
                      <a:lnTo>
                        <a:pt x="4050" y="3055"/>
                      </a:lnTo>
                      <a:lnTo>
                        <a:pt x="4050" y="3053"/>
                      </a:lnTo>
                      <a:lnTo>
                        <a:pt x="4053" y="3048"/>
                      </a:lnTo>
                      <a:lnTo>
                        <a:pt x="4055" y="3043"/>
                      </a:lnTo>
                      <a:lnTo>
                        <a:pt x="4051" y="3041"/>
                      </a:lnTo>
                      <a:lnTo>
                        <a:pt x="4040" y="3046"/>
                      </a:lnTo>
                      <a:lnTo>
                        <a:pt x="4028" y="3055"/>
                      </a:lnTo>
                      <a:lnTo>
                        <a:pt x="4015" y="3058"/>
                      </a:lnTo>
                      <a:lnTo>
                        <a:pt x="4011" y="3050"/>
                      </a:lnTo>
                      <a:lnTo>
                        <a:pt x="4006" y="3041"/>
                      </a:lnTo>
                      <a:lnTo>
                        <a:pt x="4003" y="3031"/>
                      </a:lnTo>
                      <a:lnTo>
                        <a:pt x="4003" y="3021"/>
                      </a:lnTo>
                      <a:lnTo>
                        <a:pt x="4005" y="3018"/>
                      </a:lnTo>
                      <a:lnTo>
                        <a:pt x="4010" y="3006"/>
                      </a:lnTo>
                      <a:lnTo>
                        <a:pt x="4016" y="2990"/>
                      </a:lnTo>
                      <a:lnTo>
                        <a:pt x="4026" y="2970"/>
                      </a:lnTo>
                      <a:lnTo>
                        <a:pt x="4036" y="2947"/>
                      </a:lnTo>
                      <a:lnTo>
                        <a:pt x="4048" y="2923"/>
                      </a:lnTo>
                      <a:lnTo>
                        <a:pt x="4058" y="2898"/>
                      </a:lnTo>
                      <a:lnTo>
                        <a:pt x="4070" y="2877"/>
                      </a:lnTo>
                      <a:lnTo>
                        <a:pt x="4080" y="2857"/>
                      </a:lnTo>
                      <a:lnTo>
                        <a:pt x="4086" y="2840"/>
                      </a:lnTo>
                      <a:lnTo>
                        <a:pt x="4091" y="2830"/>
                      </a:lnTo>
                      <a:lnTo>
                        <a:pt x="4096" y="2823"/>
                      </a:lnTo>
                      <a:lnTo>
                        <a:pt x="4103" y="2812"/>
                      </a:lnTo>
                      <a:lnTo>
                        <a:pt x="4115" y="2794"/>
                      </a:lnTo>
                      <a:lnTo>
                        <a:pt x="4128" y="2772"/>
                      </a:lnTo>
                      <a:lnTo>
                        <a:pt x="4143" y="2749"/>
                      </a:lnTo>
                      <a:lnTo>
                        <a:pt x="4159" y="2724"/>
                      </a:lnTo>
                      <a:lnTo>
                        <a:pt x="4176" y="2699"/>
                      </a:lnTo>
                      <a:lnTo>
                        <a:pt x="4193" y="2675"/>
                      </a:lnTo>
                      <a:lnTo>
                        <a:pt x="4208" y="2654"/>
                      </a:lnTo>
                      <a:lnTo>
                        <a:pt x="4211" y="2651"/>
                      </a:lnTo>
                      <a:lnTo>
                        <a:pt x="4218" y="2641"/>
                      </a:lnTo>
                      <a:lnTo>
                        <a:pt x="4229" y="2627"/>
                      </a:lnTo>
                      <a:lnTo>
                        <a:pt x="4244" y="2609"/>
                      </a:lnTo>
                      <a:lnTo>
                        <a:pt x="4261" y="2589"/>
                      </a:lnTo>
                      <a:lnTo>
                        <a:pt x="4277" y="2569"/>
                      </a:lnTo>
                      <a:lnTo>
                        <a:pt x="4297" y="2547"/>
                      </a:lnTo>
                      <a:lnTo>
                        <a:pt x="4316" y="2527"/>
                      </a:lnTo>
                      <a:lnTo>
                        <a:pt x="4332" y="2511"/>
                      </a:lnTo>
                      <a:lnTo>
                        <a:pt x="4347" y="2498"/>
                      </a:lnTo>
                      <a:lnTo>
                        <a:pt x="4361" y="2489"/>
                      </a:lnTo>
                      <a:lnTo>
                        <a:pt x="4371" y="2484"/>
                      </a:lnTo>
                      <a:lnTo>
                        <a:pt x="4381" y="2478"/>
                      </a:lnTo>
                      <a:lnTo>
                        <a:pt x="4389" y="2471"/>
                      </a:lnTo>
                      <a:lnTo>
                        <a:pt x="4397" y="2459"/>
                      </a:lnTo>
                      <a:lnTo>
                        <a:pt x="4409" y="2443"/>
                      </a:lnTo>
                      <a:lnTo>
                        <a:pt x="4422" y="2421"/>
                      </a:lnTo>
                      <a:lnTo>
                        <a:pt x="4444" y="2383"/>
                      </a:lnTo>
                      <a:lnTo>
                        <a:pt x="4465" y="2346"/>
                      </a:lnTo>
                      <a:lnTo>
                        <a:pt x="4587" y="2167"/>
                      </a:lnTo>
                      <a:close/>
                      <a:moveTo>
                        <a:pt x="4808" y="2070"/>
                      </a:moveTo>
                      <a:lnTo>
                        <a:pt x="4810" y="2075"/>
                      </a:lnTo>
                      <a:lnTo>
                        <a:pt x="4808" y="2087"/>
                      </a:lnTo>
                      <a:lnTo>
                        <a:pt x="4805" y="2100"/>
                      </a:lnTo>
                      <a:lnTo>
                        <a:pt x="4803" y="2113"/>
                      </a:lnTo>
                      <a:lnTo>
                        <a:pt x="4800" y="2123"/>
                      </a:lnTo>
                      <a:lnTo>
                        <a:pt x="4800" y="2128"/>
                      </a:lnTo>
                      <a:lnTo>
                        <a:pt x="4795" y="2142"/>
                      </a:lnTo>
                      <a:lnTo>
                        <a:pt x="4791" y="2153"/>
                      </a:lnTo>
                      <a:lnTo>
                        <a:pt x="4786" y="2160"/>
                      </a:lnTo>
                      <a:lnTo>
                        <a:pt x="4786" y="2160"/>
                      </a:lnTo>
                      <a:lnTo>
                        <a:pt x="4786" y="2158"/>
                      </a:lnTo>
                      <a:lnTo>
                        <a:pt x="4785" y="2155"/>
                      </a:lnTo>
                      <a:lnTo>
                        <a:pt x="4786" y="2150"/>
                      </a:lnTo>
                      <a:lnTo>
                        <a:pt x="4786" y="2143"/>
                      </a:lnTo>
                      <a:lnTo>
                        <a:pt x="4786" y="2137"/>
                      </a:lnTo>
                      <a:lnTo>
                        <a:pt x="4788" y="2132"/>
                      </a:lnTo>
                      <a:lnTo>
                        <a:pt x="4786" y="2130"/>
                      </a:lnTo>
                      <a:lnTo>
                        <a:pt x="4786" y="2130"/>
                      </a:lnTo>
                      <a:lnTo>
                        <a:pt x="4785" y="2127"/>
                      </a:lnTo>
                      <a:lnTo>
                        <a:pt x="4785" y="2123"/>
                      </a:lnTo>
                      <a:lnTo>
                        <a:pt x="4783" y="2120"/>
                      </a:lnTo>
                      <a:lnTo>
                        <a:pt x="4785" y="2113"/>
                      </a:lnTo>
                      <a:lnTo>
                        <a:pt x="4785" y="2110"/>
                      </a:lnTo>
                      <a:lnTo>
                        <a:pt x="4786" y="2107"/>
                      </a:lnTo>
                      <a:lnTo>
                        <a:pt x="4790" y="2095"/>
                      </a:lnTo>
                      <a:lnTo>
                        <a:pt x="4796" y="2082"/>
                      </a:lnTo>
                      <a:lnTo>
                        <a:pt x="4803" y="2073"/>
                      </a:lnTo>
                      <a:lnTo>
                        <a:pt x="4808" y="2070"/>
                      </a:lnTo>
                      <a:close/>
                      <a:moveTo>
                        <a:pt x="4863" y="1960"/>
                      </a:moveTo>
                      <a:lnTo>
                        <a:pt x="4856" y="1980"/>
                      </a:lnTo>
                      <a:lnTo>
                        <a:pt x="4858" y="1970"/>
                      </a:lnTo>
                      <a:lnTo>
                        <a:pt x="4861" y="1965"/>
                      </a:lnTo>
                      <a:lnTo>
                        <a:pt x="4863" y="1960"/>
                      </a:lnTo>
                      <a:close/>
                      <a:moveTo>
                        <a:pt x="4863" y="1935"/>
                      </a:moveTo>
                      <a:lnTo>
                        <a:pt x="4858" y="1970"/>
                      </a:lnTo>
                      <a:lnTo>
                        <a:pt x="4855" y="1974"/>
                      </a:lnTo>
                      <a:lnTo>
                        <a:pt x="4853" y="1977"/>
                      </a:lnTo>
                      <a:lnTo>
                        <a:pt x="4850" y="1977"/>
                      </a:lnTo>
                      <a:lnTo>
                        <a:pt x="4851" y="1972"/>
                      </a:lnTo>
                      <a:lnTo>
                        <a:pt x="4855" y="1964"/>
                      </a:lnTo>
                      <a:lnTo>
                        <a:pt x="4858" y="1950"/>
                      </a:lnTo>
                      <a:lnTo>
                        <a:pt x="4863" y="1935"/>
                      </a:lnTo>
                      <a:close/>
                      <a:moveTo>
                        <a:pt x="4826" y="1779"/>
                      </a:moveTo>
                      <a:lnTo>
                        <a:pt x="4830" y="1789"/>
                      </a:lnTo>
                      <a:lnTo>
                        <a:pt x="4831" y="1804"/>
                      </a:lnTo>
                      <a:lnTo>
                        <a:pt x="4831" y="1816"/>
                      </a:lnTo>
                      <a:lnTo>
                        <a:pt x="4831" y="1822"/>
                      </a:lnTo>
                      <a:lnTo>
                        <a:pt x="4826" y="1831"/>
                      </a:lnTo>
                      <a:lnTo>
                        <a:pt x="4816" y="1837"/>
                      </a:lnTo>
                      <a:lnTo>
                        <a:pt x="4808" y="1842"/>
                      </a:lnTo>
                      <a:lnTo>
                        <a:pt x="4800" y="1849"/>
                      </a:lnTo>
                      <a:lnTo>
                        <a:pt x="4796" y="1861"/>
                      </a:lnTo>
                      <a:lnTo>
                        <a:pt x="4795" y="1891"/>
                      </a:lnTo>
                      <a:lnTo>
                        <a:pt x="4793" y="1910"/>
                      </a:lnTo>
                      <a:lnTo>
                        <a:pt x="4791" y="1922"/>
                      </a:lnTo>
                      <a:lnTo>
                        <a:pt x="4790" y="1927"/>
                      </a:lnTo>
                      <a:lnTo>
                        <a:pt x="4785" y="1929"/>
                      </a:lnTo>
                      <a:lnTo>
                        <a:pt x="4781" y="1929"/>
                      </a:lnTo>
                      <a:lnTo>
                        <a:pt x="4778" y="1927"/>
                      </a:lnTo>
                      <a:lnTo>
                        <a:pt x="4775" y="1925"/>
                      </a:lnTo>
                      <a:lnTo>
                        <a:pt x="4771" y="1924"/>
                      </a:lnTo>
                      <a:lnTo>
                        <a:pt x="4768" y="1924"/>
                      </a:lnTo>
                      <a:lnTo>
                        <a:pt x="4765" y="1925"/>
                      </a:lnTo>
                      <a:lnTo>
                        <a:pt x="4761" y="1927"/>
                      </a:lnTo>
                      <a:lnTo>
                        <a:pt x="4760" y="1930"/>
                      </a:lnTo>
                      <a:lnTo>
                        <a:pt x="4760" y="1935"/>
                      </a:lnTo>
                      <a:lnTo>
                        <a:pt x="4758" y="1939"/>
                      </a:lnTo>
                      <a:lnTo>
                        <a:pt x="4756" y="1942"/>
                      </a:lnTo>
                      <a:lnTo>
                        <a:pt x="4755" y="1945"/>
                      </a:lnTo>
                      <a:lnTo>
                        <a:pt x="4742" y="1954"/>
                      </a:lnTo>
                      <a:lnTo>
                        <a:pt x="4728" y="1960"/>
                      </a:lnTo>
                      <a:lnTo>
                        <a:pt x="4717" y="1969"/>
                      </a:lnTo>
                      <a:lnTo>
                        <a:pt x="4708" y="1979"/>
                      </a:lnTo>
                      <a:lnTo>
                        <a:pt x="4700" y="1992"/>
                      </a:lnTo>
                      <a:lnTo>
                        <a:pt x="4688" y="2007"/>
                      </a:lnTo>
                      <a:lnTo>
                        <a:pt x="4680" y="2024"/>
                      </a:lnTo>
                      <a:lnTo>
                        <a:pt x="4672" y="2039"/>
                      </a:lnTo>
                      <a:lnTo>
                        <a:pt x="4668" y="2049"/>
                      </a:lnTo>
                      <a:lnTo>
                        <a:pt x="4678" y="2060"/>
                      </a:lnTo>
                      <a:lnTo>
                        <a:pt x="4680" y="2070"/>
                      </a:lnTo>
                      <a:lnTo>
                        <a:pt x="4677" y="2078"/>
                      </a:lnTo>
                      <a:lnTo>
                        <a:pt x="4673" y="2083"/>
                      </a:lnTo>
                      <a:lnTo>
                        <a:pt x="4672" y="2085"/>
                      </a:lnTo>
                      <a:lnTo>
                        <a:pt x="4667" y="2085"/>
                      </a:lnTo>
                      <a:lnTo>
                        <a:pt x="4663" y="2083"/>
                      </a:lnTo>
                      <a:lnTo>
                        <a:pt x="4658" y="2082"/>
                      </a:lnTo>
                      <a:lnTo>
                        <a:pt x="4655" y="2082"/>
                      </a:lnTo>
                      <a:lnTo>
                        <a:pt x="4650" y="2080"/>
                      </a:lnTo>
                      <a:lnTo>
                        <a:pt x="4645" y="2082"/>
                      </a:lnTo>
                      <a:lnTo>
                        <a:pt x="4643" y="2085"/>
                      </a:lnTo>
                      <a:lnTo>
                        <a:pt x="4642" y="2087"/>
                      </a:lnTo>
                      <a:lnTo>
                        <a:pt x="4640" y="2090"/>
                      </a:lnTo>
                      <a:lnTo>
                        <a:pt x="4635" y="2100"/>
                      </a:lnTo>
                      <a:lnTo>
                        <a:pt x="4628" y="2113"/>
                      </a:lnTo>
                      <a:lnTo>
                        <a:pt x="4618" y="2128"/>
                      </a:lnTo>
                      <a:lnTo>
                        <a:pt x="4608" y="2142"/>
                      </a:lnTo>
                      <a:lnTo>
                        <a:pt x="4597" y="2148"/>
                      </a:lnTo>
                      <a:lnTo>
                        <a:pt x="4593" y="2147"/>
                      </a:lnTo>
                      <a:lnTo>
                        <a:pt x="4592" y="2143"/>
                      </a:lnTo>
                      <a:lnTo>
                        <a:pt x="4590" y="2135"/>
                      </a:lnTo>
                      <a:lnTo>
                        <a:pt x="4590" y="2123"/>
                      </a:lnTo>
                      <a:lnTo>
                        <a:pt x="4590" y="2105"/>
                      </a:lnTo>
                      <a:lnTo>
                        <a:pt x="4590" y="2083"/>
                      </a:lnTo>
                      <a:lnTo>
                        <a:pt x="4587" y="2070"/>
                      </a:lnTo>
                      <a:lnTo>
                        <a:pt x="4582" y="2063"/>
                      </a:lnTo>
                      <a:lnTo>
                        <a:pt x="4577" y="2062"/>
                      </a:lnTo>
                      <a:lnTo>
                        <a:pt x="4570" y="2062"/>
                      </a:lnTo>
                      <a:lnTo>
                        <a:pt x="4565" y="2065"/>
                      </a:lnTo>
                      <a:lnTo>
                        <a:pt x="4560" y="2068"/>
                      </a:lnTo>
                      <a:lnTo>
                        <a:pt x="4559" y="2068"/>
                      </a:lnTo>
                      <a:lnTo>
                        <a:pt x="4547" y="2085"/>
                      </a:lnTo>
                      <a:lnTo>
                        <a:pt x="4537" y="2103"/>
                      </a:lnTo>
                      <a:lnTo>
                        <a:pt x="4529" y="2122"/>
                      </a:lnTo>
                      <a:lnTo>
                        <a:pt x="4517" y="2138"/>
                      </a:lnTo>
                      <a:lnTo>
                        <a:pt x="4507" y="2147"/>
                      </a:lnTo>
                      <a:lnTo>
                        <a:pt x="4495" y="2157"/>
                      </a:lnTo>
                      <a:lnTo>
                        <a:pt x="4482" y="2167"/>
                      </a:lnTo>
                      <a:lnTo>
                        <a:pt x="4470" y="2175"/>
                      </a:lnTo>
                      <a:lnTo>
                        <a:pt x="4459" y="2180"/>
                      </a:lnTo>
                      <a:lnTo>
                        <a:pt x="4452" y="2180"/>
                      </a:lnTo>
                      <a:lnTo>
                        <a:pt x="4450" y="2177"/>
                      </a:lnTo>
                      <a:lnTo>
                        <a:pt x="4452" y="2173"/>
                      </a:lnTo>
                      <a:lnTo>
                        <a:pt x="4455" y="2163"/>
                      </a:lnTo>
                      <a:lnTo>
                        <a:pt x="4462" y="2148"/>
                      </a:lnTo>
                      <a:lnTo>
                        <a:pt x="4470" y="2130"/>
                      </a:lnTo>
                      <a:lnTo>
                        <a:pt x="4485" y="2108"/>
                      </a:lnTo>
                      <a:lnTo>
                        <a:pt x="4505" y="2088"/>
                      </a:lnTo>
                      <a:lnTo>
                        <a:pt x="4522" y="2067"/>
                      </a:lnTo>
                      <a:lnTo>
                        <a:pt x="4535" y="2044"/>
                      </a:lnTo>
                      <a:lnTo>
                        <a:pt x="4549" y="2020"/>
                      </a:lnTo>
                      <a:lnTo>
                        <a:pt x="4562" y="1997"/>
                      </a:lnTo>
                      <a:lnTo>
                        <a:pt x="4572" y="1985"/>
                      </a:lnTo>
                      <a:lnTo>
                        <a:pt x="4584" y="1977"/>
                      </a:lnTo>
                      <a:lnTo>
                        <a:pt x="4593" y="1967"/>
                      </a:lnTo>
                      <a:lnTo>
                        <a:pt x="4605" y="1947"/>
                      </a:lnTo>
                      <a:lnTo>
                        <a:pt x="4617" y="1927"/>
                      </a:lnTo>
                      <a:lnTo>
                        <a:pt x="4630" y="1909"/>
                      </a:lnTo>
                      <a:lnTo>
                        <a:pt x="4633" y="1905"/>
                      </a:lnTo>
                      <a:lnTo>
                        <a:pt x="4638" y="1902"/>
                      </a:lnTo>
                      <a:lnTo>
                        <a:pt x="4653" y="1892"/>
                      </a:lnTo>
                      <a:lnTo>
                        <a:pt x="4668" y="1882"/>
                      </a:lnTo>
                      <a:lnTo>
                        <a:pt x="4683" y="1867"/>
                      </a:lnTo>
                      <a:lnTo>
                        <a:pt x="4698" y="1851"/>
                      </a:lnTo>
                      <a:lnTo>
                        <a:pt x="4717" y="1836"/>
                      </a:lnTo>
                      <a:lnTo>
                        <a:pt x="4735" y="1827"/>
                      </a:lnTo>
                      <a:lnTo>
                        <a:pt x="4750" y="1824"/>
                      </a:lnTo>
                      <a:lnTo>
                        <a:pt x="4761" y="1826"/>
                      </a:lnTo>
                      <a:lnTo>
                        <a:pt x="4766" y="1829"/>
                      </a:lnTo>
                      <a:lnTo>
                        <a:pt x="4768" y="1831"/>
                      </a:lnTo>
                      <a:lnTo>
                        <a:pt x="4770" y="1832"/>
                      </a:lnTo>
                      <a:lnTo>
                        <a:pt x="4770" y="1836"/>
                      </a:lnTo>
                      <a:lnTo>
                        <a:pt x="4768" y="1841"/>
                      </a:lnTo>
                      <a:lnTo>
                        <a:pt x="4786" y="1824"/>
                      </a:lnTo>
                      <a:lnTo>
                        <a:pt x="4800" y="1814"/>
                      </a:lnTo>
                      <a:lnTo>
                        <a:pt x="4806" y="1807"/>
                      </a:lnTo>
                      <a:lnTo>
                        <a:pt x="4811" y="1802"/>
                      </a:lnTo>
                      <a:lnTo>
                        <a:pt x="4813" y="1799"/>
                      </a:lnTo>
                      <a:lnTo>
                        <a:pt x="4815" y="1794"/>
                      </a:lnTo>
                      <a:lnTo>
                        <a:pt x="4816" y="1791"/>
                      </a:lnTo>
                      <a:lnTo>
                        <a:pt x="4818" y="1786"/>
                      </a:lnTo>
                      <a:lnTo>
                        <a:pt x="4821" y="1782"/>
                      </a:lnTo>
                      <a:lnTo>
                        <a:pt x="4823" y="1781"/>
                      </a:lnTo>
                      <a:lnTo>
                        <a:pt x="4826" y="1779"/>
                      </a:lnTo>
                      <a:close/>
                      <a:moveTo>
                        <a:pt x="4904" y="1729"/>
                      </a:moveTo>
                      <a:lnTo>
                        <a:pt x="4909" y="1734"/>
                      </a:lnTo>
                      <a:lnTo>
                        <a:pt x="4911" y="1739"/>
                      </a:lnTo>
                      <a:lnTo>
                        <a:pt x="4913" y="1743"/>
                      </a:lnTo>
                      <a:lnTo>
                        <a:pt x="4914" y="1744"/>
                      </a:lnTo>
                      <a:lnTo>
                        <a:pt x="4914" y="1744"/>
                      </a:lnTo>
                      <a:lnTo>
                        <a:pt x="4914" y="1744"/>
                      </a:lnTo>
                      <a:lnTo>
                        <a:pt x="4914" y="1744"/>
                      </a:lnTo>
                      <a:lnTo>
                        <a:pt x="4909" y="1776"/>
                      </a:lnTo>
                      <a:lnTo>
                        <a:pt x="4906" y="1772"/>
                      </a:lnTo>
                      <a:lnTo>
                        <a:pt x="4904" y="1729"/>
                      </a:lnTo>
                      <a:close/>
                      <a:moveTo>
                        <a:pt x="4873" y="1691"/>
                      </a:moveTo>
                      <a:lnTo>
                        <a:pt x="4873" y="1691"/>
                      </a:lnTo>
                      <a:lnTo>
                        <a:pt x="4875" y="1699"/>
                      </a:lnTo>
                      <a:lnTo>
                        <a:pt x="4875" y="1713"/>
                      </a:lnTo>
                      <a:lnTo>
                        <a:pt x="4875" y="1733"/>
                      </a:lnTo>
                      <a:lnTo>
                        <a:pt x="4873" y="1754"/>
                      </a:lnTo>
                      <a:lnTo>
                        <a:pt x="4870" y="1774"/>
                      </a:lnTo>
                      <a:lnTo>
                        <a:pt x="4866" y="1792"/>
                      </a:lnTo>
                      <a:lnTo>
                        <a:pt x="4863" y="1804"/>
                      </a:lnTo>
                      <a:lnTo>
                        <a:pt x="4858" y="1807"/>
                      </a:lnTo>
                      <a:lnTo>
                        <a:pt x="4856" y="1801"/>
                      </a:lnTo>
                      <a:lnTo>
                        <a:pt x="4858" y="1786"/>
                      </a:lnTo>
                      <a:lnTo>
                        <a:pt x="4858" y="1769"/>
                      </a:lnTo>
                      <a:lnTo>
                        <a:pt x="4861" y="1751"/>
                      </a:lnTo>
                      <a:lnTo>
                        <a:pt x="4863" y="1736"/>
                      </a:lnTo>
                      <a:lnTo>
                        <a:pt x="4865" y="1724"/>
                      </a:lnTo>
                      <a:lnTo>
                        <a:pt x="4865" y="1719"/>
                      </a:lnTo>
                      <a:lnTo>
                        <a:pt x="4868" y="1704"/>
                      </a:lnTo>
                      <a:lnTo>
                        <a:pt x="4870" y="1696"/>
                      </a:lnTo>
                      <a:lnTo>
                        <a:pt x="4871" y="1693"/>
                      </a:lnTo>
                      <a:lnTo>
                        <a:pt x="4873" y="1691"/>
                      </a:lnTo>
                      <a:close/>
                      <a:moveTo>
                        <a:pt x="4876" y="1568"/>
                      </a:moveTo>
                      <a:lnTo>
                        <a:pt x="4883" y="1575"/>
                      </a:lnTo>
                      <a:lnTo>
                        <a:pt x="4888" y="1588"/>
                      </a:lnTo>
                      <a:lnTo>
                        <a:pt x="4893" y="1608"/>
                      </a:lnTo>
                      <a:lnTo>
                        <a:pt x="4898" y="1634"/>
                      </a:lnTo>
                      <a:lnTo>
                        <a:pt x="4901" y="1664"/>
                      </a:lnTo>
                      <a:lnTo>
                        <a:pt x="4903" y="1696"/>
                      </a:lnTo>
                      <a:lnTo>
                        <a:pt x="4904" y="1729"/>
                      </a:lnTo>
                      <a:lnTo>
                        <a:pt x="4901" y="1726"/>
                      </a:lnTo>
                      <a:lnTo>
                        <a:pt x="4899" y="1724"/>
                      </a:lnTo>
                      <a:lnTo>
                        <a:pt x="4898" y="1724"/>
                      </a:lnTo>
                      <a:lnTo>
                        <a:pt x="4898" y="1726"/>
                      </a:lnTo>
                      <a:lnTo>
                        <a:pt x="4898" y="1726"/>
                      </a:lnTo>
                      <a:lnTo>
                        <a:pt x="4896" y="1729"/>
                      </a:lnTo>
                      <a:lnTo>
                        <a:pt x="4896" y="1733"/>
                      </a:lnTo>
                      <a:lnTo>
                        <a:pt x="4896" y="1738"/>
                      </a:lnTo>
                      <a:lnTo>
                        <a:pt x="4895" y="1748"/>
                      </a:lnTo>
                      <a:lnTo>
                        <a:pt x="4895" y="1757"/>
                      </a:lnTo>
                      <a:lnTo>
                        <a:pt x="4895" y="1766"/>
                      </a:lnTo>
                      <a:lnTo>
                        <a:pt x="4898" y="1766"/>
                      </a:lnTo>
                      <a:lnTo>
                        <a:pt x="4899" y="1767"/>
                      </a:lnTo>
                      <a:lnTo>
                        <a:pt x="4903" y="1771"/>
                      </a:lnTo>
                      <a:lnTo>
                        <a:pt x="4906" y="1772"/>
                      </a:lnTo>
                      <a:lnTo>
                        <a:pt x="4906" y="1791"/>
                      </a:lnTo>
                      <a:lnTo>
                        <a:pt x="4901" y="1809"/>
                      </a:lnTo>
                      <a:lnTo>
                        <a:pt x="4899" y="1809"/>
                      </a:lnTo>
                      <a:lnTo>
                        <a:pt x="4896" y="1809"/>
                      </a:lnTo>
                      <a:lnTo>
                        <a:pt x="4895" y="1811"/>
                      </a:lnTo>
                      <a:lnTo>
                        <a:pt x="4891" y="1816"/>
                      </a:lnTo>
                      <a:lnTo>
                        <a:pt x="4890" y="1822"/>
                      </a:lnTo>
                      <a:lnTo>
                        <a:pt x="4888" y="1831"/>
                      </a:lnTo>
                      <a:lnTo>
                        <a:pt x="4886" y="1839"/>
                      </a:lnTo>
                      <a:lnTo>
                        <a:pt x="4886" y="1844"/>
                      </a:lnTo>
                      <a:lnTo>
                        <a:pt x="4886" y="1847"/>
                      </a:lnTo>
                      <a:lnTo>
                        <a:pt x="4888" y="1849"/>
                      </a:lnTo>
                      <a:lnTo>
                        <a:pt x="4888" y="1849"/>
                      </a:lnTo>
                      <a:lnTo>
                        <a:pt x="4891" y="1849"/>
                      </a:lnTo>
                      <a:lnTo>
                        <a:pt x="4893" y="1847"/>
                      </a:lnTo>
                      <a:lnTo>
                        <a:pt x="4888" y="1871"/>
                      </a:lnTo>
                      <a:lnTo>
                        <a:pt x="4885" y="1876"/>
                      </a:lnTo>
                      <a:lnTo>
                        <a:pt x="4881" y="1884"/>
                      </a:lnTo>
                      <a:lnTo>
                        <a:pt x="4878" y="1891"/>
                      </a:lnTo>
                      <a:lnTo>
                        <a:pt x="4873" y="1904"/>
                      </a:lnTo>
                      <a:lnTo>
                        <a:pt x="4868" y="1919"/>
                      </a:lnTo>
                      <a:lnTo>
                        <a:pt x="4863" y="1935"/>
                      </a:lnTo>
                      <a:lnTo>
                        <a:pt x="4865" y="1905"/>
                      </a:lnTo>
                      <a:lnTo>
                        <a:pt x="4870" y="1856"/>
                      </a:lnTo>
                      <a:lnTo>
                        <a:pt x="4876" y="1807"/>
                      </a:lnTo>
                      <a:lnTo>
                        <a:pt x="4883" y="1757"/>
                      </a:lnTo>
                      <a:lnTo>
                        <a:pt x="4885" y="1708"/>
                      </a:lnTo>
                      <a:lnTo>
                        <a:pt x="4883" y="1691"/>
                      </a:lnTo>
                      <a:lnTo>
                        <a:pt x="4881" y="1668"/>
                      </a:lnTo>
                      <a:lnTo>
                        <a:pt x="4878" y="1641"/>
                      </a:lnTo>
                      <a:lnTo>
                        <a:pt x="4875" y="1616"/>
                      </a:lnTo>
                      <a:lnTo>
                        <a:pt x="4871" y="1599"/>
                      </a:lnTo>
                      <a:lnTo>
                        <a:pt x="4871" y="1586"/>
                      </a:lnTo>
                      <a:lnTo>
                        <a:pt x="4871" y="1580"/>
                      </a:lnTo>
                      <a:lnTo>
                        <a:pt x="4873" y="1573"/>
                      </a:lnTo>
                      <a:lnTo>
                        <a:pt x="4876" y="1568"/>
                      </a:lnTo>
                      <a:close/>
                      <a:moveTo>
                        <a:pt x="4934" y="1520"/>
                      </a:moveTo>
                      <a:lnTo>
                        <a:pt x="4934" y="1573"/>
                      </a:lnTo>
                      <a:lnTo>
                        <a:pt x="4933" y="1621"/>
                      </a:lnTo>
                      <a:lnTo>
                        <a:pt x="4929" y="1664"/>
                      </a:lnTo>
                      <a:lnTo>
                        <a:pt x="4916" y="1743"/>
                      </a:lnTo>
                      <a:lnTo>
                        <a:pt x="4914" y="1744"/>
                      </a:lnTo>
                      <a:lnTo>
                        <a:pt x="4914" y="1736"/>
                      </a:lnTo>
                      <a:lnTo>
                        <a:pt x="4914" y="1723"/>
                      </a:lnTo>
                      <a:lnTo>
                        <a:pt x="4913" y="1708"/>
                      </a:lnTo>
                      <a:lnTo>
                        <a:pt x="4913" y="1693"/>
                      </a:lnTo>
                      <a:lnTo>
                        <a:pt x="4913" y="1683"/>
                      </a:lnTo>
                      <a:lnTo>
                        <a:pt x="4913" y="1678"/>
                      </a:lnTo>
                      <a:lnTo>
                        <a:pt x="4916" y="1608"/>
                      </a:lnTo>
                      <a:lnTo>
                        <a:pt x="4921" y="1538"/>
                      </a:lnTo>
                      <a:lnTo>
                        <a:pt x="4921" y="1543"/>
                      </a:lnTo>
                      <a:lnTo>
                        <a:pt x="4923" y="1545"/>
                      </a:lnTo>
                      <a:lnTo>
                        <a:pt x="4926" y="1546"/>
                      </a:lnTo>
                      <a:lnTo>
                        <a:pt x="4928" y="1548"/>
                      </a:lnTo>
                      <a:lnTo>
                        <a:pt x="4928" y="1545"/>
                      </a:lnTo>
                      <a:lnTo>
                        <a:pt x="4931" y="1536"/>
                      </a:lnTo>
                      <a:lnTo>
                        <a:pt x="4934" y="1520"/>
                      </a:lnTo>
                      <a:close/>
                      <a:moveTo>
                        <a:pt x="4918" y="1478"/>
                      </a:moveTo>
                      <a:lnTo>
                        <a:pt x="4918" y="1486"/>
                      </a:lnTo>
                      <a:lnTo>
                        <a:pt x="4921" y="1538"/>
                      </a:lnTo>
                      <a:lnTo>
                        <a:pt x="4918" y="1526"/>
                      </a:lnTo>
                      <a:lnTo>
                        <a:pt x="4918" y="1511"/>
                      </a:lnTo>
                      <a:lnTo>
                        <a:pt x="4916" y="1498"/>
                      </a:lnTo>
                      <a:lnTo>
                        <a:pt x="4916" y="1488"/>
                      </a:lnTo>
                      <a:lnTo>
                        <a:pt x="4916" y="1483"/>
                      </a:lnTo>
                      <a:lnTo>
                        <a:pt x="4918" y="1478"/>
                      </a:lnTo>
                      <a:close/>
                      <a:moveTo>
                        <a:pt x="4675" y="1415"/>
                      </a:moveTo>
                      <a:lnTo>
                        <a:pt x="4677" y="1417"/>
                      </a:lnTo>
                      <a:lnTo>
                        <a:pt x="4680" y="1420"/>
                      </a:lnTo>
                      <a:lnTo>
                        <a:pt x="4682" y="1425"/>
                      </a:lnTo>
                      <a:lnTo>
                        <a:pt x="4683" y="1433"/>
                      </a:lnTo>
                      <a:lnTo>
                        <a:pt x="4683" y="1437"/>
                      </a:lnTo>
                      <a:lnTo>
                        <a:pt x="4685" y="1447"/>
                      </a:lnTo>
                      <a:lnTo>
                        <a:pt x="4688" y="1460"/>
                      </a:lnTo>
                      <a:lnTo>
                        <a:pt x="4690" y="1475"/>
                      </a:lnTo>
                      <a:lnTo>
                        <a:pt x="4690" y="1490"/>
                      </a:lnTo>
                      <a:lnTo>
                        <a:pt x="4690" y="1501"/>
                      </a:lnTo>
                      <a:lnTo>
                        <a:pt x="4688" y="1516"/>
                      </a:lnTo>
                      <a:lnTo>
                        <a:pt x="4683" y="1531"/>
                      </a:lnTo>
                      <a:lnTo>
                        <a:pt x="4677" y="1545"/>
                      </a:lnTo>
                      <a:lnTo>
                        <a:pt x="4670" y="1555"/>
                      </a:lnTo>
                      <a:lnTo>
                        <a:pt x="4662" y="1555"/>
                      </a:lnTo>
                      <a:lnTo>
                        <a:pt x="4658" y="1545"/>
                      </a:lnTo>
                      <a:lnTo>
                        <a:pt x="4655" y="1530"/>
                      </a:lnTo>
                      <a:lnTo>
                        <a:pt x="4655" y="1506"/>
                      </a:lnTo>
                      <a:lnTo>
                        <a:pt x="4657" y="1483"/>
                      </a:lnTo>
                      <a:lnTo>
                        <a:pt x="4658" y="1458"/>
                      </a:lnTo>
                      <a:lnTo>
                        <a:pt x="4663" y="1438"/>
                      </a:lnTo>
                      <a:lnTo>
                        <a:pt x="4668" y="1422"/>
                      </a:lnTo>
                      <a:lnTo>
                        <a:pt x="4675" y="1415"/>
                      </a:lnTo>
                      <a:close/>
                      <a:moveTo>
                        <a:pt x="4933" y="1412"/>
                      </a:moveTo>
                      <a:lnTo>
                        <a:pt x="4933" y="1417"/>
                      </a:lnTo>
                      <a:lnTo>
                        <a:pt x="4934" y="1423"/>
                      </a:lnTo>
                      <a:lnTo>
                        <a:pt x="4934" y="1438"/>
                      </a:lnTo>
                      <a:lnTo>
                        <a:pt x="4936" y="1448"/>
                      </a:lnTo>
                      <a:lnTo>
                        <a:pt x="4938" y="1453"/>
                      </a:lnTo>
                      <a:lnTo>
                        <a:pt x="4938" y="1456"/>
                      </a:lnTo>
                      <a:lnTo>
                        <a:pt x="4941" y="1453"/>
                      </a:lnTo>
                      <a:lnTo>
                        <a:pt x="4943" y="1448"/>
                      </a:lnTo>
                      <a:lnTo>
                        <a:pt x="4943" y="1445"/>
                      </a:lnTo>
                      <a:lnTo>
                        <a:pt x="4946" y="1442"/>
                      </a:lnTo>
                      <a:lnTo>
                        <a:pt x="4949" y="1448"/>
                      </a:lnTo>
                      <a:lnTo>
                        <a:pt x="4953" y="1458"/>
                      </a:lnTo>
                      <a:lnTo>
                        <a:pt x="4953" y="1470"/>
                      </a:lnTo>
                      <a:lnTo>
                        <a:pt x="4951" y="1488"/>
                      </a:lnTo>
                      <a:lnTo>
                        <a:pt x="4949" y="1493"/>
                      </a:lnTo>
                      <a:lnTo>
                        <a:pt x="4948" y="1496"/>
                      </a:lnTo>
                      <a:lnTo>
                        <a:pt x="4946" y="1498"/>
                      </a:lnTo>
                      <a:lnTo>
                        <a:pt x="4944" y="1500"/>
                      </a:lnTo>
                      <a:lnTo>
                        <a:pt x="4941" y="1501"/>
                      </a:lnTo>
                      <a:lnTo>
                        <a:pt x="4939" y="1503"/>
                      </a:lnTo>
                      <a:lnTo>
                        <a:pt x="4938" y="1506"/>
                      </a:lnTo>
                      <a:lnTo>
                        <a:pt x="4936" y="1511"/>
                      </a:lnTo>
                      <a:lnTo>
                        <a:pt x="4934" y="1518"/>
                      </a:lnTo>
                      <a:lnTo>
                        <a:pt x="4934" y="1520"/>
                      </a:lnTo>
                      <a:lnTo>
                        <a:pt x="4931" y="1476"/>
                      </a:lnTo>
                      <a:lnTo>
                        <a:pt x="4926" y="1433"/>
                      </a:lnTo>
                      <a:lnTo>
                        <a:pt x="4929" y="1423"/>
                      </a:lnTo>
                      <a:lnTo>
                        <a:pt x="4933" y="1412"/>
                      </a:lnTo>
                      <a:close/>
                      <a:moveTo>
                        <a:pt x="4919" y="1392"/>
                      </a:moveTo>
                      <a:lnTo>
                        <a:pt x="4926" y="1433"/>
                      </a:lnTo>
                      <a:lnTo>
                        <a:pt x="4921" y="1455"/>
                      </a:lnTo>
                      <a:lnTo>
                        <a:pt x="4918" y="1468"/>
                      </a:lnTo>
                      <a:lnTo>
                        <a:pt x="4918" y="1478"/>
                      </a:lnTo>
                      <a:lnTo>
                        <a:pt x="4914" y="1455"/>
                      </a:lnTo>
                      <a:lnTo>
                        <a:pt x="4913" y="1438"/>
                      </a:lnTo>
                      <a:lnTo>
                        <a:pt x="4913" y="1427"/>
                      </a:lnTo>
                      <a:lnTo>
                        <a:pt x="4913" y="1417"/>
                      </a:lnTo>
                      <a:lnTo>
                        <a:pt x="4914" y="1407"/>
                      </a:lnTo>
                      <a:lnTo>
                        <a:pt x="4918" y="1395"/>
                      </a:lnTo>
                      <a:lnTo>
                        <a:pt x="4919" y="1392"/>
                      </a:lnTo>
                      <a:close/>
                      <a:moveTo>
                        <a:pt x="4953" y="1335"/>
                      </a:moveTo>
                      <a:lnTo>
                        <a:pt x="4954" y="1357"/>
                      </a:lnTo>
                      <a:lnTo>
                        <a:pt x="4956" y="1383"/>
                      </a:lnTo>
                      <a:lnTo>
                        <a:pt x="4956" y="1390"/>
                      </a:lnTo>
                      <a:lnTo>
                        <a:pt x="4956" y="1395"/>
                      </a:lnTo>
                      <a:lnTo>
                        <a:pt x="4954" y="1400"/>
                      </a:lnTo>
                      <a:lnTo>
                        <a:pt x="4954" y="1402"/>
                      </a:lnTo>
                      <a:lnTo>
                        <a:pt x="4943" y="1403"/>
                      </a:lnTo>
                      <a:lnTo>
                        <a:pt x="4943" y="1403"/>
                      </a:lnTo>
                      <a:lnTo>
                        <a:pt x="4941" y="1403"/>
                      </a:lnTo>
                      <a:lnTo>
                        <a:pt x="4939" y="1400"/>
                      </a:lnTo>
                      <a:lnTo>
                        <a:pt x="4939" y="1395"/>
                      </a:lnTo>
                      <a:lnTo>
                        <a:pt x="4941" y="1383"/>
                      </a:lnTo>
                      <a:lnTo>
                        <a:pt x="4944" y="1370"/>
                      </a:lnTo>
                      <a:lnTo>
                        <a:pt x="4948" y="1355"/>
                      </a:lnTo>
                      <a:lnTo>
                        <a:pt x="4949" y="1343"/>
                      </a:lnTo>
                      <a:lnTo>
                        <a:pt x="4953" y="1335"/>
                      </a:lnTo>
                      <a:close/>
                      <a:moveTo>
                        <a:pt x="4938" y="1287"/>
                      </a:moveTo>
                      <a:lnTo>
                        <a:pt x="4938" y="1287"/>
                      </a:lnTo>
                      <a:lnTo>
                        <a:pt x="4938" y="1287"/>
                      </a:lnTo>
                      <a:lnTo>
                        <a:pt x="4939" y="1295"/>
                      </a:lnTo>
                      <a:lnTo>
                        <a:pt x="4941" y="1308"/>
                      </a:lnTo>
                      <a:lnTo>
                        <a:pt x="4943" y="1322"/>
                      </a:lnTo>
                      <a:lnTo>
                        <a:pt x="4943" y="1335"/>
                      </a:lnTo>
                      <a:lnTo>
                        <a:pt x="4941" y="1347"/>
                      </a:lnTo>
                      <a:lnTo>
                        <a:pt x="4939" y="1353"/>
                      </a:lnTo>
                      <a:lnTo>
                        <a:pt x="4934" y="1353"/>
                      </a:lnTo>
                      <a:lnTo>
                        <a:pt x="4933" y="1352"/>
                      </a:lnTo>
                      <a:lnTo>
                        <a:pt x="4931" y="1348"/>
                      </a:lnTo>
                      <a:lnTo>
                        <a:pt x="4931" y="1343"/>
                      </a:lnTo>
                      <a:lnTo>
                        <a:pt x="4933" y="1322"/>
                      </a:lnTo>
                      <a:lnTo>
                        <a:pt x="4934" y="1292"/>
                      </a:lnTo>
                      <a:lnTo>
                        <a:pt x="4936" y="1289"/>
                      </a:lnTo>
                      <a:lnTo>
                        <a:pt x="4938" y="1287"/>
                      </a:lnTo>
                      <a:close/>
                      <a:moveTo>
                        <a:pt x="4961" y="1257"/>
                      </a:moveTo>
                      <a:lnTo>
                        <a:pt x="4961" y="1265"/>
                      </a:lnTo>
                      <a:lnTo>
                        <a:pt x="4961" y="1259"/>
                      </a:lnTo>
                      <a:lnTo>
                        <a:pt x="4961" y="1257"/>
                      </a:lnTo>
                      <a:close/>
                      <a:moveTo>
                        <a:pt x="5" y="1205"/>
                      </a:moveTo>
                      <a:lnTo>
                        <a:pt x="3" y="1230"/>
                      </a:lnTo>
                      <a:lnTo>
                        <a:pt x="3" y="1247"/>
                      </a:lnTo>
                      <a:lnTo>
                        <a:pt x="3" y="1255"/>
                      </a:lnTo>
                      <a:lnTo>
                        <a:pt x="3" y="1262"/>
                      </a:lnTo>
                      <a:lnTo>
                        <a:pt x="3" y="1264"/>
                      </a:lnTo>
                      <a:lnTo>
                        <a:pt x="3" y="1264"/>
                      </a:lnTo>
                      <a:lnTo>
                        <a:pt x="8" y="1257"/>
                      </a:lnTo>
                      <a:lnTo>
                        <a:pt x="13" y="1252"/>
                      </a:lnTo>
                      <a:lnTo>
                        <a:pt x="17" y="1287"/>
                      </a:lnTo>
                      <a:lnTo>
                        <a:pt x="15" y="1322"/>
                      </a:lnTo>
                      <a:lnTo>
                        <a:pt x="13" y="1358"/>
                      </a:lnTo>
                      <a:lnTo>
                        <a:pt x="10" y="1393"/>
                      </a:lnTo>
                      <a:lnTo>
                        <a:pt x="10" y="1430"/>
                      </a:lnTo>
                      <a:lnTo>
                        <a:pt x="15" y="1465"/>
                      </a:lnTo>
                      <a:lnTo>
                        <a:pt x="25" y="1498"/>
                      </a:lnTo>
                      <a:lnTo>
                        <a:pt x="43" y="1531"/>
                      </a:lnTo>
                      <a:lnTo>
                        <a:pt x="48" y="1516"/>
                      </a:lnTo>
                      <a:lnTo>
                        <a:pt x="52" y="1506"/>
                      </a:lnTo>
                      <a:lnTo>
                        <a:pt x="55" y="1501"/>
                      </a:lnTo>
                      <a:lnTo>
                        <a:pt x="57" y="1496"/>
                      </a:lnTo>
                      <a:lnTo>
                        <a:pt x="58" y="1491"/>
                      </a:lnTo>
                      <a:lnTo>
                        <a:pt x="65" y="1503"/>
                      </a:lnTo>
                      <a:lnTo>
                        <a:pt x="68" y="1511"/>
                      </a:lnTo>
                      <a:lnTo>
                        <a:pt x="72" y="1520"/>
                      </a:lnTo>
                      <a:lnTo>
                        <a:pt x="73" y="1531"/>
                      </a:lnTo>
                      <a:lnTo>
                        <a:pt x="78" y="1531"/>
                      </a:lnTo>
                      <a:lnTo>
                        <a:pt x="85" y="1531"/>
                      </a:lnTo>
                      <a:lnTo>
                        <a:pt x="91" y="1500"/>
                      </a:lnTo>
                      <a:lnTo>
                        <a:pt x="95" y="1473"/>
                      </a:lnTo>
                      <a:lnTo>
                        <a:pt x="100" y="1455"/>
                      </a:lnTo>
                      <a:lnTo>
                        <a:pt x="103" y="1440"/>
                      </a:lnTo>
                      <a:lnTo>
                        <a:pt x="106" y="1428"/>
                      </a:lnTo>
                      <a:lnTo>
                        <a:pt x="111" y="1417"/>
                      </a:lnTo>
                      <a:lnTo>
                        <a:pt x="118" y="1405"/>
                      </a:lnTo>
                      <a:lnTo>
                        <a:pt x="125" y="1392"/>
                      </a:lnTo>
                      <a:lnTo>
                        <a:pt x="130" y="1397"/>
                      </a:lnTo>
                      <a:lnTo>
                        <a:pt x="135" y="1400"/>
                      </a:lnTo>
                      <a:lnTo>
                        <a:pt x="131" y="1437"/>
                      </a:lnTo>
                      <a:lnTo>
                        <a:pt x="131" y="1463"/>
                      </a:lnTo>
                      <a:lnTo>
                        <a:pt x="131" y="1483"/>
                      </a:lnTo>
                      <a:lnTo>
                        <a:pt x="133" y="1498"/>
                      </a:lnTo>
                      <a:lnTo>
                        <a:pt x="136" y="1511"/>
                      </a:lnTo>
                      <a:lnTo>
                        <a:pt x="143" y="1525"/>
                      </a:lnTo>
                      <a:lnTo>
                        <a:pt x="141" y="1493"/>
                      </a:lnTo>
                      <a:lnTo>
                        <a:pt x="141" y="1468"/>
                      </a:lnTo>
                      <a:lnTo>
                        <a:pt x="145" y="1450"/>
                      </a:lnTo>
                      <a:lnTo>
                        <a:pt x="148" y="1437"/>
                      </a:lnTo>
                      <a:lnTo>
                        <a:pt x="155" y="1425"/>
                      </a:lnTo>
                      <a:lnTo>
                        <a:pt x="163" y="1417"/>
                      </a:lnTo>
                      <a:lnTo>
                        <a:pt x="170" y="1433"/>
                      </a:lnTo>
                      <a:lnTo>
                        <a:pt x="173" y="1445"/>
                      </a:lnTo>
                      <a:lnTo>
                        <a:pt x="176" y="1451"/>
                      </a:lnTo>
                      <a:lnTo>
                        <a:pt x="180" y="1456"/>
                      </a:lnTo>
                      <a:lnTo>
                        <a:pt x="185" y="1461"/>
                      </a:lnTo>
                      <a:lnTo>
                        <a:pt x="190" y="1456"/>
                      </a:lnTo>
                      <a:lnTo>
                        <a:pt x="195" y="1451"/>
                      </a:lnTo>
                      <a:lnTo>
                        <a:pt x="201" y="1453"/>
                      </a:lnTo>
                      <a:lnTo>
                        <a:pt x="208" y="1455"/>
                      </a:lnTo>
                      <a:lnTo>
                        <a:pt x="208" y="1455"/>
                      </a:lnTo>
                      <a:lnTo>
                        <a:pt x="210" y="1456"/>
                      </a:lnTo>
                      <a:lnTo>
                        <a:pt x="211" y="1460"/>
                      </a:lnTo>
                      <a:lnTo>
                        <a:pt x="213" y="1468"/>
                      </a:lnTo>
                      <a:lnTo>
                        <a:pt x="218" y="1480"/>
                      </a:lnTo>
                      <a:lnTo>
                        <a:pt x="225" y="1496"/>
                      </a:lnTo>
                      <a:lnTo>
                        <a:pt x="230" y="1478"/>
                      </a:lnTo>
                      <a:lnTo>
                        <a:pt x="234" y="1466"/>
                      </a:lnTo>
                      <a:lnTo>
                        <a:pt x="241" y="1461"/>
                      </a:lnTo>
                      <a:lnTo>
                        <a:pt x="251" y="1461"/>
                      </a:lnTo>
                      <a:lnTo>
                        <a:pt x="266" y="1466"/>
                      </a:lnTo>
                      <a:lnTo>
                        <a:pt x="288" y="1475"/>
                      </a:lnTo>
                      <a:lnTo>
                        <a:pt x="294" y="1460"/>
                      </a:lnTo>
                      <a:lnTo>
                        <a:pt x="301" y="1443"/>
                      </a:lnTo>
                      <a:lnTo>
                        <a:pt x="301" y="1451"/>
                      </a:lnTo>
                      <a:lnTo>
                        <a:pt x="301" y="1460"/>
                      </a:lnTo>
                      <a:lnTo>
                        <a:pt x="299" y="1470"/>
                      </a:lnTo>
                      <a:lnTo>
                        <a:pt x="299" y="1483"/>
                      </a:lnTo>
                      <a:lnTo>
                        <a:pt x="296" y="1503"/>
                      </a:lnTo>
                      <a:lnTo>
                        <a:pt x="293" y="1533"/>
                      </a:lnTo>
                      <a:lnTo>
                        <a:pt x="298" y="1536"/>
                      </a:lnTo>
                      <a:lnTo>
                        <a:pt x="304" y="1540"/>
                      </a:lnTo>
                      <a:lnTo>
                        <a:pt x="308" y="1545"/>
                      </a:lnTo>
                      <a:lnTo>
                        <a:pt x="311" y="1550"/>
                      </a:lnTo>
                      <a:lnTo>
                        <a:pt x="319" y="1550"/>
                      </a:lnTo>
                      <a:lnTo>
                        <a:pt x="328" y="1551"/>
                      </a:lnTo>
                      <a:lnTo>
                        <a:pt x="336" y="1553"/>
                      </a:lnTo>
                      <a:lnTo>
                        <a:pt x="351" y="1581"/>
                      </a:lnTo>
                      <a:lnTo>
                        <a:pt x="363" y="1603"/>
                      </a:lnTo>
                      <a:lnTo>
                        <a:pt x="371" y="1618"/>
                      </a:lnTo>
                      <a:lnTo>
                        <a:pt x="381" y="1628"/>
                      </a:lnTo>
                      <a:lnTo>
                        <a:pt x="389" y="1634"/>
                      </a:lnTo>
                      <a:lnTo>
                        <a:pt x="399" y="1636"/>
                      </a:lnTo>
                      <a:lnTo>
                        <a:pt x="411" y="1638"/>
                      </a:lnTo>
                      <a:lnTo>
                        <a:pt x="427" y="1638"/>
                      </a:lnTo>
                      <a:lnTo>
                        <a:pt x="555" y="1779"/>
                      </a:lnTo>
                      <a:lnTo>
                        <a:pt x="559" y="1784"/>
                      </a:lnTo>
                      <a:lnTo>
                        <a:pt x="560" y="1789"/>
                      </a:lnTo>
                      <a:lnTo>
                        <a:pt x="564" y="1792"/>
                      </a:lnTo>
                      <a:lnTo>
                        <a:pt x="565" y="1801"/>
                      </a:lnTo>
                      <a:lnTo>
                        <a:pt x="567" y="1806"/>
                      </a:lnTo>
                      <a:lnTo>
                        <a:pt x="567" y="1812"/>
                      </a:lnTo>
                      <a:lnTo>
                        <a:pt x="564" y="1821"/>
                      </a:lnTo>
                      <a:lnTo>
                        <a:pt x="559" y="1829"/>
                      </a:lnTo>
                      <a:lnTo>
                        <a:pt x="549" y="1842"/>
                      </a:lnTo>
                      <a:lnTo>
                        <a:pt x="537" y="1861"/>
                      </a:lnTo>
                      <a:lnTo>
                        <a:pt x="521" y="1882"/>
                      </a:lnTo>
                      <a:lnTo>
                        <a:pt x="522" y="1891"/>
                      </a:lnTo>
                      <a:lnTo>
                        <a:pt x="526" y="1897"/>
                      </a:lnTo>
                      <a:lnTo>
                        <a:pt x="532" y="1899"/>
                      </a:lnTo>
                      <a:lnTo>
                        <a:pt x="536" y="1897"/>
                      </a:lnTo>
                      <a:lnTo>
                        <a:pt x="541" y="1896"/>
                      </a:lnTo>
                      <a:lnTo>
                        <a:pt x="547" y="1889"/>
                      </a:lnTo>
                      <a:lnTo>
                        <a:pt x="555" y="1879"/>
                      </a:lnTo>
                      <a:lnTo>
                        <a:pt x="569" y="1864"/>
                      </a:lnTo>
                      <a:lnTo>
                        <a:pt x="577" y="1856"/>
                      </a:lnTo>
                      <a:lnTo>
                        <a:pt x="584" y="1849"/>
                      </a:lnTo>
                      <a:lnTo>
                        <a:pt x="590" y="1846"/>
                      </a:lnTo>
                      <a:lnTo>
                        <a:pt x="595" y="1846"/>
                      </a:lnTo>
                      <a:lnTo>
                        <a:pt x="599" y="1849"/>
                      </a:lnTo>
                      <a:lnTo>
                        <a:pt x="600" y="1859"/>
                      </a:lnTo>
                      <a:lnTo>
                        <a:pt x="600" y="1872"/>
                      </a:lnTo>
                      <a:lnTo>
                        <a:pt x="599" y="1894"/>
                      </a:lnTo>
                      <a:lnTo>
                        <a:pt x="594" y="1920"/>
                      </a:lnTo>
                      <a:lnTo>
                        <a:pt x="585" y="1955"/>
                      </a:lnTo>
                      <a:lnTo>
                        <a:pt x="592" y="1957"/>
                      </a:lnTo>
                      <a:lnTo>
                        <a:pt x="600" y="1959"/>
                      </a:lnTo>
                      <a:lnTo>
                        <a:pt x="607" y="1959"/>
                      </a:lnTo>
                      <a:lnTo>
                        <a:pt x="612" y="1945"/>
                      </a:lnTo>
                      <a:lnTo>
                        <a:pt x="614" y="1930"/>
                      </a:lnTo>
                      <a:lnTo>
                        <a:pt x="615" y="1914"/>
                      </a:lnTo>
                      <a:lnTo>
                        <a:pt x="620" y="1899"/>
                      </a:lnTo>
                      <a:lnTo>
                        <a:pt x="630" y="1887"/>
                      </a:lnTo>
                      <a:lnTo>
                        <a:pt x="639" y="1889"/>
                      </a:lnTo>
                      <a:lnTo>
                        <a:pt x="654" y="1894"/>
                      </a:lnTo>
                      <a:lnTo>
                        <a:pt x="675" y="1901"/>
                      </a:lnTo>
                      <a:lnTo>
                        <a:pt x="702" y="1910"/>
                      </a:lnTo>
                      <a:lnTo>
                        <a:pt x="733" y="1924"/>
                      </a:lnTo>
                      <a:lnTo>
                        <a:pt x="768" y="1937"/>
                      </a:lnTo>
                      <a:lnTo>
                        <a:pt x="805" y="1954"/>
                      </a:lnTo>
                      <a:lnTo>
                        <a:pt x="842" y="1972"/>
                      </a:lnTo>
                      <a:lnTo>
                        <a:pt x="878" y="1990"/>
                      </a:lnTo>
                      <a:lnTo>
                        <a:pt x="911" y="2012"/>
                      </a:lnTo>
                      <a:lnTo>
                        <a:pt x="943" y="2034"/>
                      </a:lnTo>
                      <a:lnTo>
                        <a:pt x="970" y="2055"/>
                      </a:lnTo>
                      <a:lnTo>
                        <a:pt x="993" y="2078"/>
                      </a:lnTo>
                      <a:lnTo>
                        <a:pt x="1008" y="2100"/>
                      </a:lnTo>
                      <a:lnTo>
                        <a:pt x="1014" y="2123"/>
                      </a:lnTo>
                      <a:lnTo>
                        <a:pt x="1014" y="2127"/>
                      </a:lnTo>
                      <a:lnTo>
                        <a:pt x="1014" y="2130"/>
                      </a:lnTo>
                      <a:lnTo>
                        <a:pt x="1014" y="2135"/>
                      </a:lnTo>
                      <a:lnTo>
                        <a:pt x="1013" y="2142"/>
                      </a:lnTo>
                      <a:lnTo>
                        <a:pt x="1011" y="2152"/>
                      </a:lnTo>
                      <a:lnTo>
                        <a:pt x="1008" y="2167"/>
                      </a:lnTo>
                      <a:lnTo>
                        <a:pt x="1005" y="2187"/>
                      </a:lnTo>
                      <a:lnTo>
                        <a:pt x="998" y="2211"/>
                      </a:lnTo>
                      <a:lnTo>
                        <a:pt x="990" y="2246"/>
                      </a:lnTo>
                      <a:lnTo>
                        <a:pt x="980" y="2286"/>
                      </a:lnTo>
                      <a:lnTo>
                        <a:pt x="968" y="2338"/>
                      </a:lnTo>
                      <a:lnTo>
                        <a:pt x="965" y="2366"/>
                      </a:lnTo>
                      <a:lnTo>
                        <a:pt x="968" y="2391"/>
                      </a:lnTo>
                      <a:lnTo>
                        <a:pt x="976" y="2416"/>
                      </a:lnTo>
                      <a:lnTo>
                        <a:pt x="988" y="2441"/>
                      </a:lnTo>
                      <a:lnTo>
                        <a:pt x="1001" y="2464"/>
                      </a:lnTo>
                      <a:lnTo>
                        <a:pt x="1011" y="2488"/>
                      </a:lnTo>
                      <a:lnTo>
                        <a:pt x="1019" y="2513"/>
                      </a:lnTo>
                      <a:lnTo>
                        <a:pt x="1023" y="2539"/>
                      </a:lnTo>
                      <a:lnTo>
                        <a:pt x="1023" y="2544"/>
                      </a:lnTo>
                      <a:lnTo>
                        <a:pt x="1024" y="2557"/>
                      </a:lnTo>
                      <a:lnTo>
                        <a:pt x="1024" y="2579"/>
                      </a:lnTo>
                      <a:lnTo>
                        <a:pt x="1024" y="2602"/>
                      </a:lnTo>
                      <a:lnTo>
                        <a:pt x="1024" y="2626"/>
                      </a:lnTo>
                      <a:lnTo>
                        <a:pt x="1024" y="2647"/>
                      </a:lnTo>
                      <a:lnTo>
                        <a:pt x="995" y="2664"/>
                      </a:lnTo>
                      <a:lnTo>
                        <a:pt x="971" y="2675"/>
                      </a:lnTo>
                      <a:lnTo>
                        <a:pt x="955" y="2685"/>
                      </a:lnTo>
                      <a:lnTo>
                        <a:pt x="943" y="2695"/>
                      </a:lnTo>
                      <a:lnTo>
                        <a:pt x="936" y="2702"/>
                      </a:lnTo>
                      <a:lnTo>
                        <a:pt x="931" y="2712"/>
                      </a:lnTo>
                      <a:lnTo>
                        <a:pt x="928" y="2722"/>
                      </a:lnTo>
                      <a:lnTo>
                        <a:pt x="926" y="2735"/>
                      </a:lnTo>
                      <a:lnTo>
                        <a:pt x="925" y="2759"/>
                      </a:lnTo>
                      <a:lnTo>
                        <a:pt x="931" y="2780"/>
                      </a:lnTo>
                      <a:lnTo>
                        <a:pt x="943" y="2800"/>
                      </a:lnTo>
                      <a:lnTo>
                        <a:pt x="956" y="2820"/>
                      </a:lnTo>
                      <a:lnTo>
                        <a:pt x="968" y="2838"/>
                      </a:lnTo>
                      <a:lnTo>
                        <a:pt x="976" y="2860"/>
                      </a:lnTo>
                      <a:lnTo>
                        <a:pt x="980" y="2883"/>
                      </a:lnTo>
                      <a:lnTo>
                        <a:pt x="973" y="2882"/>
                      </a:lnTo>
                      <a:lnTo>
                        <a:pt x="968" y="2880"/>
                      </a:lnTo>
                      <a:lnTo>
                        <a:pt x="973" y="2902"/>
                      </a:lnTo>
                      <a:lnTo>
                        <a:pt x="981" y="2923"/>
                      </a:lnTo>
                      <a:lnTo>
                        <a:pt x="991" y="2943"/>
                      </a:lnTo>
                      <a:lnTo>
                        <a:pt x="998" y="2965"/>
                      </a:lnTo>
                      <a:lnTo>
                        <a:pt x="1003" y="2988"/>
                      </a:lnTo>
                      <a:lnTo>
                        <a:pt x="1000" y="3011"/>
                      </a:lnTo>
                      <a:lnTo>
                        <a:pt x="990" y="3011"/>
                      </a:lnTo>
                      <a:lnTo>
                        <a:pt x="983" y="3010"/>
                      </a:lnTo>
                      <a:lnTo>
                        <a:pt x="975" y="3008"/>
                      </a:lnTo>
                      <a:lnTo>
                        <a:pt x="968" y="3005"/>
                      </a:lnTo>
                      <a:lnTo>
                        <a:pt x="960" y="2998"/>
                      </a:lnTo>
                      <a:lnTo>
                        <a:pt x="948" y="2988"/>
                      </a:lnTo>
                      <a:lnTo>
                        <a:pt x="935" y="2975"/>
                      </a:lnTo>
                      <a:lnTo>
                        <a:pt x="916" y="2958"/>
                      </a:lnTo>
                      <a:lnTo>
                        <a:pt x="895" y="2935"/>
                      </a:lnTo>
                      <a:lnTo>
                        <a:pt x="923" y="2968"/>
                      </a:lnTo>
                      <a:lnTo>
                        <a:pt x="953" y="3000"/>
                      </a:lnTo>
                      <a:lnTo>
                        <a:pt x="985" y="3031"/>
                      </a:lnTo>
                      <a:lnTo>
                        <a:pt x="1013" y="3065"/>
                      </a:lnTo>
                      <a:lnTo>
                        <a:pt x="1036" y="3103"/>
                      </a:lnTo>
                      <a:lnTo>
                        <a:pt x="1034" y="3105"/>
                      </a:lnTo>
                      <a:lnTo>
                        <a:pt x="1031" y="3108"/>
                      </a:lnTo>
                      <a:lnTo>
                        <a:pt x="1026" y="3111"/>
                      </a:lnTo>
                      <a:lnTo>
                        <a:pt x="1016" y="3116"/>
                      </a:lnTo>
                      <a:lnTo>
                        <a:pt x="1001" y="3124"/>
                      </a:lnTo>
                      <a:lnTo>
                        <a:pt x="1013" y="3138"/>
                      </a:lnTo>
                      <a:lnTo>
                        <a:pt x="1021" y="3148"/>
                      </a:lnTo>
                      <a:lnTo>
                        <a:pt x="1026" y="3154"/>
                      </a:lnTo>
                      <a:lnTo>
                        <a:pt x="1029" y="3158"/>
                      </a:lnTo>
                      <a:lnTo>
                        <a:pt x="1031" y="3161"/>
                      </a:lnTo>
                      <a:lnTo>
                        <a:pt x="1033" y="3164"/>
                      </a:lnTo>
                      <a:lnTo>
                        <a:pt x="1018" y="3159"/>
                      </a:lnTo>
                      <a:lnTo>
                        <a:pt x="1005" y="3158"/>
                      </a:lnTo>
                      <a:lnTo>
                        <a:pt x="1018" y="3169"/>
                      </a:lnTo>
                      <a:lnTo>
                        <a:pt x="1028" y="3178"/>
                      </a:lnTo>
                      <a:lnTo>
                        <a:pt x="1034" y="3183"/>
                      </a:lnTo>
                      <a:lnTo>
                        <a:pt x="1038" y="3186"/>
                      </a:lnTo>
                      <a:lnTo>
                        <a:pt x="1039" y="3186"/>
                      </a:lnTo>
                      <a:lnTo>
                        <a:pt x="1043" y="3186"/>
                      </a:lnTo>
                      <a:lnTo>
                        <a:pt x="1046" y="3186"/>
                      </a:lnTo>
                      <a:lnTo>
                        <a:pt x="1049" y="3186"/>
                      </a:lnTo>
                      <a:lnTo>
                        <a:pt x="1053" y="3188"/>
                      </a:lnTo>
                      <a:lnTo>
                        <a:pt x="1091" y="3221"/>
                      </a:lnTo>
                      <a:lnTo>
                        <a:pt x="1126" y="3256"/>
                      </a:lnTo>
                      <a:lnTo>
                        <a:pt x="1161" y="3291"/>
                      </a:lnTo>
                      <a:lnTo>
                        <a:pt x="1196" y="3327"/>
                      </a:lnTo>
                      <a:lnTo>
                        <a:pt x="1227" y="3352"/>
                      </a:lnTo>
                      <a:lnTo>
                        <a:pt x="1261" y="3374"/>
                      </a:lnTo>
                      <a:lnTo>
                        <a:pt x="1296" y="3394"/>
                      </a:lnTo>
                      <a:lnTo>
                        <a:pt x="1330" y="3414"/>
                      </a:lnTo>
                      <a:lnTo>
                        <a:pt x="1365" y="3435"/>
                      </a:lnTo>
                      <a:lnTo>
                        <a:pt x="1397" y="3460"/>
                      </a:lnTo>
                      <a:lnTo>
                        <a:pt x="1394" y="3467"/>
                      </a:lnTo>
                      <a:lnTo>
                        <a:pt x="1392" y="3472"/>
                      </a:lnTo>
                      <a:lnTo>
                        <a:pt x="1367" y="3464"/>
                      </a:lnTo>
                      <a:lnTo>
                        <a:pt x="1345" y="3450"/>
                      </a:lnTo>
                      <a:lnTo>
                        <a:pt x="1325" y="3437"/>
                      </a:lnTo>
                      <a:lnTo>
                        <a:pt x="1302" y="3426"/>
                      </a:lnTo>
                      <a:lnTo>
                        <a:pt x="1317" y="3435"/>
                      </a:lnTo>
                      <a:lnTo>
                        <a:pt x="1325" y="3442"/>
                      </a:lnTo>
                      <a:lnTo>
                        <a:pt x="1330" y="3447"/>
                      </a:lnTo>
                      <a:lnTo>
                        <a:pt x="1334" y="3449"/>
                      </a:lnTo>
                      <a:lnTo>
                        <a:pt x="1337" y="3454"/>
                      </a:lnTo>
                      <a:lnTo>
                        <a:pt x="1274" y="3421"/>
                      </a:lnTo>
                      <a:lnTo>
                        <a:pt x="1214" y="3389"/>
                      </a:lnTo>
                      <a:lnTo>
                        <a:pt x="1159" y="3354"/>
                      </a:lnTo>
                      <a:lnTo>
                        <a:pt x="1108" y="3317"/>
                      </a:lnTo>
                      <a:lnTo>
                        <a:pt x="1058" y="3279"/>
                      </a:lnTo>
                      <a:lnTo>
                        <a:pt x="1010" y="3236"/>
                      </a:lnTo>
                      <a:lnTo>
                        <a:pt x="961" y="3189"/>
                      </a:lnTo>
                      <a:lnTo>
                        <a:pt x="911" y="3139"/>
                      </a:lnTo>
                      <a:lnTo>
                        <a:pt x="860" y="3085"/>
                      </a:lnTo>
                      <a:lnTo>
                        <a:pt x="805" y="3023"/>
                      </a:lnTo>
                      <a:lnTo>
                        <a:pt x="747" y="2958"/>
                      </a:lnTo>
                      <a:lnTo>
                        <a:pt x="684" y="2885"/>
                      </a:lnTo>
                      <a:lnTo>
                        <a:pt x="647" y="2838"/>
                      </a:lnTo>
                      <a:lnTo>
                        <a:pt x="615" y="2789"/>
                      </a:lnTo>
                      <a:lnTo>
                        <a:pt x="585" y="2737"/>
                      </a:lnTo>
                      <a:lnTo>
                        <a:pt x="559" y="2684"/>
                      </a:lnTo>
                      <a:lnTo>
                        <a:pt x="531" y="2631"/>
                      </a:lnTo>
                      <a:lnTo>
                        <a:pt x="501" y="2579"/>
                      </a:lnTo>
                      <a:lnTo>
                        <a:pt x="467" y="2531"/>
                      </a:lnTo>
                      <a:lnTo>
                        <a:pt x="429" y="2486"/>
                      </a:lnTo>
                      <a:lnTo>
                        <a:pt x="396" y="2451"/>
                      </a:lnTo>
                      <a:lnTo>
                        <a:pt x="368" y="2421"/>
                      </a:lnTo>
                      <a:lnTo>
                        <a:pt x="344" y="2394"/>
                      </a:lnTo>
                      <a:lnTo>
                        <a:pt x="324" y="2371"/>
                      </a:lnTo>
                      <a:lnTo>
                        <a:pt x="306" y="2350"/>
                      </a:lnTo>
                      <a:lnTo>
                        <a:pt x="291" y="2328"/>
                      </a:lnTo>
                      <a:lnTo>
                        <a:pt x="276" y="2306"/>
                      </a:lnTo>
                      <a:lnTo>
                        <a:pt x="263" y="2283"/>
                      </a:lnTo>
                      <a:lnTo>
                        <a:pt x="251" y="2258"/>
                      </a:lnTo>
                      <a:lnTo>
                        <a:pt x="236" y="2228"/>
                      </a:lnTo>
                      <a:lnTo>
                        <a:pt x="221" y="2195"/>
                      </a:lnTo>
                      <a:lnTo>
                        <a:pt x="205" y="2155"/>
                      </a:lnTo>
                      <a:lnTo>
                        <a:pt x="183" y="2103"/>
                      </a:lnTo>
                      <a:lnTo>
                        <a:pt x="165" y="2060"/>
                      </a:lnTo>
                      <a:lnTo>
                        <a:pt x="148" y="2022"/>
                      </a:lnTo>
                      <a:lnTo>
                        <a:pt x="136" y="1990"/>
                      </a:lnTo>
                      <a:lnTo>
                        <a:pt x="126" y="1962"/>
                      </a:lnTo>
                      <a:lnTo>
                        <a:pt x="118" y="1937"/>
                      </a:lnTo>
                      <a:lnTo>
                        <a:pt x="113" y="1915"/>
                      </a:lnTo>
                      <a:lnTo>
                        <a:pt x="108" y="1896"/>
                      </a:lnTo>
                      <a:lnTo>
                        <a:pt x="106" y="1877"/>
                      </a:lnTo>
                      <a:lnTo>
                        <a:pt x="106" y="1859"/>
                      </a:lnTo>
                      <a:lnTo>
                        <a:pt x="108" y="1839"/>
                      </a:lnTo>
                      <a:lnTo>
                        <a:pt x="108" y="1812"/>
                      </a:lnTo>
                      <a:lnTo>
                        <a:pt x="108" y="1781"/>
                      </a:lnTo>
                      <a:lnTo>
                        <a:pt x="105" y="1743"/>
                      </a:lnTo>
                      <a:lnTo>
                        <a:pt x="100" y="1703"/>
                      </a:lnTo>
                      <a:lnTo>
                        <a:pt x="93" y="1663"/>
                      </a:lnTo>
                      <a:lnTo>
                        <a:pt x="85" y="1624"/>
                      </a:lnTo>
                      <a:lnTo>
                        <a:pt x="77" y="1591"/>
                      </a:lnTo>
                      <a:lnTo>
                        <a:pt x="67" y="1566"/>
                      </a:lnTo>
                      <a:lnTo>
                        <a:pt x="55" y="1551"/>
                      </a:lnTo>
                      <a:lnTo>
                        <a:pt x="57" y="1568"/>
                      </a:lnTo>
                      <a:lnTo>
                        <a:pt x="57" y="1580"/>
                      </a:lnTo>
                      <a:lnTo>
                        <a:pt x="55" y="1586"/>
                      </a:lnTo>
                      <a:lnTo>
                        <a:pt x="50" y="1596"/>
                      </a:lnTo>
                      <a:lnTo>
                        <a:pt x="35" y="1541"/>
                      </a:lnTo>
                      <a:lnTo>
                        <a:pt x="23" y="1498"/>
                      </a:lnTo>
                      <a:lnTo>
                        <a:pt x="13" y="1460"/>
                      </a:lnTo>
                      <a:lnTo>
                        <a:pt x="5" y="1430"/>
                      </a:lnTo>
                      <a:lnTo>
                        <a:pt x="2" y="1348"/>
                      </a:lnTo>
                      <a:lnTo>
                        <a:pt x="0" y="1267"/>
                      </a:lnTo>
                      <a:lnTo>
                        <a:pt x="0" y="1229"/>
                      </a:lnTo>
                      <a:lnTo>
                        <a:pt x="2" y="1217"/>
                      </a:lnTo>
                      <a:lnTo>
                        <a:pt x="5" y="1205"/>
                      </a:lnTo>
                      <a:close/>
                      <a:moveTo>
                        <a:pt x="63" y="1170"/>
                      </a:moveTo>
                      <a:lnTo>
                        <a:pt x="68" y="1175"/>
                      </a:lnTo>
                      <a:lnTo>
                        <a:pt x="70" y="1189"/>
                      </a:lnTo>
                      <a:lnTo>
                        <a:pt x="70" y="1204"/>
                      </a:lnTo>
                      <a:lnTo>
                        <a:pt x="70" y="1212"/>
                      </a:lnTo>
                      <a:lnTo>
                        <a:pt x="68" y="1219"/>
                      </a:lnTo>
                      <a:lnTo>
                        <a:pt x="67" y="1222"/>
                      </a:lnTo>
                      <a:lnTo>
                        <a:pt x="65" y="1225"/>
                      </a:lnTo>
                      <a:lnTo>
                        <a:pt x="63" y="1227"/>
                      </a:lnTo>
                      <a:lnTo>
                        <a:pt x="62" y="1227"/>
                      </a:lnTo>
                      <a:lnTo>
                        <a:pt x="60" y="1222"/>
                      </a:lnTo>
                      <a:lnTo>
                        <a:pt x="58" y="1212"/>
                      </a:lnTo>
                      <a:lnTo>
                        <a:pt x="58" y="1199"/>
                      </a:lnTo>
                      <a:lnTo>
                        <a:pt x="58" y="1185"/>
                      </a:lnTo>
                      <a:lnTo>
                        <a:pt x="62" y="1175"/>
                      </a:lnTo>
                      <a:lnTo>
                        <a:pt x="63" y="1170"/>
                      </a:lnTo>
                      <a:close/>
                      <a:moveTo>
                        <a:pt x="203" y="1131"/>
                      </a:moveTo>
                      <a:lnTo>
                        <a:pt x="208" y="1134"/>
                      </a:lnTo>
                      <a:lnTo>
                        <a:pt x="211" y="1142"/>
                      </a:lnTo>
                      <a:lnTo>
                        <a:pt x="213" y="1152"/>
                      </a:lnTo>
                      <a:lnTo>
                        <a:pt x="213" y="1164"/>
                      </a:lnTo>
                      <a:lnTo>
                        <a:pt x="211" y="1172"/>
                      </a:lnTo>
                      <a:lnTo>
                        <a:pt x="210" y="1177"/>
                      </a:lnTo>
                      <a:lnTo>
                        <a:pt x="208" y="1182"/>
                      </a:lnTo>
                      <a:lnTo>
                        <a:pt x="205" y="1185"/>
                      </a:lnTo>
                      <a:lnTo>
                        <a:pt x="203" y="1187"/>
                      </a:lnTo>
                      <a:lnTo>
                        <a:pt x="200" y="1187"/>
                      </a:lnTo>
                      <a:lnTo>
                        <a:pt x="198" y="1185"/>
                      </a:lnTo>
                      <a:lnTo>
                        <a:pt x="195" y="1177"/>
                      </a:lnTo>
                      <a:lnTo>
                        <a:pt x="193" y="1164"/>
                      </a:lnTo>
                      <a:lnTo>
                        <a:pt x="193" y="1149"/>
                      </a:lnTo>
                      <a:lnTo>
                        <a:pt x="196" y="1137"/>
                      </a:lnTo>
                      <a:lnTo>
                        <a:pt x="203" y="1131"/>
                      </a:lnTo>
                      <a:close/>
                      <a:moveTo>
                        <a:pt x="140" y="1087"/>
                      </a:moveTo>
                      <a:lnTo>
                        <a:pt x="148" y="1089"/>
                      </a:lnTo>
                      <a:lnTo>
                        <a:pt x="156" y="1097"/>
                      </a:lnTo>
                      <a:lnTo>
                        <a:pt x="165" y="1111"/>
                      </a:lnTo>
                      <a:lnTo>
                        <a:pt x="168" y="1132"/>
                      </a:lnTo>
                      <a:lnTo>
                        <a:pt x="170" y="1159"/>
                      </a:lnTo>
                      <a:lnTo>
                        <a:pt x="168" y="1167"/>
                      </a:lnTo>
                      <a:lnTo>
                        <a:pt x="168" y="1174"/>
                      </a:lnTo>
                      <a:lnTo>
                        <a:pt x="166" y="1177"/>
                      </a:lnTo>
                      <a:lnTo>
                        <a:pt x="166" y="1179"/>
                      </a:lnTo>
                      <a:lnTo>
                        <a:pt x="166" y="1179"/>
                      </a:lnTo>
                      <a:lnTo>
                        <a:pt x="165" y="1180"/>
                      </a:lnTo>
                      <a:lnTo>
                        <a:pt x="163" y="1177"/>
                      </a:lnTo>
                      <a:lnTo>
                        <a:pt x="163" y="1174"/>
                      </a:lnTo>
                      <a:lnTo>
                        <a:pt x="161" y="1172"/>
                      </a:lnTo>
                      <a:lnTo>
                        <a:pt x="161" y="1169"/>
                      </a:lnTo>
                      <a:lnTo>
                        <a:pt x="160" y="1165"/>
                      </a:lnTo>
                      <a:lnTo>
                        <a:pt x="156" y="1164"/>
                      </a:lnTo>
                      <a:lnTo>
                        <a:pt x="156" y="1164"/>
                      </a:lnTo>
                      <a:lnTo>
                        <a:pt x="155" y="1164"/>
                      </a:lnTo>
                      <a:lnTo>
                        <a:pt x="153" y="1165"/>
                      </a:lnTo>
                      <a:lnTo>
                        <a:pt x="151" y="1169"/>
                      </a:lnTo>
                      <a:lnTo>
                        <a:pt x="146" y="1172"/>
                      </a:lnTo>
                      <a:lnTo>
                        <a:pt x="143" y="1177"/>
                      </a:lnTo>
                      <a:lnTo>
                        <a:pt x="140" y="1179"/>
                      </a:lnTo>
                      <a:lnTo>
                        <a:pt x="136" y="1179"/>
                      </a:lnTo>
                      <a:lnTo>
                        <a:pt x="135" y="1179"/>
                      </a:lnTo>
                      <a:lnTo>
                        <a:pt x="135" y="1179"/>
                      </a:lnTo>
                      <a:lnTo>
                        <a:pt x="133" y="1177"/>
                      </a:lnTo>
                      <a:lnTo>
                        <a:pt x="131" y="1174"/>
                      </a:lnTo>
                      <a:lnTo>
                        <a:pt x="130" y="1169"/>
                      </a:lnTo>
                      <a:lnTo>
                        <a:pt x="126" y="1164"/>
                      </a:lnTo>
                      <a:lnTo>
                        <a:pt x="125" y="1160"/>
                      </a:lnTo>
                      <a:lnTo>
                        <a:pt x="123" y="1159"/>
                      </a:lnTo>
                      <a:lnTo>
                        <a:pt x="121" y="1155"/>
                      </a:lnTo>
                      <a:lnTo>
                        <a:pt x="120" y="1154"/>
                      </a:lnTo>
                      <a:lnTo>
                        <a:pt x="118" y="1154"/>
                      </a:lnTo>
                      <a:lnTo>
                        <a:pt x="116" y="1154"/>
                      </a:lnTo>
                      <a:lnTo>
                        <a:pt x="113" y="1154"/>
                      </a:lnTo>
                      <a:lnTo>
                        <a:pt x="110" y="1152"/>
                      </a:lnTo>
                      <a:lnTo>
                        <a:pt x="105" y="1150"/>
                      </a:lnTo>
                      <a:lnTo>
                        <a:pt x="100" y="1147"/>
                      </a:lnTo>
                      <a:lnTo>
                        <a:pt x="108" y="1124"/>
                      </a:lnTo>
                      <a:lnTo>
                        <a:pt x="115" y="1107"/>
                      </a:lnTo>
                      <a:lnTo>
                        <a:pt x="121" y="1097"/>
                      </a:lnTo>
                      <a:lnTo>
                        <a:pt x="126" y="1092"/>
                      </a:lnTo>
                      <a:lnTo>
                        <a:pt x="133" y="1089"/>
                      </a:lnTo>
                      <a:lnTo>
                        <a:pt x="140" y="1087"/>
                      </a:lnTo>
                      <a:close/>
                      <a:moveTo>
                        <a:pt x="62" y="984"/>
                      </a:moveTo>
                      <a:lnTo>
                        <a:pt x="63" y="989"/>
                      </a:lnTo>
                      <a:lnTo>
                        <a:pt x="68" y="1014"/>
                      </a:lnTo>
                      <a:lnTo>
                        <a:pt x="75" y="1031"/>
                      </a:lnTo>
                      <a:lnTo>
                        <a:pt x="81" y="1034"/>
                      </a:lnTo>
                      <a:lnTo>
                        <a:pt x="86" y="1042"/>
                      </a:lnTo>
                      <a:lnTo>
                        <a:pt x="90" y="1057"/>
                      </a:lnTo>
                      <a:lnTo>
                        <a:pt x="91" y="1072"/>
                      </a:lnTo>
                      <a:lnTo>
                        <a:pt x="91" y="1082"/>
                      </a:lnTo>
                      <a:lnTo>
                        <a:pt x="90" y="1086"/>
                      </a:lnTo>
                      <a:lnTo>
                        <a:pt x="88" y="1089"/>
                      </a:lnTo>
                      <a:lnTo>
                        <a:pt x="85" y="1089"/>
                      </a:lnTo>
                      <a:lnTo>
                        <a:pt x="81" y="1089"/>
                      </a:lnTo>
                      <a:lnTo>
                        <a:pt x="78" y="1086"/>
                      </a:lnTo>
                      <a:lnTo>
                        <a:pt x="75" y="1082"/>
                      </a:lnTo>
                      <a:lnTo>
                        <a:pt x="73" y="1079"/>
                      </a:lnTo>
                      <a:lnTo>
                        <a:pt x="70" y="1069"/>
                      </a:lnTo>
                      <a:lnTo>
                        <a:pt x="67" y="1054"/>
                      </a:lnTo>
                      <a:lnTo>
                        <a:pt x="62" y="1037"/>
                      </a:lnTo>
                      <a:lnTo>
                        <a:pt x="58" y="1021"/>
                      </a:lnTo>
                      <a:lnTo>
                        <a:pt x="58" y="1017"/>
                      </a:lnTo>
                      <a:lnTo>
                        <a:pt x="57" y="1014"/>
                      </a:lnTo>
                      <a:lnTo>
                        <a:pt x="53" y="1012"/>
                      </a:lnTo>
                      <a:lnTo>
                        <a:pt x="62" y="984"/>
                      </a:lnTo>
                      <a:close/>
                      <a:moveTo>
                        <a:pt x="88" y="898"/>
                      </a:moveTo>
                      <a:lnTo>
                        <a:pt x="90" y="901"/>
                      </a:lnTo>
                      <a:lnTo>
                        <a:pt x="90" y="906"/>
                      </a:lnTo>
                      <a:lnTo>
                        <a:pt x="90" y="911"/>
                      </a:lnTo>
                      <a:lnTo>
                        <a:pt x="90" y="916"/>
                      </a:lnTo>
                      <a:lnTo>
                        <a:pt x="88" y="921"/>
                      </a:lnTo>
                      <a:lnTo>
                        <a:pt x="85" y="926"/>
                      </a:lnTo>
                      <a:lnTo>
                        <a:pt x="83" y="929"/>
                      </a:lnTo>
                      <a:lnTo>
                        <a:pt x="81" y="929"/>
                      </a:lnTo>
                      <a:lnTo>
                        <a:pt x="80" y="929"/>
                      </a:lnTo>
                      <a:lnTo>
                        <a:pt x="78" y="928"/>
                      </a:lnTo>
                      <a:lnTo>
                        <a:pt x="88" y="898"/>
                      </a:lnTo>
                      <a:close/>
                      <a:moveTo>
                        <a:pt x="2583" y="351"/>
                      </a:moveTo>
                      <a:lnTo>
                        <a:pt x="2588" y="351"/>
                      </a:lnTo>
                      <a:lnTo>
                        <a:pt x="2599" y="352"/>
                      </a:lnTo>
                      <a:lnTo>
                        <a:pt x="2614" y="352"/>
                      </a:lnTo>
                      <a:lnTo>
                        <a:pt x="2631" y="354"/>
                      </a:lnTo>
                      <a:lnTo>
                        <a:pt x="2646" y="356"/>
                      </a:lnTo>
                      <a:lnTo>
                        <a:pt x="2658" y="359"/>
                      </a:lnTo>
                      <a:lnTo>
                        <a:pt x="2671" y="367"/>
                      </a:lnTo>
                      <a:lnTo>
                        <a:pt x="2679" y="379"/>
                      </a:lnTo>
                      <a:lnTo>
                        <a:pt x="2684" y="389"/>
                      </a:lnTo>
                      <a:lnTo>
                        <a:pt x="2684" y="399"/>
                      </a:lnTo>
                      <a:lnTo>
                        <a:pt x="2683" y="400"/>
                      </a:lnTo>
                      <a:lnTo>
                        <a:pt x="2681" y="404"/>
                      </a:lnTo>
                      <a:lnTo>
                        <a:pt x="2671" y="410"/>
                      </a:lnTo>
                      <a:lnTo>
                        <a:pt x="2654" y="415"/>
                      </a:lnTo>
                      <a:lnTo>
                        <a:pt x="2638" y="412"/>
                      </a:lnTo>
                      <a:lnTo>
                        <a:pt x="2626" y="405"/>
                      </a:lnTo>
                      <a:lnTo>
                        <a:pt x="2616" y="397"/>
                      </a:lnTo>
                      <a:lnTo>
                        <a:pt x="2606" y="390"/>
                      </a:lnTo>
                      <a:lnTo>
                        <a:pt x="2593" y="384"/>
                      </a:lnTo>
                      <a:lnTo>
                        <a:pt x="2579" y="377"/>
                      </a:lnTo>
                      <a:lnTo>
                        <a:pt x="2576" y="374"/>
                      </a:lnTo>
                      <a:lnTo>
                        <a:pt x="2573" y="372"/>
                      </a:lnTo>
                      <a:lnTo>
                        <a:pt x="2568" y="369"/>
                      </a:lnTo>
                      <a:lnTo>
                        <a:pt x="2566" y="366"/>
                      </a:lnTo>
                      <a:lnTo>
                        <a:pt x="2565" y="364"/>
                      </a:lnTo>
                      <a:lnTo>
                        <a:pt x="2563" y="361"/>
                      </a:lnTo>
                      <a:lnTo>
                        <a:pt x="2563" y="359"/>
                      </a:lnTo>
                      <a:lnTo>
                        <a:pt x="2563" y="357"/>
                      </a:lnTo>
                      <a:lnTo>
                        <a:pt x="2565" y="356"/>
                      </a:lnTo>
                      <a:lnTo>
                        <a:pt x="2568" y="354"/>
                      </a:lnTo>
                      <a:lnTo>
                        <a:pt x="2571" y="352"/>
                      </a:lnTo>
                      <a:lnTo>
                        <a:pt x="2576" y="352"/>
                      </a:lnTo>
                      <a:lnTo>
                        <a:pt x="2583" y="351"/>
                      </a:lnTo>
                      <a:close/>
                      <a:moveTo>
                        <a:pt x="2214" y="296"/>
                      </a:moveTo>
                      <a:lnTo>
                        <a:pt x="2217" y="296"/>
                      </a:lnTo>
                      <a:lnTo>
                        <a:pt x="2220" y="297"/>
                      </a:lnTo>
                      <a:lnTo>
                        <a:pt x="2224" y="301"/>
                      </a:lnTo>
                      <a:lnTo>
                        <a:pt x="2224" y="304"/>
                      </a:lnTo>
                      <a:lnTo>
                        <a:pt x="2225" y="307"/>
                      </a:lnTo>
                      <a:lnTo>
                        <a:pt x="2225" y="309"/>
                      </a:lnTo>
                      <a:lnTo>
                        <a:pt x="2222" y="317"/>
                      </a:lnTo>
                      <a:lnTo>
                        <a:pt x="2215" y="321"/>
                      </a:lnTo>
                      <a:lnTo>
                        <a:pt x="2207" y="322"/>
                      </a:lnTo>
                      <a:lnTo>
                        <a:pt x="2200" y="321"/>
                      </a:lnTo>
                      <a:lnTo>
                        <a:pt x="2194" y="319"/>
                      </a:lnTo>
                      <a:lnTo>
                        <a:pt x="2192" y="317"/>
                      </a:lnTo>
                      <a:lnTo>
                        <a:pt x="2192" y="314"/>
                      </a:lnTo>
                      <a:lnTo>
                        <a:pt x="2194" y="311"/>
                      </a:lnTo>
                      <a:lnTo>
                        <a:pt x="2195" y="307"/>
                      </a:lnTo>
                      <a:lnTo>
                        <a:pt x="2200" y="302"/>
                      </a:lnTo>
                      <a:lnTo>
                        <a:pt x="2205" y="299"/>
                      </a:lnTo>
                      <a:lnTo>
                        <a:pt x="2209" y="296"/>
                      </a:lnTo>
                      <a:lnTo>
                        <a:pt x="2212" y="296"/>
                      </a:lnTo>
                      <a:lnTo>
                        <a:pt x="2214" y="296"/>
                      </a:lnTo>
                      <a:close/>
                      <a:moveTo>
                        <a:pt x="2425" y="261"/>
                      </a:moveTo>
                      <a:lnTo>
                        <a:pt x="2440" y="264"/>
                      </a:lnTo>
                      <a:lnTo>
                        <a:pt x="2451" y="274"/>
                      </a:lnTo>
                      <a:lnTo>
                        <a:pt x="2460" y="287"/>
                      </a:lnTo>
                      <a:lnTo>
                        <a:pt x="2460" y="302"/>
                      </a:lnTo>
                      <a:lnTo>
                        <a:pt x="2458" y="309"/>
                      </a:lnTo>
                      <a:lnTo>
                        <a:pt x="2451" y="316"/>
                      </a:lnTo>
                      <a:lnTo>
                        <a:pt x="2443" y="324"/>
                      </a:lnTo>
                      <a:lnTo>
                        <a:pt x="2431" y="327"/>
                      </a:lnTo>
                      <a:lnTo>
                        <a:pt x="2418" y="327"/>
                      </a:lnTo>
                      <a:lnTo>
                        <a:pt x="2403" y="319"/>
                      </a:lnTo>
                      <a:lnTo>
                        <a:pt x="2397" y="309"/>
                      </a:lnTo>
                      <a:lnTo>
                        <a:pt x="2395" y="294"/>
                      </a:lnTo>
                      <a:lnTo>
                        <a:pt x="2400" y="279"/>
                      </a:lnTo>
                      <a:lnTo>
                        <a:pt x="2410" y="267"/>
                      </a:lnTo>
                      <a:lnTo>
                        <a:pt x="2425" y="261"/>
                      </a:lnTo>
                      <a:close/>
                      <a:moveTo>
                        <a:pt x="4738" y="241"/>
                      </a:moveTo>
                      <a:lnTo>
                        <a:pt x="4746" y="256"/>
                      </a:lnTo>
                      <a:lnTo>
                        <a:pt x="4751" y="269"/>
                      </a:lnTo>
                      <a:lnTo>
                        <a:pt x="4755" y="277"/>
                      </a:lnTo>
                      <a:lnTo>
                        <a:pt x="4758" y="282"/>
                      </a:lnTo>
                      <a:lnTo>
                        <a:pt x="4758" y="286"/>
                      </a:lnTo>
                      <a:lnTo>
                        <a:pt x="4760" y="287"/>
                      </a:lnTo>
                      <a:lnTo>
                        <a:pt x="4758" y="287"/>
                      </a:lnTo>
                      <a:lnTo>
                        <a:pt x="4738" y="241"/>
                      </a:lnTo>
                      <a:close/>
                      <a:moveTo>
                        <a:pt x="4725" y="211"/>
                      </a:moveTo>
                      <a:lnTo>
                        <a:pt x="4727" y="213"/>
                      </a:lnTo>
                      <a:lnTo>
                        <a:pt x="4738" y="241"/>
                      </a:lnTo>
                      <a:lnTo>
                        <a:pt x="4737" y="237"/>
                      </a:lnTo>
                      <a:lnTo>
                        <a:pt x="4725" y="211"/>
                      </a:lnTo>
                      <a:close/>
                      <a:moveTo>
                        <a:pt x="4534" y="193"/>
                      </a:moveTo>
                      <a:lnTo>
                        <a:pt x="4532" y="194"/>
                      </a:lnTo>
                      <a:lnTo>
                        <a:pt x="4532" y="203"/>
                      </a:lnTo>
                      <a:lnTo>
                        <a:pt x="4535" y="216"/>
                      </a:lnTo>
                      <a:lnTo>
                        <a:pt x="4539" y="234"/>
                      </a:lnTo>
                      <a:lnTo>
                        <a:pt x="4544" y="254"/>
                      </a:lnTo>
                      <a:lnTo>
                        <a:pt x="4547" y="272"/>
                      </a:lnTo>
                      <a:lnTo>
                        <a:pt x="4552" y="287"/>
                      </a:lnTo>
                      <a:lnTo>
                        <a:pt x="4555" y="296"/>
                      </a:lnTo>
                      <a:lnTo>
                        <a:pt x="4559" y="299"/>
                      </a:lnTo>
                      <a:lnTo>
                        <a:pt x="4564" y="302"/>
                      </a:lnTo>
                      <a:lnTo>
                        <a:pt x="4569" y="306"/>
                      </a:lnTo>
                      <a:lnTo>
                        <a:pt x="4572" y="311"/>
                      </a:lnTo>
                      <a:lnTo>
                        <a:pt x="4574" y="312"/>
                      </a:lnTo>
                      <a:lnTo>
                        <a:pt x="4577" y="319"/>
                      </a:lnTo>
                      <a:lnTo>
                        <a:pt x="4582" y="329"/>
                      </a:lnTo>
                      <a:lnTo>
                        <a:pt x="4588" y="346"/>
                      </a:lnTo>
                      <a:lnTo>
                        <a:pt x="4597" y="369"/>
                      </a:lnTo>
                      <a:lnTo>
                        <a:pt x="4603" y="384"/>
                      </a:lnTo>
                      <a:lnTo>
                        <a:pt x="4610" y="395"/>
                      </a:lnTo>
                      <a:lnTo>
                        <a:pt x="4615" y="402"/>
                      </a:lnTo>
                      <a:lnTo>
                        <a:pt x="4622" y="409"/>
                      </a:lnTo>
                      <a:lnTo>
                        <a:pt x="4630" y="415"/>
                      </a:lnTo>
                      <a:lnTo>
                        <a:pt x="4650" y="432"/>
                      </a:lnTo>
                      <a:lnTo>
                        <a:pt x="4665" y="444"/>
                      </a:lnTo>
                      <a:lnTo>
                        <a:pt x="4675" y="452"/>
                      </a:lnTo>
                      <a:lnTo>
                        <a:pt x="4680" y="457"/>
                      </a:lnTo>
                      <a:lnTo>
                        <a:pt x="4683" y="460"/>
                      </a:lnTo>
                      <a:lnTo>
                        <a:pt x="4685" y="462"/>
                      </a:lnTo>
                      <a:lnTo>
                        <a:pt x="4687" y="464"/>
                      </a:lnTo>
                      <a:lnTo>
                        <a:pt x="4688" y="470"/>
                      </a:lnTo>
                      <a:lnTo>
                        <a:pt x="4692" y="475"/>
                      </a:lnTo>
                      <a:lnTo>
                        <a:pt x="4695" y="480"/>
                      </a:lnTo>
                      <a:lnTo>
                        <a:pt x="4700" y="484"/>
                      </a:lnTo>
                      <a:lnTo>
                        <a:pt x="4703" y="487"/>
                      </a:lnTo>
                      <a:lnTo>
                        <a:pt x="4703" y="487"/>
                      </a:lnTo>
                      <a:lnTo>
                        <a:pt x="4707" y="487"/>
                      </a:lnTo>
                      <a:lnTo>
                        <a:pt x="4710" y="485"/>
                      </a:lnTo>
                      <a:lnTo>
                        <a:pt x="4713" y="480"/>
                      </a:lnTo>
                      <a:lnTo>
                        <a:pt x="4713" y="472"/>
                      </a:lnTo>
                      <a:lnTo>
                        <a:pt x="4710" y="459"/>
                      </a:lnTo>
                      <a:lnTo>
                        <a:pt x="4720" y="480"/>
                      </a:lnTo>
                      <a:lnTo>
                        <a:pt x="4727" y="494"/>
                      </a:lnTo>
                      <a:lnTo>
                        <a:pt x="4732" y="504"/>
                      </a:lnTo>
                      <a:lnTo>
                        <a:pt x="4737" y="509"/>
                      </a:lnTo>
                      <a:lnTo>
                        <a:pt x="4738" y="510"/>
                      </a:lnTo>
                      <a:lnTo>
                        <a:pt x="4742" y="512"/>
                      </a:lnTo>
                      <a:lnTo>
                        <a:pt x="4743" y="512"/>
                      </a:lnTo>
                      <a:lnTo>
                        <a:pt x="4745" y="510"/>
                      </a:lnTo>
                      <a:lnTo>
                        <a:pt x="4748" y="507"/>
                      </a:lnTo>
                      <a:lnTo>
                        <a:pt x="4750" y="505"/>
                      </a:lnTo>
                      <a:lnTo>
                        <a:pt x="4751" y="502"/>
                      </a:lnTo>
                      <a:lnTo>
                        <a:pt x="4755" y="500"/>
                      </a:lnTo>
                      <a:lnTo>
                        <a:pt x="4756" y="502"/>
                      </a:lnTo>
                      <a:lnTo>
                        <a:pt x="4758" y="504"/>
                      </a:lnTo>
                      <a:lnTo>
                        <a:pt x="4758" y="505"/>
                      </a:lnTo>
                      <a:lnTo>
                        <a:pt x="4760" y="510"/>
                      </a:lnTo>
                      <a:lnTo>
                        <a:pt x="4763" y="515"/>
                      </a:lnTo>
                      <a:lnTo>
                        <a:pt x="4766" y="527"/>
                      </a:lnTo>
                      <a:lnTo>
                        <a:pt x="4771" y="542"/>
                      </a:lnTo>
                      <a:lnTo>
                        <a:pt x="4780" y="555"/>
                      </a:lnTo>
                      <a:lnTo>
                        <a:pt x="4788" y="562"/>
                      </a:lnTo>
                      <a:lnTo>
                        <a:pt x="4790" y="555"/>
                      </a:lnTo>
                      <a:lnTo>
                        <a:pt x="4790" y="542"/>
                      </a:lnTo>
                      <a:lnTo>
                        <a:pt x="4788" y="525"/>
                      </a:lnTo>
                      <a:lnTo>
                        <a:pt x="4785" y="507"/>
                      </a:lnTo>
                      <a:lnTo>
                        <a:pt x="4780" y="490"/>
                      </a:lnTo>
                      <a:lnTo>
                        <a:pt x="4775" y="475"/>
                      </a:lnTo>
                      <a:lnTo>
                        <a:pt x="4770" y="465"/>
                      </a:lnTo>
                      <a:lnTo>
                        <a:pt x="4722" y="404"/>
                      </a:lnTo>
                      <a:lnTo>
                        <a:pt x="4718" y="402"/>
                      </a:lnTo>
                      <a:lnTo>
                        <a:pt x="4715" y="402"/>
                      </a:lnTo>
                      <a:lnTo>
                        <a:pt x="4712" y="404"/>
                      </a:lnTo>
                      <a:lnTo>
                        <a:pt x="4707" y="407"/>
                      </a:lnTo>
                      <a:lnTo>
                        <a:pt x="4703" y="409"/>
                      </a:lnTo>
                      <a:lnTo>
                        <a:pt x="4700" y="410"/>
                      </a:lnTo>
                      <a:lnTo>
                        <a:pt x="4695" y="412"/>
                      </a:lnTo>
                      <a:lnTo>
                        <a:pt x="4692" y="410"/>
                      </a:lnTo>
                      <a:lnTo>
                        <a:pt x="4688" y="409"/>
                      </a:lnTo>
                      <a:lnTo>
                        <a:pt x="4662" y="385"/>
                      </a:lnTo>
                      <a:lnTo>
                        <a:pt x="4633" y="362"/>
                      </a:lnTo>
                      <a:lnTo>
                        <a:pt x="4630" y="359"/>
                      </a:lnTo>
                      <a:lnTo>
                        <a:pt x="4628" y="356"/>
                      </a:lnTo>
                      <a:lnTo>
                        <a:pt x="4623" y="347"/>
                      </a:lnTo>
                      <a:lnTo>
                        <a:pt x="4615" y="334"/>
                      </a:lnTo>
                      <a:lnTo>
                        <a:pt x="4605" y="317"/>
                      </a:lnTo>
                      <a:lnTo>
                        <a:pt x="4593" y="297"/>
                      </a:lnTo>
                      <a:lnTo>
                        <a:pt x="4582" y="276"/>
                      </a:lnTo>
                      <a:lnTo>
                        <a:pt x="4572" y="252"/>
                      </a:lnTo>
                      <a:lnTo>
                        <a:pt x="4560" y="227"/>
                      </a:lnTo>
                      <a:lnTo>
                        <a:pt x="4550" y="211"/>
                      </a:lnTo>
                      <a:lnTo>
                        <a:pt x="4542" y="199"/>
                      </a:lnTo>
                      <a:lnTo>
                        <a:pt x="4534" y="193"/>
                      </a:lnTo>
                      <a:close/>
                      <a:moveTo>
                        <a:pt x="314" y="176"/>
                      </a:moveTo>
                      <a:lnTo>
                        <a:pt x="316" y="176"/>
                      </a:lnTo>
                      <a:lnTo>
                        <a:pt x="318" y="176"/>
                      </a:lnTo>
                      <a:lnTo>
                        <a:pt x="319" y="179"/>
                      </a:lnTo>
                      <a:lnTo>
                        <a:pt x="319" y="181"/>
                      </a:lnTo>
                      <a:lnTo>
                        <a:pt x="318" y="184"/>
                      </a:lnTo>
                      <a:lnTo>
                        <a:pt x="316" y="188"/>
                      </a:lnTo>
                      <a:lnTo>
                        <a:pt x="316" y="191"/>
                      </a:lnTo>
                      <a:lnTo>
                        <a:pt x="314" y="193"/>
                      </a:lnTo>
                      <a:lnTo>
                        <a:pt x="314" y="194"/>
                      </a:lnTo>
                      <a:lnTo>
                        <a:pt x="313" y="194"/>
                      </a:lnTo>
                      <a:lnTo>
                        <a:pt x="311" y="196"/>
                      </a:lnTo>
                      <a:lnTo>
                        <a:pt x="309" y="198"/>
                      </a:lnTo>
                      <a:lnTo>
                        <a:pt x="306" y="201"/>
                      </a:lnTo>
                      <a:lnTo>
                        <a:pt x="303" y="204"/>
                      </a:lnTo>
                      <a:lnTo>
                        <a:pt x="298" y="209"/>
                      </a:lnTo>
                      <a:lnTo>
                        <a:pt x="291" y="214"/>
                      </a:lnTo>
                      <a:lnTo>
                        <a:pt x="286" y="219"/>
                      </a:lnTo>
                      <a:lnTo>
                        <a:pt x="283" y="221"/>
                      </a:lnTo>
                      <a:lnTo>
                        <a:pt x="281" y="224"/>
                      </a:lnTo>
                      <a:lnTo>
                        <a:pt x="279" y="226"/>
                      </a:lnTo>
                      <a:lnTo>
                        <a:pt x="278" y="227"/>
                      </a:lnTo>
                      <a:lnTo>
                        <a:pt x="274" y="231"/>
                      </a:lnTo>
                      <a:lnTo>
                        <a:pt x="273" y="234"/>
                      </a:lnTo>
                      <a:lnTo>
                        <a:pt x="271" y="237"/>
                      </a:lnTo>
                      <a:lnTo>
                        <a:pt x="269" y="239"/>
                      </a:lnTo>
                      <a:lnTo>
                        <a:pt x="263" y="246"/>
                      </a:lnTo>
                      <a:lnTo>
                        <a:pt x="256" y="254"/>
                      </a:lnTo>
                      <a:lnTo>
                        <a:pt x="249" y="261"/>
                      </a:lnTo>
                      <a:lnTo>
                        <a:pt x="239" y="276"/>
                      </a:lnTo>
                      <a:lnTo>
                        <a:pt x="230" y="289"/>
                      </a:lnTo>
                      <a:lnTo>
                        <a:pt x="226" y="292"/>
                      </a:lnTo>
                      <a:lnTo>
                        <a:pt x="226" y="292"/>
                      </a:lnTo>
                      <a:lnTo>
                        <a:pt x="225" y="294"/>
                      </a:lnTo>
                      <a:lnTo>
                        <a:pt x="225" y="292"/>
                      </a:lnTo>
                      <a:lnTo>
                        <a:pt x="225" y="291"/>
                      </a:lnTo>
                      <a:lnTo>
                        <a:pt x="225" y="287"/>
                      </a:lnTo>
                      <a:lnTo>
                        <a:pt x="226" y="282"/>
                      </a:lnTo>
                      <a:lnTo>
                        <a:pt x="228" y="279"/>
                      </a:lnTo>
                      <a:lnTo>
                        <a:pt x="230" y="277"/>
                      </a:lnTo>
                      <a:lnTo>
                        <a:pt x="230" y="276"/>
                      </a:lnTo>
                      <a:lnTo>
                        <a:pt x="254" y="244"/>
                      </a:lnTo>
                      <a:lnTo>
                        <a:pt x="269" y="221"/>
                      </a:lnTo>
                      <a:lnTo>
                        <a:pt x="284" y="198"/>
                      </a:lnTo>
                      <a:lnTo>
                        <a:pt x="301" y="176"/>
                      </a:lnTo>
                      <a:lnTo>
                        <a:pt x="301" y="178"/>
                      </a:lnTo>
                      <a:lnTo>
                        <a:pt x="303" y="178"/>
                      </a:lnTo>
                      <a:lnTo>
                        <a:pt x="308" y="176"/>
                      </a:lnTo>
                      <a:lnTo>
                        <a:pt x="314" y="176"/>
                      </a:lnTo>
                      <a:close/>
                      <a:moveTo>
                        <a:pt x="421" y="171"/>
                      </a:moveTo>
                      <a:lnTo>
                        <a:pt x="422" y="174"/>
                      </a:lnTo>
                      <a:lnTo>
                        <a:pt x="424" y="178"/>
                      </a:lnTo>
                      <a:lnTo>
                        <a:pt x="417" y="196"/>
                      </a:lnTo>
                      <a:lnTo>
                        <a:pt x="412" y="209"/>
                      </a:lnTo>
                      <a:lnTo>
                        <a:pt x="409" y="219"/>
                      </a:lnTo>
                      <a:lnTo>
                        <a:pt x="407" y="224"/>
                      </a:lnTo>
                      <a:lnTo>
                        <a:pt x="409" y="227"/>
                      </a:lnTo>
                      <a:lnTo>
                        <a:pt x="411" y="232"/>
                      </a:lnTo>
                      <a:lnTo>
                        <a:pt x="442" y="218"/>
                      </a:lnTo>
                      <a:lnTo>
                        <a:pt x="467" y="204"/>
                      </a:lnTo>
                      <a:lnTo>
                        <a:pt x="489" y="194"/>
                      </a:lnTo>
                      <a:lnTo>
                        <a:pt x="467" y="251"/>
                      </a:lnTo>
                      <a:lnTo>
                        <a:pt x="444" y="306"/>
                      </a:lnTo>
                      <a:lnTo>
                        <a:pt x="416" y="359"/>
                      </a:lnTo>
                      <a:lnTo>
                        <a:pt x="384" y="407"/>
                      </a:lnTo>
                      <a:lnTo>
                        <a:pt x="349" y="452"/>
                      </a:lnTo>
                      <a:lnTo>
                        <a:pt x="314" y="497"/>
                      </a:lnTo>
                      <a:lnTo>
                        <a:pt x="281" y="545"/>
                      </a:lnTo>
                      <a:lnTo>
                        <a:pt x="253" y="595"/>
                      </a:lnTo>
                      <a:lnTo>
                        <a:pt x="246" y="607"/>
                      </a:lnTo>
                      <a:lnTo>
                        <a:pt x="241" y="618"/>
                      </a:lnTo>
                      <a:lnTo>
                        <a:pt x="236" y="630"/>
                      </a:lnTo>
                      <a:lnTo>
                        <a:pt x="231" y="642"/>
                      </a:lnTo>
                      <a:lnTo>
                        <a:pt x="226" y="655"/>
                      </a:lnTo>
                      <a:lnTo>
                        <a:pt x="220" y="670"/>
                      </a:lnTo>
                      <a:lnTo>
                        <a:pt x="213" y="690"/>
                      </a:lnTo>
                      <a:lnTo>
                        <a:pt x="206" y="715"/>
                      </a:lnTo>
                      <a:lnTo>
                        <a:pt x="196" y="745"/>
                      </a:lnTo>
                      <a:lnTo>
                        <a:pt x="185" y="783"/>
                      </a:lnTo>
                      <a:lnTo>
                        <a:pt x="171" y="828"/>
                      </a:lnTo>
                      <a:lnTo>
                        <a:pt x="170" y="828"/>
                      </a:lnTo>
                      <a:lnTo>
                        <a:pt x="168" y="828"/>
                      </a:lnTo>
                      <a:lnTo>
                        <a:pt x="165" y="830"/>
                      </a:lnTo>
                      <a:lnTo>
                        <a:pt x="163" y="835"/>
                      </a:lnTo>
                      <a:lnTo>
                        <a:pt x="158" y="841"/>
                      </a:lnTo>
                      <a:lnTo>
                        <a:pt x="153" y="851"/>
                      </a:lnTo>
                      <a:lnTo>
                        <a:pt x="145" y="866"/>
                      </a:lnTo>
                      <a:lnTo>
                        <a:pt x="136" y="886"/>
                      </a:lnTo>
                      <a:lnTo>
                        <a:pt x="123" y="911"/>
                      </a:lnTo>
                      <a:lnTo>
                        <a:pt x="108" y="941"/>
                      </a:lnTo>
                      <a:lnTo>
                        <a:pt x="90" y="979"/>
                      </a:lnTo>
                      <a:lnTo>
                        <a:pt x="88" y="966"/>
                      </a:lnTo>
                      <a:lnTo>
                        <a:pt x="90" y="948"/>
                      </a:lnTo>
                      <a:lnTo>
                        <a:pt x="95" y="924"/>
                      </a:lnTo>
                      <a:lnTo>
                        <a:pt x="101" y="899"/>
                      </a:lnTo>
                      <a:lnTo>
                        <a:pt x="111" y="871"/>
                      </a:lnTo>
                      <a:lnTo>
                        <a:pt x="123" y="843"/>
                      </a:lnTo>
                      <a:lnTo>
                        <a:pt x="133" y="815"/>
                      </a:lnTo>
                      <a:lnTo>
                        <a:pt x="145" y="786"/>
                      </a:lnTo>
                      <a:lnTo>
                        <a:pt x="156" y="761"/>
                      </a:lnTo>
                      <a:lnTo>
                        <a:pt x="165" y="740"/>
                      </a:lnTo>
                      <a:lnTo>
                        <a:pt x="173" y="723"/>
                      </a:lnTo>
                      <a:lnTo>
                        <a:pt x="178" y="711"/>
                      </a:lnTo>
                      <a:lnTo>
                        <a:pt x="180" y="708"/>
                      </a:lnTo>
                      <a:lnTo>
                        <a:pt x="190" y="690"/>
                      </a:lnTo>
                      <a:lnTo>
                        <a:pt x="196" y="675"/>
                      </a:lnTo>
                      <a:lnTo>
                        <a:pt x="198" y="665"/>
                      </a:lnTo>
                      <a:lnTo>
                        <a:pt x="198" y="655"/>
                      </a:lnTo>
                      <a:lnTo>
                        <a:pt x="198" y="645"/>
                      </a:lnTo>
                      <a:lnTo>
                        <a:pt x="185" y="660"/>
                      </a:lnTo>
                      <a:lnTo>
                        <a:pt x="170" y="685"/>
                      </a:lnTo>
                      <a:lnTo>
                        <a:pt x="155" y="716"/>
                      </a:lnTo>
                      <a:lnTo>
                        <a:pt x="138" y="755"/>
                      </a:lnTo>
                      <a:lnTo>
                        <a:pt x="121" y="800"/>
                      </a:lnTo>
                      <a:lnTo>
                        <a:pt x="105" y="848"/>
                      </a:lnTo>
                      <a:lnTo>
                        <a:pt x="88" y="898"/>
                      </a:lnTo>
                      <a:lnTo>
                        <a:pt x="85" y="896"/>
                      </a:lnTo>
                      <a:lnTo>
                        <a:pt x="81" y="901"/>
                      </a:lnTo>
                      <a:lnTo>
                        <a:pt x="78" y="909"/>
                      </a:lnTo>
                      <a:lnTo>
                        <a:pt x="78" y="921"/>
                      </a:lnTo>
                      <a:lnTo>
                        <a:pt x="78" y="928"/>
                      </a:lnTo>
                      <a:lnTo>
                        <a:pt x="62" y="984"/>
                      </a:lnTo>
                      <a:lnTo>
                        <a:pt x="60" y="978"/>
                      </a:lnTo>
                      <a:lnTo>
                        <a:pt x="57" y="973"/>
                      </a:lnTo>
                      <a:lnTo>
                        <a:pt x="55" y="969"/>
                      </a:lnTo>
                      <a:lnTo>
                        <a:pt x="52" y="966"/>
                      </a:lnTo>
                      <a:lnTo>
                        <a:pt x="50" y="966"/>
                      </a:lnTo>
                      <a:lnTo>
                        <a:pt x="48" y="966"/>
                      </a:lnTo>
                      <a:lnTo>
                        <a:pt x="47" y="966"/>
                      </a:lnTo>
                      <a:lnTo>
                        <a:pt x="45" y="966"/>
                      </a:lnTo>
                      <a:lnTo>
                        <a:pt x="33" y="981"/>
                      </a:lnTo>
                      <a:lnTo>
                        <a:pt x="27" y="994"/>
                      </a:lnTo>
                      <a:lnTo>
                        <a:pt x="27" y="1004"/>
                      </a:lnTo>
                      <a:lnTo>
                        <a:pt x="28" y="1011"/>
                      </a:lnTo>
                      <a:lnTo>
                        <a:pt x="30" y="1014"/>
                      </a:lnTo>
                      <a:lnTo>
                        <a:pt x="35" y="1012"/>
                      </a:lnTo>
                      <a:lnTo>
                        <a:pt x="40" y="1011"/>
                      </a:lnTo>
                      <a:lnTo>
                        <a:pt x="47" y="1011"/>
                      </a:lnTo>
                      <a:lnTo>
                        <a:pt x="52" y="1011"/>
                      </a:lnTo>
                      <a:lnTo>
                        <a:pt x="53" y="1012"/>
                      </a:lnTo>
                      <a:lnTo>
                        <a:pt x="38" y="1066"/>
                      </a:lnTo>
                      <a:lnTo>
                        <a:pt x="25" y="1117"/>
                      </a:lnTo>
                      <a:lnTo>
                        <a:pt x="13" y="1164"/>
                      </a:lnTo>
                      <a:lnTo>
                        <a:pt x="5" y="1205"/>
                      </a:lnTo>
                      <a:lnTo>
                        <a:pt x="5" y="1177"/>
                      </a:lnTo>
                      <a:lnTo>
                        <a:pt x="7" y="1141"/>
                      </a:lnTo>
                      <a:lnTo>
                        <a:pt x="8" y="1094"/>
                      </a:lnTo>
                      <a:lnTo>
                        <a:pt x="10" y="1036"/>
                      </a:lnTo>
                      <a:lnTo>
                        <a:pt x="23" y="921"/>
                      </a:lnTo>
                      <a:lnTo>
                        <a:pt x="43" y="808"/>
                      </a:lnTo>
                      <a:lnTo>
                        <a:pt x="67" y="696"/>
                      </a:lnTo>
                      <a:lnTo>
                        <a:pt x="68" y="695"/>
                      </a:lnTo>
                      <a:lnTo>
                        <a:pt x="70" y="700"/>
                      </a:lnTo>
                      <a:lnTo>
                        <a:pt x="70" y="705"/>
                      </a:lnTo>
                      <a:lnTo>
                        <a:pt x="70" y="713"/>
                      </a:lnTo>
                      <a:lnTo>
                        <a:pt x="68" y="728"/>
                      </a:lnTo>
                      <a:lnTo>
                        <a:pt x="72" y="723"/>
                      </a:lnTo>
                      <a:lnTo>
                        <a:pt x="75" y="718"/>
                      </a:lnTo>
                      <a:lnTo>
                        <a:pt x="78" y="713"/>
                      </a:lnTo>
                      <a:lnTo>
                        <a:pt x="73" y="748"/>
                      </a:lnTo>
                      <a:lnTo>
                        <a:pt x="68" y="783"/>
                      </a:lnTo>
                      <a:lnTo>
                        <a:pt x="62" y="820"/>
                      </a:lnTo>
                      <a:lnTo>
                        <a:pt x="58" y="854"/>
                      </a:lnTo>
                      <a:lnTo>
                        <a:pt x="62" y="891"/>
                      </a:lnTo>
                      <a:lnTo>
                        <a:pt x="65" y="886"/>
                      </a:lnTo>
                      <a:lnTo>
                        <a:pt x="68" y="879"/>
                      </a:lnTo>
                      <a:lnTo>
                        <a:pt x="78" y="835"/>
                      </a:lnTo>
                      <a:lnTo>
                        <a:pt x="85" y="786"/>
                      </a:lnTo>
                      <a:lnTo>
                        <a:pt x="88" y="738"/>
                      </a:lnTo>
                      <a:lnTo>
                        <a:pt x="95" y="691"/>
                      </a:lnTo>
                      <a:lnTo>
                        <a:pt x="108" y="645"/>
                      </a:lnTo>
                      <a:lnTo>
                        <a:pt x="121" y="620"/>
                      </a:lnTo>
                      <a:lnTo>
                        <a:pt x="136" y="595"/>
                      </a:lnTo>
                      <a:lnTo>
                        <a:pt x="153" y="572"/>
                      </a:lnTo>
                      <a:lnTo>
                        <a:pt x="171" y="548"/>
                      </a:lnTo>
                      <a:lnTo>
                        <a:pt x="186" y="525"/>
                      </a:lnTo>
                      <a:lnTo>
                        <a:pt x="198" y="499"/>
                      </a:lnTo>
                      <a:lnTo>
                        <a:pt x="205" y="470"/>
                      </a:lnTo>
                      <a:lnTo>
                        <a:pt x="210" y="440"/>
                      </a:lnTo>
                      <a:lnTo>
                        <a:pt x="220" y="414"/>
                      </a:lnTo>
                      <a:lnTo>
                        <a:pt x="225" y="419"/>
                      </a:lnTo>
                      <a:lnTo>
                        <a:pt x="239" y="409"/>
                      </a:lnTo>
                      <a:lnTo>
                        <a:pt x="251" y="395"/>
                      </a:lnTo>
                      <a:lnTo>
                        <a:pt x="258" y="380"/>
                      </a:lnTo>
                      <a:lnTo>
                        <a:pt x="263" y="366"/>
                      </a:lnTo>
                      <a:lnTo>
                        <a:pt x="268" y="349"/>
                      </a:lnTo>
                      <a:lnTo>
                        <a:pt x="273" y="332"/>
                      </a:lnTo>
                      <a:lnTo>
                        <a:pt x="281" y="317"/>
                      </a:lnTo>
                      <a:lnTo>
                        <a:pt x="293" y="306"/>
                      </a:lnTo>
                      <a:lnTo>
                        <a:pt x="298" y="307"/>
                      </a:lnTo>
                      <a:lnTo>
                        <a:pt x="306" y="307"/>
                      </a:lnTo>
                      <a:lnTo>
                        <a:pt x="314" y="304"/>
                      </a:lnTo>
                      <a:lnTo>
                        <a:pt x="324" y="299"/>
                      </a:lnTo>
                      <a:lnTo>
                        <a:pt x="333" y="286"/>
                      </a:lnTo>
                      <a:lnTo>
                        <a:pt x="338" y="266"/>
                      </a:lnTo>
                      <a:lnTo>
                        <a:pt x="339" y="261"/>
                      </a:lnTo>
                      <a:lnTo>
                        <a:pt x="341" y="256"/>
                      </a:lnTo>
                      <a:lnTo>
                        <a:pt x="343" y="251"/>
                      </a:lnTo>
                      <a:lnTo>
                        <a:pt x="348" y="244"/>
                      </a:lnTo>
                      <a:lnTo>
                        <a:pt x="354" y="236"/>
                      </a:lnTo>
                      <a:lnTo>
                        <a:pt x="364" y="226"/>
                      </a:lnTo>
                      <a:lnTo>
                        <a:pt x="379" y="213"/>
                      </a:lnTo>
                      <a:lnTo>
                        <a:pt x="397" y="194"/>
                      </a:lnTo>
                      <a:lnTo>
                        <a:pt x="421" y="171"/>
                      </a:lnTo>
                      <a:close/>
                      <a:moveTo>
                        <a:pt x="544" y="108"/>
                      </a:moveTo>
                      <a:lnTo>
                        <a:pt x="542" y="128"/>
                      </a:lnTo>
                      <a:lnTo>
                        <a:pt x="539" y="144"/>
                      </a:lnTo>
                      <a:lnTo>
                        <a:pt x="534" y="158"/>
                      </a:lnTo>
                      <a:lnTo>
                        <a:pt x="524" y="169"/>
                      </a:lnTo>
                      <a:lnTo>
                        <a:pt x="509" y="181"/>
                      </a:lnTo>
                      <a:lnTo>
                        <a:pt x="489" y="194"/>
                      </a:lnTo>
                      <a:lnTo>
                        <a:pt x="514" y="131"/>
                      </a:lnTo>
                      <a:lnTo>
                        <a:pt x="521" y="124"/>
                      </a:lnTo>
                      <a:lnTo>
                        <a:pt x="527" y="116"/>
                      </a:lnTo>
                      <a:lnTo>
                        <a:pt x="534" y="111"/>
                      </a:lnTo>
                      <a:lnTo>
                        <a:pt x="544" y="108"/>
                      </a:lnTo>
                      <a:close/>
                      <a:moveTo>
                        <a:pt x="299" y="99"/>
                      </a:moveTo>
                      <a:lnTo>
                        <a:pt x="299" y="103"/>
                      </a:lnTo>
                      <a:lnTo>
                        <a:pt x="301" y="106"/>
                      </a:lnTo>
                      <a:lnTo>
                        <a:pt x="301" y="109"/>
                      </a:lnTo>
                      <a:lnTo>
                        <a:pt x="303" y="111"/>
                      </a:lnTo>
                      <a:lnTo>
                        <a:pt x="308" y="111"/>
                      </a:lnTo>
                      <a:lnTo>
                        <a:pt x="311" y="109"/>
                      </a:lnTo>
                      <a:lnTo>
                        <a:pt x="313" y="109"/>
                      </a:lnTo>
                      <a:lnTo>
                        <a:pt x="314" y="111"/>
                      </a:lnTo>
                      <a:lnTo>
                        <a:pt x="316" y="111"/>
                      </a:lnTo>
                      <a:lnTo>
                        <a:pt x="313" y="121"/>
                      </a:lnTo>
                      <a:lnTo>
                        <a:pt x="309" y="134"/>
                      </a:lnTo>
                      <a:lnTo>
                        <a:pt x="304" y="148"/>
                      </a:lnTo>
                      <a:lnTo>
                        <a:pt x="299" y="159"/>
                      </a:lnTo>
                      <a:lnTo>
                        <a:pt x="296" y="164"/>
                      </a:lnTo>
                      <a:lnTo>
                        <a:pt x="293" y="168"/>
                      </a:lnTo>
                      <a:lnTo>
                        <a:pt x="293" y="168"/>
                      </a:lnTo>
                      <a:lnTo>
                        <a:pt x="291" y="166"/>
                      </a:lnTo>
                      <a:lnTo>
                        <a:pt x="293" y="163"/>
                      </a:lnTo>
                      <a:lnTo>
                        <a:pt x="294" y="158"/>
                      </a:lnTo>
                      <a:lnTo>
                        <a:pt x="298" y="148"/>
                      </a:lnTo>
                      <a:lnTo>
                        <a:pt x="304" y="133"/>
                      </a:lnTo>
                      <a:lnTo>
                        <a:pt x="301" y="138"/>
                      </a:lnTo>
                      <a:lnTo>
                        <a:pt x="296" y="148"/>
                      </a:lnTo>
                      <a:lnTo>
                        <a:pt x="288" y="159"/>
                      </a:lnTo>
                      <a:lnTo>
                        <a:pt x="281" y="176"/>
                      </a:lnTo>
                      <a:lnTo>
                        <a:pt x="274" y="191"/>
                      </a:lnTo>
                      <a:lnTo>
                        <a:pt x="266" y="208"/>
                      </a:lnTo>
                      <a:lnTo>
                        <a:pt x="258" y="219"/>
                      </a:lnTo>
                      <a:lnTo>
                        <a:pt x="253" y="226"/>
                      </a:lnTo>
                      <a:lnTo>
                        <a:pt x="249" y="229"/>
                      </a:lnTo>
                      <a:lnTo>
                        <a:pt x="249" y="227"/>
                      </a:lnTo>
                      <a:lnTo>
                        <a:pt x="251" y="224"/>
                      </a:lnTo>
                      <a:lnTo>
                        <a:pt x="253" y="219"/>
                      </a:lnTo>
                      <a:lnTo>
                        <a:pt x="256" y="209"/>
                      </a:lnTo>
                      <a:lnTo>
                        <a:pt x="263" y="196"/>
                      </a:lnTo>
                      <a:lnTo>
                        <a:pt x="271" y="178"/>
                      </a:lnTo>
                      <a:lnTo>
                        <a:pt x="279" y="158"/>
                      </a:lnTo>
                      <a:lnTo>
                        <a:pt x="286" y="144"/>
                      </a:lnTo>
                      <a:lnTo>
                        <a:pt x="288" y="138"/>
                      </a:lnTo>
                      <a:lnTo>
                        <a:pt x="288" y="133"/>
                      </a:lnTo>
                      <a:lnTo>
                        <a:pt x="288" y="131"/>
                      </a:lnTo>
                      <a:lnTo>
                        <a:pt x="284" y="133"/>
                      </a:lnTo>
                      <a:lnTo>
                        <a:pt x="281" y="138"/>
                      </a:lnTo>
                      <a:lnTo>
                        <a:pt x="274" y="146"/>
                      </a:lnTo>
                      <a:lnTo>
                        <a:pt x="266" y="158"/>
                      </a:lnTo>
                      <a:lnTo>
                        <a:pt x="256" y="178"/>
                      </a:lnTo>
                      <a:lnTo>
                        <a:pt x="243" y="204"/>
                      </a:lnTo>
                      <a:lnTo>
                        <a:pt x="226" y="237"/>
                      </a:lnTo>
                      <a:lnTo>
                        <a:pt x="218" y="257"/>
                      </a:lnTo>
                      <a:lnTo>
                        <a:pt x="213" y="271"/>
                      </a:lnTo>
                      <a:lnTo>
                        <a:pt x="208" y="279"/>
                      </a:lnTo>
                      <a:lnTo>
                        <a:pt x="205" y="284"/>
                      </a:lnTo>
                      <a:lnTo>
                        <a:pt x="203" y="286"/>
                      </a:lnTo>
                      <a:lnTo>
                        <a:pt x="203" y="287"/>
                      </a:lnTo>
                      <a:lnTo>
                        <a:pt x="203" y="286"/>
                      </a:lnTo>
                      <a:lnTo>
                        <a:pt x="203" y="282"/>
                      </a:lnTo>
                      <a:lnTo>
                        <a:pt x="238" y="208"/>
                      </a:lnTo>
                      <a:lnTo>
                        <a:pt x="273" y="134"/>
                      </a:lnTo>
                      <a:lnTo>
                        <a:pt x="284" y="116"/>
                      </a:lnTo>
                      <a:lnTo>
                        <a:pt x="293" y="104"/>
                      </a:lnTo>
                      <a:lnTo>
                        <a:pt x="299" y="99"/>
                      </a:lnTo>
                      <a:close/>
                      <a:moveTo>
                        <a:pt x="4459" y="86"/>
                      </a:moveTo>
                      <a:lnTo>
                        <a:pt x="4457" y="86"/>
                      </a:lnTo>
                      <a:lnTo>
                        <a:pt x="4455" y="89"/>
                      </a:lnTo>
                      <a:lnTo>
                        <a:pt x="4454" y="93"/>
                      </a:lnTo>
                      <a:lnTo>
                        <a:pt x="4454" y="98"/>
                      </a:lnTo>
                      <a:lnTo>
                        <a:pt x="4452" y="104"/>
                      </a:lnTo>
                      <a:lnTo>
                        <a:pt x="4452" y="108"/>
                      </a:lnTo>
                      <a:lnTo>
                        <a:pt x="4452" y="111"/>
                      </a:lnTo>
                      <a:lnTo>
                        <a:pt x="4449" y="111"/>
                      </a:lnTo>
                      <a:lnTo>
                        <a:pt x="4445" y="111"/>
                      </a:lnTo>
                      <a:lnTo>
                        <a:pt x="4432" y="114"/>
                      </a:lnTo>
                      <a:lnTo>
                        <a:pt x="4424" y="121"/>
                      </a:lnTo>
                      <a:lnTo>
                        <a:pt x="4422" y="131"/>
                      </a:lnTo>
                      <a:lnTo>
                        <a:pt x="4424" y="143"/>
                      </a:lnTo>
                      <a:lnTo>
                        <a:pt x="4431" y="156"/>
                      </a:lnTo>
                      <a:lnTo>
                        <a:pt x="4442" y="163"/>
                      </a:lnTo>
                      <a:lnTo>
                        <a:pt x="4455" y="166"/>
                      </a:lnTo>
                      <a:lnTo>
                        <a:pt x="4467" y="171"/>
                      </a:lnTo>
                      <a:lnTo>
                        <a:pt x="4470" y="171"/>
                      </a:lnTo>
                      <a:lnTo>
                        <a:pt x="4474" y="173"/>
                      </a:lnTo>
                      <a:lnTo>
                        <a:pt x="4477" y="174"/>
                      </a:lnTo>
                      <a:lnTo>
                        <a:pt x="4480" y="174"/>
                      </a:lnTo>
                      <a:lnTo>
                        <a:pt x="4502" y="181"/>
                      </a:lnTo>
                      <a:lnTo>
                        <a:pt x="4525" y="188"/>
                      </a:lnTo>
                      <a:lnTo>
                        <a:pt x="4529" y="189"/>
                      </a:lnTo>
                      <a:lnTo>
                        <a:pt x="4532" y="189"/>
                      </a:lnTo>
                      <a:lnTo>
                        <a:pt x="4534" y="188"/>
                      </a:lnTo>
                      <a:lnTo>
                        <a:pt x="4535" y="188"/>
                      </a:lnTo>
                      <a:lnTo>
                        <a:pt x="4535" y="188"/>
                      </a:lnTo>
                      <a:lnTo>
                        <a:pt x="4537" y="186"/>
                      </a:lnTo>
                      <a:lnTo>
                        <a:pt x="4537" y="184"/>
                      </a:lnTo>
                      <a:lnTo>
                        <a:pt x="4539" y="181"/>
                      </a:lnTo>
                      <a:lnTo>
                        <a:pt x="4539" y="176"/>
                      </a:lnTo>
                      <a:lnTo>
                        <a:pt x="4539" y="173"/>
                      </a:lnTo>
                      <a:lnTo>
                        <a:pt x="4537" y="166"/>
                      </a:lnTo>
                      <a:lnTo>
                        <a:pt x="4532" y="161"/>
                      </a:lnTo>
                      <a:lnTo>
                        <a:pt x="4522" y="149"/>
                      </a:lnTo>
                      <a:lnTo>
                        <a:pt x="4509" y="141"/>
                      </a:lnTo>
                      <a:lnTo>
                        <a:pt x="4497" y="133"/>
                      </a:lnTo>
                      <a:lnTo>
                        <a:pt x="4489" y="119"/>
                      </a:lnTo>
                      <a:lnTo>
                        <a:pt x="4480" y="106"/>
                      </a:lnTo>
                      <a:lnTo>
                        <a:pt x="4470" y="94"/>
                      </a:lnTo>
                      <a:lnTo>
                        <a:pt x="4469" y="91"/>
                      </a:lnTo>
                      <a:lnTo>
                        <a:pt x="4465" y="89"/>
                      </a:lnTo>
                      <a:lnTo>
                        <a:pt x="4462" y="88"/>
                      </a:lnTo>
                      <a:lnTo>
                        <a:pt x="4459" y="86"/>
                      </a:lnTo>
                      <a:close/>
                      <a:moveTo>
                        <a:pt x="3368" y="53"/>
                      </a:moveTo>
                      <a:lnTo>
                        <a:pt x="3359" y="53"/>
                      </a:lnTo>
                      <a:lnTo>
                        <a:pt x="3348" y="55"/>
                      </a:lnTo>
                      <a:lnTo>
                        <a:pt x="3336" y="60"/>
                      </a:lnTo>
                      <a:lnTo>
                        <a:pt x="3326" y="66"/>
                      </a:lnTo>
                      <a:lnTo>
                        <a:pt x="3321" y="76"/>
                      </a:lnTo>
                      <a:lnTo>
                        <a:pt x="3318" y="93"/>
                      </a:lnTo>
                      <a:lnTo>
                        <a:pt x="3308" y="108"/>
                      </a:lnTo>
                      <a:lnTo>
                        <a:pt x="3296" y="118"/>
                      </a:lnTo>
                      <a:lnTo>
                        <a:pt x="3283" y="128"/>
                      </a:lnTo>
                      <a:lnTo>
                        <a:pt x="3271" y="131"/>
                      </a:lnTo>
                      <a:lnTo>
                        <a:pt x="3265" y="131"/>
                      </a:lnTo>
                      <a:lnTo>
                        <a:pt x="3258" y="126"/>
                      </a:lnTo>
                      <a:lnTo>
                        <a:pt x="3253" y="118"/>
                      </a:lnTo>
                      <a:lnTo>
                        <a:pt x="3233" y="93"/>
                      </a:lnTo>
                      <a:lnTo>
                        <a:pt x="3216" y="75"/>
                      </a:lnTo>
                      <a:lnTo>
                        <a:pt x="3203" y="63"/>
                      </a:lnTo>
                      <a:lnTo>
                        <a:pt x="3193" y="56"/>
                      </a:lnTo>
                      <a:lnTo>
                        <a:pt x="3183" y="55"/>
                      </a:lnTo>
                      <a:lnTo>
                        <a:pt x="3177" y="55"/>
                      </a:lnTo>
                      <a:lnTo>
                        <a:pt x="3170" y="58"/>
                      </a:lnTo>
                      <a:lnTo>
                        <a:pt x="3165" y="63"/>
                      </a:lnTo>
                      <a:lnTo>
                        <a:pt x="3160" y="66"/>
                      </a:lnTo>
                      <a:lnTo>
                        <a:pt x="3157" y="70"/>
                      </a:lnTo>
                      <a:lnTo>
                        <a:pt x="3153" y="73"/>
                      </a:lnTo>
                      <a:lnTo>
                        <a:pt x="3152" y="78"/>
                      </a:lnTo>
                      <a:lnTo>
                        <a:pt x="3142" y="96"/>
                      </a:lnTo>
                      <a:lnTo>
                        <a:pt x="3133" y="116"/>
                      </a:lnTo>
                      <a:lnTo>
                        <a:pt x="3123" y="134"/>
                      </a:lnTo>
                      <a:lnTo>
                        <a:pt x="3115" y="146"/>
                      </a:lnTo>
                      <a:lnTo>
                        <a:pt x="3105" y="156"/>
                      </a:lnTo>
                      <a:lnTo>
                        <a:pt x="3097" y="166"/>
                      </a:lnTo>
                      <a:lnTo>
                        <a:pt x="3093" y="171"/>
                      </a:lnTo>
                      <a:lnTo>
                        <a:pt x="3090" y="178"/>
                      </a:lnTo>
                      <a:lnTo>
                        <a:pt x="3088" y="183"/>
                      </a:lnTo>
                      <a:lnTo>
                        <a:pt x="3087" y="189"/>
                      </a:lnTo>
                      <a:lnTo>
                        <a:pt x="3085" y="194"/>
                      </a:lnTo>
                      <a:lnTo>
                        <a:pt x="3085" y="198"/>
                      </a:lnTo>
                      <a:lnTo>
                        <a:pt x="3087" y="201"/>
                      </a:lnTo>
                      <a:lnTo>
                        <a:pt x="3088" y="203"/>
                      </a:lnTo>
                      <a:lnTo>
                        <a:pt x="3090" y="204"/>
                      </a:lnTo>
                      <a:lnTo>
                        <a:pt x="3093" y="206"/>
                      </a:lnTo>
                      <a:lnTo>
                        <a:pt x="3095" y="209"/>
                      </a:lnTo>
                      <a:lnTo>
                        <a:pt x="3098" y="213"/>
                      </a:lnTo>
                      <a:lnTo>
                        <a:pt x="3102" y="219"/>
                      </a:lnTo>
                      <a:lnTo>
                        <a:pt x="3103" y="229"/>
                      </a:lnTo>
                      <a:lnTo>
                        <a:pt x="3103" y="244"/>
                      </a:lnTo>
                      <a:lnTo>
                        <a:pt x="3102" y="264"/>
                      </a:lnTo>
                      <a:lnTo>
                        <a:pt x="3103" y="266"/>
                      </a:lnTo>
                      <a:lnTo>
                        <a:pt x="3107" y="267"/>
                      </a:lnTo>
                      <a:lnTo>
                        <a:pt x="3120" y="262"/>
                      </a:lnTo>
                      <a:lnTo>
                        <a:pt x="3135" y="254"/>
                      </a:lnTo>
                      <a:lnTo>
                        <a:pt x="3148" y="249"/>
                      </a:lnTo>
                      <a:lnTo>
                        <a:pt x="3165" y="246"/>
                      </a:lnTo>
                      <a:lnTo>
                        <a:pt x="3187" y="247"/>
                      </a:lnTo>
                      <a:lnTo>
                        <a:pt x="3203" y="247"/>
                      </a:lnTo>
                      <a:lnTo>
                        <a:pt x="3213" y="246"/>
                      </a:lnTo>
                      <a:lnTo>
                        <a:pt x="3225" y="244"/>
                      </a:lnTo>
                      <a:lnTo>
                        <a:pt x="3230" y="242"/>
                      </a:lnTo>
                      <a:lnTo>
                        <a:pt x="3233" y="239"/>
                      </a:lnTo>
                      <a:lnTo>
                        <a:pt x="3236" y="237"/>
                      </a:lnTo>
                      <a:lnTo>
                        <a:pt x="3238" y="236"/>
                      </a:lnTo>
                      <a:lnTo>
                        <a:pt x="3240" y="232"/>
                      </a:lnTo>
                      <a:lnTo>
                        <a:pt x="3243" y="229"/>
                      </a:lnTo>
                      <a:lnTo>
                        <a:pt x="3248" y="224"/>
                      </a:lnTo>
                      <a:lnTo>
                        <a:pt x="3256" y="219"/>
                      </a:lnTo>
                      <a:lnTo>
                        <a:pt x="3270" y="214"/>
                      </a:lnTo>
                      <a:lnTo>
                        <a:pt x="3288" y="213"/>
                      </a:lnTo>
                      <a:lnTo>
                        <a:pt x="3318" y="213"/>
                      </a:lnTo>
                      <a:lnTo>
                        <a:pt x="3343" y="216"/>
                      </a:lnTo>
                      <a:lnTo>
                        <a:pt x="3363" y="223"/>
                      </a:lnTo>
                      <a:lnTo>
                        <a:pt x="3381" y="231"/>
                      </a:lnTo>
                      <a:lnTo>
                        <a:pt x="3421" y="246"/>
                      </a:lnTo>
                      <a:lnTo>
                        <a:pt x="3458" y="252"/>
                      </a:lnTo>
                      <a:lnTo>
                        <a:pt x="3489" y="252"/>
                      </a:lnTo>
                      <a:lnTo>
                        <a:pt x="3514" y="246"/>
                      </a:lnTo>
                      <a:lnTo>
                        <a:pt x="3531" y="237"/>
                      </a:lnTo>
                      <a:lnTo>
                        <a:pt x="3537" y="226"/>
                      </a:lnTo>
                      <a:lnTo>
                        <a:pt x="3536" y="211"/>
                      </a:lnTo>
                      <a:lnTo>
                        <a:pt x="3526" y="194"/>
                      </a:lnTo>
                      <a:lnTo>
                        <a:pt x="3509" y="179"/>
                      </a:lnTo>
                      <a:lnTo>
                        <a:pt x="3489" y="163"/>
                      </a:lnTo>
                      <a:lnTo>
                        <a:pt x="3466" y="149"/>
                      </a:lnTo>
                      <a:lnTo>
                        <a:pt x="3444" y="136"/>
                      </a:lnTo>
                      <a:lnTo>
                        <a:pt x="3423" y="124"/>
                      </a:lnTo>
                      <a:lnTo>
                        <a:pt x="3406" y="116"/>
                      </a:lnTo>
                      <a:lnTo>
                        <a:pt x="3394" y="111"/>
                      </a:lnTo>
                      <a:lnTo>
                        <a:pt x="3389" y="109"/>
                      </a:lnTo>
                      <a:lnTo>
                        <a:pt x="3378" y="104"/>
                      </a:lnTo>
                      <a:lnTo>
                        <a:pt x="3366" y="99"/>
                      </a:lnTo>
                      <a:lnTo>
                        <a:pt x="3356" y="94"/>
                      </a:lnTo>
                      <a:lnTo>
                        <a:pt x="3353" y="89"/>
                      </a:lnTo>
                      <a:lnTo>
                        <a:pt x="3354" y="84"/>
                      </a:lnTo>
                      <a:lnTo>
                        <a:pt x="3368" y="73"/>
                      </a:lnTo>
                      <a:lnTo>
                        <a:pt x="3376" y="65"/>
                      </a:lnTo>
                      <a:lnTo>
                        <a:pt x="3379" y="61"/>
                      </a:lnTo>
                      <a:lnTo>
                        <a:pt x="3381" y="58"/>
                      </a:lnTo>
                      <a:lnTo>
                        <a:pt x="3379" y="56"/>
                      </a:lnTo>
                      <a:lnTo>
                        <a:pt x="3378" y="55"/>
                      </a:lnTo>
                      <a:lnTo>
                        <a:pt x="3374" y="53"/>
                      </a:lnTo>
                      <a:lnTo>
                        <a:pt x="3371" y="53"/>
                      </a:lnTo>
                      <a:lnTo>
                        <a:pt x="3368" y="53"/>
                      </a:lnTo>
                      <a:close/>
                      <a:moveTo>
                        <a:pt x="3759" y="15"/>
                      </a:moveTo>
                      <a:lnTo>
                        <a:pt x="3749" y="20"/>
                      </a:lnTo>
                      <a:lnTo>
                        <a:pt x="3742" y="28"/>
                      </a:lnTo>
                      <a:lnTo>
                        <a:pt x="3735" y="38"/>
                      </a:lnTo>
                      <a:lnTo>
                        <a:pt x="3727" y="46"/>
                      </a:lnTo>
                      <a:lnTo>
                        <a:pt x="3720" y="53"/>
                      </a:lnTo>
                      <a:lnTo>
                        <a:pt x="3709" y="56"/>
                      </a:lnTo>
                      <a:lnTo>
                        <a:pt x="3695" y="55"/>
                      </a:lnTo>
                      <a:lnTo>
                        <a:pt x="3682" y="50"/>
                      </a:lnTo>
                      <a:lnTo>
                        <a:pt x="3669" y="48"/>
                      </a:lnTo>
                      <a:lnTo>
                        <a:pt x="3655" y="51"/>
                      </a:lnTo>
                      <a:lnTo>
                        <a:pt x="3649" y="58"/>
                      </a:lnTo>
                      <a:lnTo>
                        <a:pt x="3642" y="70"/>
                      </a:lnTo>
                      <a:lnTo>
                        <a:pt x="3637" y="83"/>
                      </a:lnTo>
                      <a:lnTo>
                        <a:pt x="3637" y="101"/>
                      </a:lnTo>
                      <a:lnTo>
                        <a:pt x="3644" y="119"/>
                      </a:lnTo>
                      <a:lnTo>
                        <a:pt x="3646" y="123"/>
                      </a:lnTo>
                      <a:lnTo>
                        <a:pt x="3654" y="133"/>
                      </a:lnTo>
                      <a:lnTo>
                        <a:pt x="3664" y="146"/>
                      </a:lnTo>
                      <a:lnTo>
                        <a:pt x="3679" y="163"/>
                      </a:lnTo>
                      <a:lnTo>
                        <a:pt x="3695" y="181"/>
                      </a:lnTo>
                      <a:lnTo>
                        <a:pt x="3714" y="198"/>
                      </a:lnTo>
                      <a:lnTo>
                        <a:pt x="3735" y="211"/>
                      </a:lnTo>
                      <a:lnTo>
                        <a:pt x="3757" y="219"/>
                      </a:lnTo>
                      <a:lnTo>
                        <a:pt x="3767" y="223"/>
                      </a:lnTo>
                      <a:lnTo>
                        <a:pt x="3779" y="226"/>
                      </a:lnTo>
                      <a:lnTo>
                        <a:pt x="3790" y="232"/>
                      </a:lnTo>
                      <a:lnTo>
                        <a:pt x="3800" y="239"/>
                      </a:lnTo>
                      <a:lnTo>
                        <a:pt x="3804" y="247"/>
                      </a:lnTo>
                      <a:lnTo>
                        <a:pt x="3800" y="257"/>
                      </a:lnTo>
                      <a:lnTo>
                        <a:pt x="3794" y="269"/>
                      </a:lnTo>
                      <a:lnTo>
                        <a:pt x="3787" y="279"/>
                      </a:lnTo>
                      <a:lnTo>
                        <a:pt x="3780" y="286"/>
                      </a:lnTo>
                      <a:lnTo>
                        <a:pt x="3772" y="291"/>
                      </a:lnTo>
                      <a:lnTo>
                        <a:pt x="3762" y="291"/>
                      </a:lnTo>
                      <a:lnTo>
                        <a:pt x="3752" y="294"/>
                      </a:lnTo>
                      <a:lnTo>
                        <a:pt x="3752" y="301"/>
                      </a:lnTo>
                      <a:lnTo>
                        <a:pt x="3752" y="311"/>
                      </a:lnTo>
                      <a:lnTo>
                        <a:pt x="3755" y="327"/>
                      </a:lnTo>
                      <a:lnTo>
                        <a:pt x="3760" y="341"/>
                      </a:lnTo>
                      <a:lnTo>
                        <a:pt x="3765" y="351"/>
                      </a:lnTo>
                      <a:lnTo>
                        <a:pt x="3772" y="359"/>
                      </a:lnTo>
                      <a:lnTo>
                        <a:pt x="3780" y="366"/>
                      </a:lnTo>
                      <a:lnTo>
                        <a:pt x="3794" y="372"/>
                      </a:lnTo>
                      <a:lnTo>
                        <a:pt x="3810" y="379"/>
                      </a:lnTo>
                      <a:lnTo>
                        <a:pt x="3835" y="385"/>
                      </a:lnTo>
                      <a:lnTo>
                        <a:pt x="3867" y="394"/>
                      </a:lnTo>
                      <a:lnTo>
                        <a:pt x="3882" y="395"/>
                      </a:lnTo>
                      <a:lnTo>
                        <a:pt x="3900" y="394"/>
                      </a:lnTo>
                      <a:lnTo>
                        <a:pt x="3917" y="390"/>
                      </a:lnTo>
                      <a:lnTo>
                        <a:pt x="3930" y="384"/>
                      </a:lnTo>
                      <a:lnTo>
                        <a:pt x="3937" y="376"/>
                      </a:lnTo>
                      <a:lnTo>
                        <a:pt x="3937" y="369"/>
                      </a:lnTo>
                      <a:lnTo>
                        <a:pt x="3932" y="356"/>
                      </a:lnTo>
                      <a:lnTo>
                        <a:pt x="3925" y="339"/>
                      </a:lnTo>
                      <a:lnTo>
                        <a:pt x="3915" y="321"/>
                      </a:lnTo>
                      <a:lnTo>
                        <a:pt x="3905" y="301"/>
                      </a:lnTo>
                      <a:lnTo>
                        <a:pt x="3895" y="284"/>
                      </a:lnTo>
                      <a:lnTo>
                        <a:pt x="3887" y="272"/>
                      </a:lnTo>
                      <a:lnTo>
                        <a:pt x="3882" y="267"/>
                      </a:lnTo>
                      <a:lnTo>
                        <a:pt x="3877" y="262"/>
                      </a:lnTo>
                      <a:lnTo>
                        <a:pt x="3875" y="259"/>
                      </a:lnTo>
                      <a:lnTo>
                        <a:pt x="3872" y="256"/>
                      </a:lnTo>
                      <a:lnTo>
                        <a:pt x="3872" y="254"/>
                      </a:lnTo>
                      <a:lnTo>
                        <a:pt x="3870" y="252"/>
                      </a:lnTo>
                      <a:lnTo>
                        <a:pt x="3870" y="252"/>
                      </a:lnTo>
                      <a:lnTo>
                        <a:pt x="3870" y="251"/>
                      </a:lnTo>
                      <a:lnTo>
                        <a:pt x="3872" y="242"/>
                      </a:lnTo>
                      <a:lnTo>
                        <a:pt x="3878" y="236"/>
                      </a:lnTo>
                      <a:lnTo>
                        <a:pt x="3882" y="229"/>
                      </a:lnTo>
                      <a:lnTo>
                        <a:pt x="3880" y="219"/>
                      </a:lnTo>
                      <a:lnTo>
                        <a:pt x="3872" y="211"/>
                      </a:lnTo>
                      <a:lnTo>
                        <a:pt x="3860" y="204"/>
                      </a:lnTo>
                      <a:lnTo>
                        <a:pt x="3848" y="201"/>
                      </a:lnTo>
                      <a:lnTo>
                        <a:pt x="3838" y="194"/>
                      </a:lnTo>
                      <a:lnTo>
                        <a:pt x="3837" y="194"/>
                      </a:lnTo>
                      <a:lnTo>
                        <a:pt x="3837" y="193"/>
                      </a:lnTo>
                      <a:lnTo>
                        <a:pt x="3835" y="193"/>
                      </a:lnTo>
                      <a:lnTo>
                        <a:pt x="3833" y="191"/>
                      </a:lnTo>
                      <a:lnTo>
                        <a:pt x="3832" y="189"/>
                      </a:lnTo>
                      <a:lnTo>
                        <a:pt x="3830" y="186"/>
                      </a:lnTo>
                      <a:lnTo>
                        <a:pt x="3827" y="181"/>
                      </a:lnTo>
                      <a:lnTo>
                        <a:pt x="3823" y="176"/>
                      </a:lnTo>
                      <a:lnTo>
                        <a:pt x="3818" y="171"/>
                      </a:lnTo>
                      <a:lnTo>
                        <a:pt x="3804" y="154"/>
                      </a:lnTo>
                      <a:lnTo>
                        <a:pt x="3794" y="146"/>
                      </a:lnTo>
                      <a:lnTo>
                        <a:pt x="3785" y="141"/>
                      </a:lnTo>
                      <a:lnTo>
                        <a:pt x="3780" y="141"/>
                      </a:lnTo>
                      <a:lnTo>
                        <a:pt x="3775" y="141"/>
                      </a:lnTo>
                      <a:lnTo>
                        <a:pt x="3772" y="141"/>
                      </a:lnTo>
                      <a:lnTo>
                        <a:pt x="3770" y="141"/>
                      </a:lnTo>
                      <a:lnTo>
                        <a:pt x="3767" y="139"/>
                      </a:lnTo>
                      <a:lnTo>
                        <a:pt x="3765" y="134"/>
                      </a:lnTo>
                      <a:lnTo>
                        <a:pt x="3762" y="124"/>
                      </a:lnTo>
                      <a:lnTo>
                        <a:pt x="3760" y="111"/>
                      </a:lnTo>
                      <a:lnTo>
                        <a:pt x="3765" y="96"/>
                      </a:lnTo>
                      <a:lnTo>
                        <a:pt x="3769" y="91"/>
                      </a:lnTo>
                      <a:lnTo>
                        <a:pt x="3777" y="86"/>
                      </a:lnTo>
                      <a:lnTo>
                        <a:pt x="3787" y="84"/>
                      </a:lnTo>
                      <a:lnTo>
                        <a:pt x="3799" y="89"/>
                      </a:lnTo>
                      <a:lnTo>
                        <a:pt x="3813" y="98"/>
                      </a:lnTo>
                      <a:lnTo>
                        <a:pt x="3828" y="99"/>
                      </a:lnTo>
                      <a:lnTo>
                        <a:pt x="3843" y="96"/>
                      </a:lnTo>
                      <a:lnTo>
                        <a:pt x="3855" y="93"/>
                      </a:lnTo>
                      <a:lnTo>
                        <a:pt x="3860" y="88"/>
                      </a:lnTo>
                      <a:lnTo>
                        <a:pt x="3858" y="83"/>
                      </a:lnTo>
                      <a:lnTo>
                        <a:pt x="3853" y="73"/>
                      </a:lnTo>
                      <a:lnTo>
                        <a:pt x="3843" y="61"/>
                      </a:lnTo>
                      <a:lnTo>
                        <a:pt x="3830" y="48"/>
                      </a:lnTo>
                      <a:lnTo>
                        <a:pt x="3813" y="35"/>
                      </a:lnTo>
                      <a:lnTo>
                        <a:pt x="3794" y="23"/>
                      </a:lnTo>
                      <a:lnTo>
                        <a:pt x="3772" y="15"/>
                      </a:lnTo>
                      <a:lnTo>
                        <a:pt x="3759" y="15"/>
                      </a:lnTo>
                      <a:close/>
                      <a:moveTo>
                        <a:pt x="348" y="0"/>
                      </a:moveTo>
                      <a:lnTo>
                        <a:pt x="343" y="13"/>
                      </a:lnTo>
                      <a:lnTo>
                        <a:pt x="338" y="25"/>
                      </a:lnTo>
                      <a:lnTo>
                        <a:pt x="336" y="30"/>
                      </a:lnTo>
                      <a:lnTo>
                        <a:pt x="334" y="35"/>
                      </a:lnTo>
                      <a:lnTo>
                        <a:pt x="334" y="36"/>
                      </a:lnTo>
                      <a:lnTo>
                        <a:pt x="333" y="38"/>
                      </a:lnTo>
                      <a:lnTo>
                        <a:pt x="333" y="40"/>
                      </a:lnTo>
                      <a:lnTo>
                        <a:pt x="333" y="40"/>
                      </a:lnTo>
                      <a:lnTo>
                        <a:pt x="333" y="41"/>
                      </a:lnTo>
                      <a:lnTo>
                        <a:pt x="331" y="45"/>
                      </a:lnTo>
                      <a:lnTo>
                        <a:pt x="329" y="48"/>
                      </a:lnTo>
                      <a:lnTo>
                        <a:pt x="328" y="51"/>
                      </a:lnTo>
                      <a:lnTo>
                        <a:pt x="326" y="55"/>
                      </a:lnTo>
                      <a:lnTo>
                        <a:pt x="321" y="61"/>
                      </a:lnTo>
                      <a:lnTo>
                        <a:pt x="316" y="70"/>
                      </a:lnTo>
                      <a:lnTo>
                        <a:pt x="313" y="76"/>
                      </a:lnTo>
                      <a:lnTo>
                        <a:pt x="309" y="79"/>
                      </a:lnTo>
                      <a:lnTo>
                        <a:pt x="309" y="78"/>
                      </a:lnTo>
                      <a:lnTo>
                        <a:pt x="306" y="73"/>
                      </a:lnTo>
                      <a:lnTo>
                        <a:pt x="348" y="0"/>
                      </a:lnTo>
                      <a:close/>
                    </a:path>
                  </a:pathLst>
                </a:custGeom>
                <a:solidFill>
                  <a:srgbClr val="C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47">
                  <a:extLst>
                    <a:ext uri="{FF2B5EF4-FFF2-40B4-BE49-F238E27FC236}">
                      <a16:creationId xmlns:a16="http://schemas.microsoft.com/office/drawing/2014/main" id="{375E5702-B84D-7FEC-43FB-40C0153FAA83}"/>
                    </a:ext>
                  </a:extLst>
                </p:cNvPr>
                <p:cNvSpPr>
                  <a:spLocks noEditPoints="1"/>
                </p:cNvSpPr>
                <p:nvPr/>
              </p:nvSpPr>
              <p:spPr bwMode="auto">
                <a:xfrm>
                  <a:off x="2614613" y="1754188"/>
                  <a:ext cx="3609975" cy="2867025"/>
                </a:xfrm>
                <a:custGeom>
                  <a:avLst/>
                  <a:gdLst>
                    <a:gd name="T0" fmla="*/ 100 w 4547"/>
                    <a:gd name="T1" fmla="*/ 775 h 3612"/>
                    <a:gd name="T2" fmla="*/ 122 w 4547"/>
                    <a:gd name="T3" fmla="*/ 635 h 3612"/>
                    <a:gd name="T4" fmla="*/ 168 w 4547"/>
                    <a:gd name="T5" fmla="*/ 654 h 3612"/>
                    <a:gd name="T6" fmla="*/ 318 w 4547"/>
                    <a:gd name="T7" fmla="*/ 534 h 3612"/>
                    <a:gd name="T8" fmla="*/ 176 w 4547"/>
                    <a:gd name="T9" fmla="*/ 725 h 3612"/>
                    <a:gd name="T10" fmla="*/ 1204 w 4547"/>
                    <a:gd name="T11" fmla="*/ 546 h 3612"/>
                    <a:gd name="T12" fmla="*/ 1400 w 4547"/>
                    <a:gd name="T13" fmla="*/ 567 h 3612"/>
                    <a:gd name="T14" fmla="*/ 1670 w 4547"/>
                    <a:gd name="T15" fmla="*/ 374 h 3612"/>
                    <a:gd name="T16" fmla="*/ 1602 w 4547"/>
                    <a:gd name="T17" fmla="*/ 609 h 3612"/>
                    <a:gd name="T18" fmla="*/ 1562 w 4547"/>
                    <a:gd name="T19" fmla="*/ 467 h 3612"/>
                    <a:gd name="T20" fmla="*/ 1222 w 4547"/>
                    <a:gd name="T21" fmla="*/ 326 h 3612"/>
                    <a:gd name="T22" fmla="*/ 221 w 4547"/>
                    <a:gd name="T23" fmla="*/ 283 h 3612"/>
                    <a:gd name="T24" fmla="*/ 1327 w 4547"/>
                    <a:gd name="T25" fmla="*/ 151 h 3612"/>
                    <a:gd name="T26" fmla="*/ 1136 w 4547"/>
                    <a:gd name="T27" fmla="*/ 210 h 3612"/>
                    <a:gd name="T28" fmla="*/ 1241 w 4547"/>
                    <a:gd name="T29" fmla="*/ 145 h 3612"/>
                    <a:gd name="T30" fmla="*/ 371 w 4547"/>
                    <a:gd name="T31" fmla="*/ 113 h 3612"/>
                    <a:gd name="T32" fmla="*/ 667 w 4547"/>
                    <a:gd name="T33" fmla="*/ 67 h 3612"/>
                    <a:gd name="T34" fmla="*/ 1159 w 4547"/>
                    <a:gd name="T35" fmla="*/ 133 h 3612"/>
                    <a:gd name="T36" fmla="*/ 1028 w 4547"/>
                    <a:gd name="T37" fmla="*/ 353 h 3612"/>
                    <a:gd name="T38" fmla="*/ 887 w 4547"/>
                    <a:gd name="T39" fmla="*/ 422 h 3612"/>
                    <a:gd name="T40" fmla="*/ 730 w 4547"/>
                    <a:gd name="T41" fmla="*/ 308 h 3612"/>
                    <a:gd name="T42" fmla="*/ 296 w 4547"/>
                    <a:gd name="T43" fmla="*/ 424 h 3612"/>
                    <a:gd name="T44" fmla="*/ 127 w 4547"/>
                    <a:gd name="T45" fmla="*/ 432 h 3612"/>
                    <a:gd name="T46" fmla="*/ 238 w 4547"/>
                    <a:gd name="T47" fmla="*/ 240 h 3612"/>
                    <a:gd name="T48" fmla="*/ 396 w 4547"/>
                    <a:gd name="T49" fmla="*/ 92 h 3612"/>
                    <a:gd name="T50" fmla="*/ 413 w 4547"/>
                    <a:gd name="T51" fmla="*/ 115 h 3612"/>
                    <a:gd name="T52" fmla="*/ 314 w 4547"/>
                    <a:gd name="T53" fmla="*/ 228 h 3612"/>
                    <a:gd name="T54" fmla="*/ 361 w 4547"/>
                    <a:gd name="T55" fmla="*/ 283 h 3612"/>
                    <a:gd name="T56" fmla="*/ 491 w 4547"/>
                    <a:gd name="T57" fmla="*/ 136 h 3612"/>
                    <a:gd name="T58" fmla="*/ 619 w 4547"/>
                    <a:gd name="T59" fmla="*/ 100 h 3612"/>
                    <a:gd name="T60" fmla="*/ 670 w 4547"/>
                    <a:gd name="T61" fmla="*/ 266 h 3612"/>
                    <a:gd name="T62" fmla="*/ 2561 w 4547"/>
                    <a:gd name="T63" fmla="*/ 2 h 3612"/>
                    <a:gd name="T64" fmla="*/ 2872 w 4547"/>
                    <a:gd name="T65" fmla="*/ 113 h 3612"/>
                    <a:gd name="T66" fmla="*/ 3010 w 4547"/>
                    <a:gd name="T67" fmla="*/ 210 h 3612"/>
                    <a:gd name="T68" fmla="*/ 3672 w 4547"/>
                    <a:gd name="T69" fmla="*/ 524 h 3612"/>
                    <a:gd name="T70" fmla="*/ 3381 w 4547"/>
                    <a:gd name="T71" fmla="*/ 231 h 3612"/>
                    <a:gd name="T72" fmla="*/ 3897 w 4547"/>
                    <a:gd name="T73" fmla="*/ 383 h 3612"/>
                    <a:gd name="T74" fmla="*/ 3980 w 4547"/>
                    <a:gd name="T75" fmla="*/ 647 h 3612"/>
                    <a:gd name="T76" fmla="*/ 4278 w 4547"/>
                    <a:gd name="T77" fmla="*/ 883 h 3612"/>
                    <a:gd name="T78" fmla="*/ 4377 w 4547"/>
                    <a:gd name="T79" fmla="*/ 1020 h 3612"/>
                    <a:gd name="T80" fmla="*/ 4544 w 4547"/>
                    <a:gd name="T81" fmla="*/ 1848 h 3612"/>
                    <a:gd name="T82" fmla="*/ 4517 w 4547"/>
                    <a:gd name="T83" fmla="*/ 1946 h 3612"/>
                    <a:gd name="T84" fmla="*/ 4356 w 4547"/>
                    <a:gd name="T85" fmla="*/ 1583 h 3612"/>
                    <a:gd name="T86" fmla="*/ 3880 w 4547"/>
                    <a:gd name="T87" fmla="*/ 1450 h 3612"/>
                    <a:gd name="T88" fmla="*/ 3561 w 4547"/>
                    <a:gd name="T89" fmla="*/ 1517 h 3612"/>
                    <a:gd name="T90" fmla="*/ 3298 w 4547"/>
                    <a:gd name="T91" fmla="*/ 1896 h 3612"/>
                    <a:gd name="T92" fmla="*/ 3125 w 4547"/>
                    <a:gd name="T93" fmla="*/ 1706 h 3612"/>
                    <a:gd name="T94" fmla="*/ 3363 w 4547"/>
                    <a:gd name="T95" fmla="*/ 2370 h 3612"/>
                    <a:gd name="T96" fmla="*/ 2806 w 4547"/>
                    <a:gd name="T97" fmla="*/ 3399 h 3612"/>
                    <a:gd name="T98" fmla="*/ 2170 w 4547"/>
                    <a:gd name="T99" fmla="*/ 3102 h 3612"/>
                    <a:gd name="T100" fmla="*/ 2077 w 4547"/>
                    <a:gd name="T101" fmla="*/ 2383 h 3612"/>
                    <a:gd name="T102" fmla="*/ 1221 w 4547"/>
                    <a:gd name="T103" fmla="*/ 2195 h 3612"/>
                    <a:gd name="T104" fmla="*/ 1452 w 4547"/>
                    <a:gd name="T105" fmla="*/ 1176 h 3612"/>
                    <a:gd name="T106" fmla="*/ 2418 w 4547"/>
                    <a:gd name="T107" fmla="*/ 1269 h 3612"/>
                    <a:gd name="T108" fmla="*/ 2969 w 4547"/>
                    <a:gd name="T109" fmla="*/ 1158 h 3612"/>
                    <a:gd name="T110" fmla="*/ 2511 w 4547"/>
                    <a:gd name="T111" fmla="*/ 1061 h 3612"/>
                    <a:gd name="T112" fmla="*/ 2229 w 4547"/>
                    <a:gd name="T113" fmla="*/ 935 h 3612"/>
                    <a:gd name="T114" fmla="*/ 1497 w 4547"/>
                    <a:gd name="T115" fmla="*/ 1101 h 3612"/>
                    <a:gd name="T116" fmla="*/ 1630 w 4547"/>
                    <a:gd name="T117" fmla="*/ 725 h 3612"/>
                    <a:gd name="T118" fmla="*/ 2004 w 4547"/>
                    <a:gd name="T119" fmla="*/ 403 h 3612"/>
                    <a:gd name="T120" fmla="*/ 2466 w 4547"/>
                    <a:gd name="T121" fmla="*/ 326 h 3612"/>
                    <a:gd name="T122" fmla="*/ 2368 w 4547"/>
                    <a:gd name="T123" fmla="*/ 168 h 3612"/>
                    <a:gd name="T124" fmla="*/ 2014 w 4547"/>
                    <a:gd name="T125" fmla="*/ 378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47" h="3612">
                      <a:moveTo>
                        <a:pt x="200" y="614"/>
                      </a:moveTo>
                      <a:lnTo>
                        <a:pt x="200" y="614"/>
                      </a:lnTo>
                      <a:lnTo>
                        <a:pt x="200" y="617"/>
                      </a:lnTo>
                      <a:lnTo>
                        <a:pt x="198" y="620"/>
                      </a:lnTo>
                      <a:lnTo>
                        <a:pt x="195" y="625"/>
                      </a:lnTo>
                      <a:lnTo>
                        <a:pt x="191" y="629"/>
                      </a:lnTo>
                      <a:lnTo>
                        <a:pt x="186" y="634"/>
                      </a:lnTo>
                      <a:lnTo>
                        <a:pt x="183" y="637"/>
                      </a:lnTo>
                      <a:lnTo>
                        <a:pt x="170" y="647"/>
                      </a:lnTo>
                      <a:lnTo>
                        <a:pt x="158" y="657"/>
                      </a:lnTo>
                      <a:lnTo>
                        <a:pt x="153" y="664"/>
                      </a:lnTo>
                      <a:lnTo>
                        <a:pt x="146" y="667"/>
                      </a:lnTo>
                      <a:lnTo>
                        <a:pt x="141" y="670"/>
                      </a:lnTo>
                      <a:lnTo>
                        <a:pt x="138" y="672"/>
                      </a:lnTo>
                      <a:lnTo>
                        <a:pt x="136" y="675"/>
                      </a:lnTo>
                      <a:lnTo>
                        <a:pt x="135" y="679"/>
                      </a:lnTo>
                      <a:lnTo>
                        <a:pt x="130" y="680"/>
                      </a:lnTo>
                      <a:lnTo>
                        <a:pt x="123" y="684"/>
                      </a:lnTo>
                      <a:lnTo>
                        <a:pt x="120" y="680"/>
                      </a:lnTo>
                      <a:lnTo>
                        <a:pt x="125" y="675"/>
                      </a:lnTo>
                      <a:lnTo>
                        <a:pt x="130" y="670"/>
                      </a:lnTo>
                      <a:lnTo>
                        <a:pt x="143" y="659"/>
                      </a:lnTo>
                      <a:lnTo>
                        <a:pt x="155" y="647"/>
                      </a:lnTo>
                      <a:lnTo>
                        <a:pt x="163" y="639"/>
                      </a:lnTo>
                      <a:lnTo>
                        <a:pt x="170" y="635"/>
                      </a:lnTo>
                      <a:lnTo>
                        <a:pt x="176" y="632"/>
                      </a:lnTo>
                      <a:lnTo>
                        <a:pt x="183" y="627"/>
                      </a:lnTo>
                      <a:lnTo>
                        <a:pt x="188" y="620"/>
                      </a:lnTo>
                      <a:lnTo>
                        <a:pt x="195" y="617"/>
                      </a:lnTo>
                      <a:lnTo>
                        <a:pt x="198" y="615"/>
                      </a:lnTo>
                      <a:lnTo>
                        <a:pt x="200" y="614"/>
                      </a:lnTo>
                      <a:close/>
                      <a:moveTo>
                        <a:pt x="256" y="594"/>
                      </a:moveTo>
                      <a:lnTo>
                        <a:pt x="256" y="595"/>
                      </a:lnTo>
                      <a:lnTo>
                        <a:pt x="131" y="717"/>
                      </a:lnTo>
                      <a:lnTo>
                        <a:pt x="115" y="745"/>
                      </a:lnTo>
                      <a:lnTo>
                        <a:pt x="100" y="775"/>
                      </a:lnTo>
                      <a:lnTo>
                        <a:pt x="97" y="778"/>
                      </a:lnTo>
                      <a:lnTo>
                        <a:pt x="93" y="780"/>
                      </a:lnTo>
                      <a:lnTo>
                        <a:pt x="92" y="777"/>
                      </a:lnTo>
                      <a:lnTo>
                        <a:pt x="92" y="773"/>
                      </a:lnTo>
                      <a:lnTo>
                        <a:pt x="93" y="767"/>
                      </a:lnTo>
                      <a:lnTo>
                        <a:pt x="97" y="757"/>
                      </a:lnTo>
                      <a:lnTo>
                        <a:pt x="103" y="740"/>
                      </a:lnTo>
                      <a:lnTo>
                        <a:pt x="98" y="742"/>
                      </a:lnTo>
                      <a:lnTo>
                        <a:pt x="92" y="745"/>
                      </a:lnTo>
                      <a:lnTo>
                        <a:pt x="87" y="748"/>
                      </a:lnTo>
                      <a:lnTo>
                        <a:pt x="83" y="753"/>
                      </a:lnTo>
                      <a:lnTo>
                        <a:pt x="78" y="757"/>
                      </a:lnTo>
                      <a:lnTo>
                        <a:pt x="77" y="742"/>
                      </a:lnTo>
                      <a:lnTo>
                        <a:pt x="82" y="728"/>
                      </a:lnTo>
                      <a:lnTo>
                        <a:pt x="88" y="717"/>
                      </a:lnTo>
                      <a:lnTo>
                        <a:pt x="97" y="704"/>
                      </a:lnTo>
                      <a:lnTo>
                        <a:pt x="102" y="690"/>
                      </a:lnTo>
                      <a:lnTo>
                        <a:pt x="100" y="675"/>
                      </a:lnTo>
                      <a:lnTo>
                        <a:pt x="98" y="675"/>
                      </a:lnTo>
                      <a:lnTo>
                        <a:pt x="95" y="675"/>
                      </a:lnTo>
                      <a:lnTo>
                        <a:pt x="90" y="677"/>
                      </a:lnTo>
                      <a:lnTo>
                        <a:pt x="83" y="679"/>
                      </a:lnTo>
                      <a:lnTo>
                        <a:pt x="73" y="685"/>
                      </a:lnTo>
                      <a:lnTo>
                        <a:pt x="60" y="692"/>
                      </a:lnTo>
                      <a:lnTo>
                        <a:pt x="42" y="704"/>
                      </a:lnTo>
                      <a:lnTo>
                        <a:pt x="18" y="720"/>
                      </a:lnTo>
                      <a:lnTo>
                        <a:pt x="22" y="717"/>
                      </a:lnTo>
                      <a:lnTo>
                        <a:pt x="30" y="709"/>
                      </a:lnTo>
                      <a:lnTo>
                        <a:pt x="42" y="697"/>
                      </a:lnTo>
                      <a:lnTo>
                        <a:pt x="55" y="684"/>
                      </a:lnTo>
                      <a:lnTo>
                        <a:pt x="72" y="669"/>
                      </a:lnTo>
                      <a:lnTo>
                        <a:pt x="87" y="655"/>
                      </a:lnTo>
                      <a:lnTo>
                        <a:pt x="100" y="644"/>
                      </a:lnTo>
                      <a:lnTo>
                        <a:pt x="112" y="635"/>
                      </a:lnTo>
                      <a:lnTo>
                        <a:pt x="118" y="630"/>
                      </a:lnTo>
                      <a:lnTo>
                        <a:pt x="122" y="635"/>
                      </a:lnTo>
                      <a:lnTo>
                        <a:pt x="125" y="639"/>
                      </a:lnTo>
                      <a:lnTo>
                        <a:pt x="127" y="644"/>
                      </a:lnTo>
                      <a:lnTo>
                        <a:pt x="133" y="639"/>
                      </a:lnTo>
                      <a:lnTo>
                        <a:pt x="138" y="634"/>
                      </a:lnTo>
                      <a:lnTo>
                        <a:pt x="133" y="649"/>
                      </a:lnTo>
                      <a:lnTo>
                        <a:pt x="127" y="664"/>
                      </a:lnTo>
                      <a:lnTo>
                        <a:pt x="120" y="679"/>
                      </a:lnTo>
                      <a:lnTo>
                        <a:pt x="120" y="680"/>
                      </a:lnTo>
                      <a:lnTo>
                        <a:pt x="112" y="694"/>
                      </a:lnTo>
                      <a:lnTo>
                        <a:pt x="102" y="710"/>
                      </a:lnTo>
                      <a:lnTo>
                        <a:pt x="102" y="715"/>
                      </a:lnTo>
                      <a:lnTo>
                        <a:pt x="100" y="719"/>
                      </a:lnTo>
                      <a:lnTo>
                        <a:pt x="100" y="720"/>
                      </a:lnTo>
                      <a:lnTo>
                        <a:pt x="100" y="722"/>
                      </a:lnTo>
                      <a:lnTo>
                        <a:pt x="100" y="723"/>
                      </a:lnTo>
                      <a:lnTo>
                        <a:pt x="102" y="723"/>
                      </a:lnTo>
                      <a:lnTo>
                        <a:pt x="103" y="722"/>
                      </a:lnTo>
                      <a:lnTo>
                        <a:pt x="107" y="719"/>
                      </a:lnTo>
                      <a:lnTo>
                        <a:pt x="112" y="712"/>
                      </a:lnTo>
                      <a:lnTo>
                        <a:pt x="120" y="702"/>
                      </a:lnTo>
                      <a:lnTo>
                        <a:pt x="130" y="684"/>
                      </a:lnTo>
                      <a:lnTo>
                        <a:pt x="133" y="680"/>
                      </a:lnTo>
                      <a:lnTo>
                        <a:pt x="135" y="679"/>
                      </a:lnTo>
                      <a:lnTo>
                        <a:pt x="140" y="674"/>
                      </a:lnTo>
                      <a:lnTo>
                        <a:pt x="145" y="670"/>
                      </a:lnTo>
                      <a:lnTo>
                        <a:pt x="148" y="669"/>
                      </a:lnTo>
                      <a:lnTo>
                        <a:pt x="150" y="667"/>
                      </a:lnTo>
                      <a:lnTo>
                        <a:pt x="151" y="665"/>
                      </a:lnTo>
                      <a:lnTo>
                        <a:pt x="151" y="664"/>
                      </a:lnTo>
                      <a:lnTo>
                        <a:pt x="151" y="664"/>
                      </a:lnTo>
                      <a:lnTo>
                        <a:pt x="153" y="664"/>
                      </a:lnTo>
                      <a:lnTo>
                        <a:pt x="153" y="664"/>
                      </a:lnTo>
                      <a:lnTo>
                        <a:pt x="158" y="660"/>
                      </a:lnTo>
                      <a:lnTo>
                        <a:pt x="161" y="659"/>
                      </a:lnTo>
                      <a:lnTo>
                        <a:pt x="165" y="657"/>
                      </a:lnTo>
                      <a:lnTo>
                        <a:pt x="168" y="654"/>
                      </a:lnTo>
                      <a:lnTo>
                        <a:pt x="171" y="650"/>
                      </a:lnTo>
                      <a:lnTo>
                        <a:pt x="176" y="645"/>
                      </a:lnTo>
                      <a:lnTo>
                        <a:pt x="180" y="642"/>
                      </a:lnTo>
                      <a:lnTo>
                        <a:pt x="181" y="639"/>
                      </a:lnTo>
                      <a:lnTo>
                        <a:pt x="183" y="637"/>
                      </a:lnTo>
                      <a:lnTo>
                        <a:pt x="200" y="627"/>
                      </a:lnTo>
                      <a:lnTo>
                        <a:pt x="215" y="617"/>
                      </a:lnTo>
                      <a:lnTo>
                        <a:pt x="230" y="609"/>
                      </a:lnTo>
                      <a:lnTo>
                        <a:pt x="241" y="600"/>
                      </a:lnTo>
                      <a:lnTo>
                        <a:pt x="251" y="597"/>
                      </a:lnTo>
                      <a:lnTo>
                        <a:pt x="256" y="594"/>
                      </a:lnTo>
                      <a:close/>
                      <a:moveTo>
                        <a:pt x="1346" y="541"/>
                      </a:moveTo>
                      <a:lnTo>
                        <a:pt x="1364" y="542"/>
                      </a:lnTo>
                      <a:lnTo>
                        <a:pt x="1375" y="546"/>
                      </a:lnTo>
                      <a:lnTo>
                        <a:pt x="1380" y="549"/>
                      </a:lnTo>
                      <a:lnTo>
                        <a:pt x="1380" y="552"/>
                      </a:lnTo>
                      <a:lnTo>
                        <a:pt x="1380" y="556"/>
                      </a:lnTo>
                      <a:lnTo>
                        <a:pt x="1379" y="557"/>
                      </a:lnTo>
                      <a:lnTo>
                        <a:pt x="1371" y="562"/>
                      </a:lnTo>
                      <a:lnTo>
                        <a:pt x="1357" y="567"/>
                      </a:lnTo>
                      <a:lnTo>
                        <a:pt x="1342" y="570"/>
                      </a:lnTo>
                      <a:lnTo>
                        <a:pt x="1329" y="570"/>
                      </a:lnTo>
                      <a:lnTo>
                        <a:pt x="1312" y="569"/>
                      </a:lnTo>
                      <a:lnTo>
                        <a:pt x="1297" y="566"/>
                      </a:lnTo>
                      <a:lnTo>
                        <a:pt x="1284" y="561"/>
                      </a:lnTo>
                      <a:lnTo>
                        <a:pt x="1279" y="557"/>
                      </a:lnTo>
                      <a:lnTo>
                        <a:pt x="1279" y="557"/>
                      </a:lnTo>
                      <a:lnTo>
                        <a:pt x="1284" y="554"/>
                      </a:lnTo>
                      <a:lnTo>
                        <a:pt x="1292" y="551"/>
                      </a:lnTo>
                      <a:lnTo>
                        <a:pt x="1304" y="547"/>
                      </a:lnTo>
                      <a:lnTo>
                        <a:pt x="1314" y="544"/>
                      </a:lnTo>
                      <a:lnTo>
                        <a:pt x="1317" y="542"/>
                      </a:lnTo>
                      <a:lnTo>
                        <a:pt x="1321" y="542"/>
                      </a:lnTo>
                      <a:lnTo>
                        <a:pt x="1329" y="541"/>
                      </a:lnTo>
                      <a:lnTo>
                        <a:pt x="1346" y="541"/>
                      </a:lnTo>
                      <a:close/>
                      <a:moveTo>
                        <a:pt x="318" y="534"/>
                      </a:moveTo>
                      <a:lnTo>
                        <a:pt x="318" y="539"/>
                      </a:lnTo>
                      <a:lnTo>
                        <a:pt x="316" y="544"/>
                      </a:lnTo>
                      <a:lnTo>
                        <a:pt x="304" y="564"/>
                      </a:lnTo>
                      <a:lnTo>
                        <a:pt x="289" y="582"/>
                      </a:lnTo>
                      <a:lnTo>
                        <a:pt x="273" y="599"/>
                      </a:lnTo>
                      <a:lnTo>
                        <a:pt x="256" y="617"/>
                      </a:lnTo>
                      <a:lnTo>
                        <a:pt x="243" y="635"/>
                      </a:lnTo>
                      <a:lnTo>
                        <a:pt x="246" y="635"/>
                      </a:lnTo>
                      <a:lnTo>
                        <a:pt x="250" y="635"/>
                      </a:lnTo>
                      <a:lnTo>
                        <a:pt x="251" y="642"/>
                      </a:lnTo>
                      <a:lnTo>
                        <a:pt x="253" y="649"/>
                      </a:lnTo>
                      <a:lnTo>
                        <a:pt x="258" y="650"/>
                      </a:lnTo>
                      <a:lnTo>
                        <a:pt x="265" y="650"/>
                      </a:lnTo>
                      <a:lnTo>
                        <a:pt x="270" y="649"/>
                      </a:lnTo>
                      <a:lnTo>
                        <a:pt x="275" y="649"/>
                      </a:lnTo>
                      <a:lnTo>
                        <a:pt x="280" y="650"/>
                      </a:lnTo>
                      <a:lnTo>
                        <a:pt x="281" y="662"/>
                      </a:lnTo>
                      <a:lnTo>
                        <a:pt x="280" y="680"/>
                      </a:lnTo>
                      <a:lnTo>
                        <a:pt x="276" y="699"/>
                      </a:lnTo>
                      <a:lnTo>
                        <a:pt x="273" y="715"/>
                      </a:lnTo>
                      <a:lnTo>
                        <a:pt x="270" y="727"/>
                      </a:lnTo>
                      <a:lnTo>
                        <a:pt x="266" y="730"/>
                      </a:lnTo>
                      <a:lnTo>
                        <a:pt x="263" y="733"/>
                      </a:lnTo>
                      <a:lnTo>
                        <a:pt x="260" y="735"/>
                      </a:lnTo>
                      <a:lnTo>
                        <a:pt x="260" y="732"/>
                      </a:lnTo>
                      <a:lnTo>
                        <a:pt x="258" y="728"/>
                      </a:lnTo>
                      <a:lnTo>
                        <a:pt x="248" y="725"/>
                      </a:lnTo>
                      <a:lnTo>
                        <a:pt x="238" y="727"/>
                      </a:lnTo>
                      <a:lnTo>
                        <a:pt x="228" y="732"/>
                      </a:lnTo>
                      <a:lnTo>
                        <a:pt x="220" y="735"/>
                      </a:lnTo>
                      <a:lnTo>
                        <a:pt x="218" y="730"/>
                      </a:lnTo>
                      <a:lnTo>
                        <a:pt x="216" y="725"/>
                      </a:lnTo>
                      <a:lnTo>
                        <a:pt x="215" y="720"/>
                      </a:lnTo>
                      <a:lnTo>
                        <a:pt x="195" y="723"/>
                      </a:lnTo>
                      <a:lnTo>
                        <a:pt x="183" y="725"/>
                      </a:lnTo>
                      <a:lnTo>
                        <a:pt x="176" y="725"/>
                      </a:lnTo>
                      <a:lnTo>
                        <a:pt x="171" y="725"/>
                      </a:lnTo>
                      <a:lnTo>
                        <a:pt x="168" y="725"/>
                      </a:lnTo>
                      <a:lnTo>
                        <a:pt x="168" y="719"/>
                      </a:lnTo>
                      <a:lnTo>
                        <a:pt x="173" y="709"/>
                      </a:lnTo>
                      <a:lnTo>
                        <a:pt x="181" y="695"/>
                      </a:lnTo>
                      <a:lnTo>
                        <a:pt x="193" y="682"/>
                      </a:lnTo>
                      <a:lnTo>
                        <a:pt x="203" y="669"/>
                      </a:lnTo>
                      <a:lnTo>
                        <a:pt x="213" y="655"/>
                      </a:lnTo>
                      <a:lnTo>
                        <a:pt x="223" y="644"/>
                      </a:lnTo>
                      <a:lnTo>
                        <a:pt x="230" y="637"/>
                      </a:lnTo>
                      <a:lnTo>
                        <a:pt x="231" y="634"/>
                      </a:lnTo>
                      <a:lnTo>
                        <a:pt x="245" y="622"/>
                      </a:lnTo>
                      <a:lnTo>
                        <a:pt x="251" y="612"/>
                      </a:lnTo>
                      <a:lnTo>
                        <a:pt x="255" y="604"/>
                      </a:lnTo>
                      <a:lnTo>
                        <a:pt x="256" y="595"/>
                      </a:lnTo>
                      <a:lnTo>
                        <a:pt x="318" y="534"/>
                      </a:lnTo>
                      <a:close/>
                      <a:moveTo>
                        <a:pt x="1149" y="487"/>
                      </a:moveTo>
                      <a:lnTo>
                        <a:pt x="1154" y="487"/>
                      </a:lnTo>
                      <a:lnTo>
                        <a:pt x="1156" y="489"/>
                      </a:lnTo>
                      <a:lnTo>
                        <a:pt x="1158" y="491"/>
                      </a:lnTo>
                      <a:lnTo>
                        <a:pt x="1159" y="494"/>
                      </a:lnTo>
                      <a:lnTo>
                        <a:pt x="1159" y="497"/>
                      </a:lnTo>
                      <a:lnTo>
                        <a:pt x="1159" y="504"/>
                      </a:lnTo>
                      <a:lnTo>
                        <a:pt x="1159" y="511"/>
                      </a:lnTo>
                      <a:lnTo>
                        <a:pt x="1159" y="516"/>
                      </a:lnTo>
                      <a:lnTo>
                        <a:pt x="1161" y="521"/>
                      </a:lnTo>
                      <a:lnTo>
                        <a:pt x="1164" y="524"/>
                      </a:lnTo>
                      <a:lnTo>
                        <a:pt x="1166" y="524"/>
                      </a:lnTo>
                      <a:lnTo>
                        <a:pt x="1168" y="526"/>
                      </a:lnTo>
                      <a:lnTo>
                        <a:pt x="1169" y="526"/>
                      </a:lnTo>
                      <a:lnTo>
                        <a:pt x="1174" y="527"/>
                      </a:lnTo>
                      <a:lnTo>
                        <a:pt x="1186" y="531"/>
                      </a:lnTo>
                      <a:lnTo>
                        <a:pt x="1198" y="536"/>
                      </a:lnTo>
                      <a:lnTo>
                        <a:pt x="1204" y="541"/>
                      </a:lnTo>
                      <a:lnTo>
                        <a:pt x="1204" y="544"/>
                      </a:lnTo>
                      <a:lnTo>
                        <a:pt x="1204" y="546"/>
                      </a:lnTo>
                      <a:lnTo>
                        <a:pt x="1203" y="547"/>
                      </a:lnTo>
                      <a:lnTo>
                        <a:pt x="1198" y="549"/>
                      </a:lnTo>
                      <a:lnTo>
                        <a:pt x="1183" y="552"/>
                      </a:lnTo>
                      <a:lnTo>
                        <a:pt x="1166" y="551"/>
                      </a:lnTo>
                      <a:lnTo>
                        <a:pt x="1148" y="547"/>
                      </a:lnTo>
                      <a:lnTo>
                        <a:pt x="1134" y="542"/>
                      </a:lnTo>
                      <a:lnTo>
                        <a:pt x="1133" y="537"/>
                      </a:lnTo>
                      <a:lnTo>
                        <a:pt x="1133" y="529"/>
                      </a:lnTo>
                      <a:lnTo>
                        <a:pt x="1134" y="519"/>
                      </a:lnTo>
                      <a:lnTo>
                        <a:pt x="1136" y="511"/>
                      </a:lnTo>
                      <a:lnTo>
                        <a:pt x="1136" y="507"/>
                      </a:lnTo>
                      <a:lnTo>
                        <a:pt x="1139" y="499"/>
                      </a:lnTo>
                      <a:lnTo>
                        <a:pt x="1141" y="492"/>
                      </a:lnTo>
                      <a:lnTo>
                        <a:pt x="1144" y="489"/>
                      </a:lnTo>
                      <a:lnTo>
                        <a:pt x="1146" y="487"/>
                      </a:lnTo>
                      <a:lnTo>
                        <a:pt x="1149" y="487"/>
                      </a:lnTo>
                      <a:close/>
                      <a:moveTo>
                        <a:pt x="1502" y="449"/>
                      </a:moveTo>
                      <a:lnTo>
                        <a:pt x="1519" y="451"/>
                      </a:lnTo>
                      <a:lnTo>
                        <a:pt x="1530" y="457"/>
                      </a:lnTo>
                      <a:lnTo>
                        <a:pt x="1537" y="466"/>
                      </a:lnTo>
                      <a:lnTo>
                        <a:pt x="1542" y="476"/>
                      </a:lnTo>
                      <a:lnTo>
                        <a:pt x="1543" y="487"/>
                      </a:lnTo>
                      <a:lnTo>
                        <a:pt x="1542" y="499"/>
                      </a:lnTo>
                      <a:lnTo>
                        <a:pt x="1542" y="507"/>
                      </a:lnTo>
                      <a:lnTo>
                        <a:pt x="1540" y="516"/>
                      </a:lnTo>
                      <a:lnTo>
                        <a:pt x="1538" y="517"/>
                      </a:lnTo>
                      <a:lnTo>
                        <a:pt x="1530" y="534"/>
                      </a:lnTo>
                      <a:lnTo>
                        <a:pt x="1515" y="547"/>
                      </a:lnTo>
                      <a:lnTo>
                        <a:pt x="1492" y="561"/>
                      </a:lnTo>
                      <a:lnTo>
                        <a:pt x="1465" y="572"/>
                      </a:lnTo>
                      <a:lnTo>
                        <a:pt x="1444" y="580"/>
                      </a:lnTo>
                      <a:lnTo>
                        <a:pt x="1429" y="585"/>
                      </a:lnTo>
                      <a:lnTo>
                        <a:pt x="1419" y="584"/>
                      </a:lnTo>
                      <a:lnTo>
                        <a:pt x="1409" y="579"/>
                      </a:lnTo>
                      <a:lnTo>
                        <a:pt x="1404" y="572"/>
                      </a:lnTo>
                      <a:lnTo>
                        <a:pt x="1400" y="567"/>
                      </a:lnTo>
                      <a:lnTo>
                        <a:pt x="1399" y="561"/>
                      </a:lnTo>
                      <a:lnTo>
                        <a:pt x="1399" y="556"/>
                      </a:lnTo>
                      <a:lnTo>
                        <a:pt x="1399" y="552"/>
                      </a:lnTo>
                      <a:lnTo>
                        <a:pt x="1400" y="547"/>
                      </a:lnTo>
                      <a:lnTo>
                        <a:pt x="1404" y="544"/>
                      </a:lnTo>
                      <a:lnTo>
                        <a:pt x="1407" y="542"/>
                      </a:lnTo>
                      <a:lnTo>
                        <a:pt x="1412" y="539"/>
                      </a:lnTo>
                      <a:lnTo>
                        <a:pt x="1415" y="536"/>
                      </a:lnTo>
                      <a:lnTo>
                        <a:pt x="1417" y="531"/>
                      </a:lnTo>
                      <a:lnTo>
                        <a:pt x="1417" y="521"/>
                      </a:lnTo>
                      <a:lnTo>
                        <a:pt x="1414" y="512"/>
                      </a:lnTo>
                      <a:lnTo>
                        <a:pt x="1412" y="502"/>
                      </a:lnTo>
                      <a:lnTo>
                        <a:pt x="1415" y="492"/>
                      </a:lnTo>
                      <a:lnTo>
                        <a:pt x="1420" y="487"/>
                      </a:lnTo>
                      <a:lnTo>
                        <a:pt x="1427" y="482"/>
                      </a:lnTo>
                      <a:lnTo>
                        <a:pt x="1432" y="481"/>
                      </a:lnTo>
                      <a:lnTo>
                        <a:pt x="1440" y="479"/>
                      </a:lnTo>
                      <a:lnTo>
                        <a:pt x="1444" y="479"/>
                      </a:lnTo>
                      <a:lnTo>
                        <a:pt x="1449" y="479"/>
                      </a:lnTo>
                      <a:lnTo>
                        <a:pt x="1452" y="477"/>
                      </a:lnTo>
                      <a:lnTo>
                        <a:pt x="1459" y="472"/>
                      </a:lnTo>
                      <a:lnTo>
                        <a:pt x="1464" y="467"/>
                      </a:lnTo>
                      <a:lnTo>
                        <a:pt x="1470" y="461"/>
                      </a:lnTo>
                      <a:lnTo>
                        <a:pt x="1477" y="456"/>
                      </a:lnTo>
                      <a:lnTo>
                        <a:pt x="1480" y="454"/>
                      </a:lnTo>
                      <a:lnTo>
                        <a:pt x="1484" y="452"/>
                      </a:lnTo>
                      <a:lnTo>
                        <a:pt x="1485" y="452"/>
                      </a:lnTo>
                      <a:lnTo>
                        <a:pt x="1489" y="451"/>
                      </a:lnTo>
                      <a:lnTo>
                        <a:pt x="1494" y="449"/>
                      </a:lnTo>
                      <a:lnTo>
                        <a:pt x="1502" y="449"/>
                      </a:lnTo>
                      <a:close/>
                      <a:moveTo>
                        <a:pt x="1608" y="349"/>
                      </a:moveTo>
                      <a:lnTo>
                        <a:pt x="1622" y="349"/>
                      </a:lnTo>
                      <a:lnTo>
                        <a:pt x="1635" y="354"/>
                      </a:lnTo>
                      <a:lnTo>
                        <a:pt x="1648" y="361"/>
                      </a:lnTo>
                      <a:lnTo>
                        <a:pt x="1660" y="368"/>
                      </a:lnTo>
                      <a:lnTo>
                        <a:pt x="1670" y="374"/>
                      </a:lnTo>
                      <a:lnTo>
                        <a:pt x="1675" y="379"/>
                      </a:lnTo>
                      <a:lnTo>
                        <a:pt x="1678" y="388"/>
                      </a:lnTo>
                      <a:lnTo>
                        <a:pt x="1678" y="396"/>
                      </a:lnTo>
                      <a:lnTo>
                        <a:pt x="1673" y="408"/>
                      </a:lnTo>
                      <a:lnTo>
                        <a:pt x="1670" y="414"/>
                      </a:lnTo>
                      <a:lnTo>
                        <a:pt x="1668" y="419"/>
                      </a:lnTo>
                      <a:lnTo>
                        <a:pt x="1667" y="424"/>
                      </a:lnTo>
                      <a:lnTo>
                        <a:pt x="1668" y="427"/>
                      </a:lnTo>
                      <a:lnTo>
                        <a:pt x="1670" y="432"/>
                      </a:lnTo>
                      <a:lnTo>
                        <a:pt x="1675" y="436"/>
                      </a:lnTo>
                      <a:lnTo>
                        <a:pt x="1678" y="441"/>
                      </a:lnTo>
                      <a:lnTo>
                        <a:pt x="1683" y="444"/>
                      </a:lnTo>
                      <a:lnTo>
                        <a:pt x="1688" y="451"/>
                      </a:lnTo>
                      <a:lnTo>
                        <a:pt x="1691" y="457"/>
                      </a:lnTo>
                      <a:lnTo>
                        <a:pt x="1696" y="464"/>
                      </a:lnTo>
                      <a:lnTo>
                        <a:pt x="1708" y="479"/>
                      </a:lnTo>
                      <a:lnTo>
                        <a:pt x="1716" y="487"/>
                      </a:lnTo>
                      <a:lnTo>
                        <a:pt x="1723" y="494"/>
                      </a:lnTo>
                      <a:lnTo>
                        <a:pt x="1730" y="497"/>
                      </a:lnTo>
                      <a:lnTo>
                        <a:pt x="1748" y="509"/>
                      </a:lnTo>
                      <a:lnTo>
                        <a:pt x="1763" y="522"/>
                      </a:lnTo>
                      <a:lnTo>
                        <a:pt x="1775" y="537"/>
                      </a:lnTo>
                      <a:lnTo>
                        <a:pt x="1780" y="551"/>
                      </a:lnTo>
                      <a:lnTo>
                        <a:pt x="1780" y="561"/>
                      </a:lnTo>
                      <a:lnTo>
                        <a:pt x="1771" y="574"/>
                      </a:lnTo>
                      <a:lnTo>
                        <a:pt x="1760" y="585"/>
                      </a:lnTo>
                      <a:lnTo>
                        <a:pt x="1745" y="595"/>
                      </a:lnTo>
                      <a:lnTo>
                        <a:pt x="1730" y="602"/>
                      </a:lnTo>
                      <a:lnTo>
                        <a:pt x="1708" y="604"/>
                      </a:lnTo>
                      <a:lnTo>
                        <a:pt x="1686" y="600"/>
                      </a:lnTo>
                      <a:lnTo>
                        <a:pt x="1665" y="595"/>
                      </a:lnTo>
                      <a:lnTo>
                        <a:pt x="1643" y="592"/>
                      </a:lnTo>
                      <a:lnTo>
                        <a:pt x="1630" y="592"/>
                      </a:lnTo>
                      <a:lnTo>
                        <a:pt x="1618" y="595"/>
                      </a:lnTo>
                      <a:lnTo>
                        <a:pt x="1605" y="605"/>
                      </a:lnTo>
                      <a:lnTo>
                        <a:pt x="1602" y="609"/>
                      </a:lnTo>
                      <a:lnTo>
                        <a:pt x="1598" y="610"/>
                      </a:lnTo>
                      <a:lnTo>
                        <a:pt x="1595" y="612"/>
                      </a:lnTo>
                      <a:lnTo>
                        <a:pt x="1593" y="612"/>
                      </a:lnTo>
                      <a:lnTo>
                        <a:pt x="1592" y="612"/>
                      </a:lnTo>
                      <a:lnTo>
                        <a:pt x="1592" y="612"/>
                      </a:lnTo>
                      <a:lnTo>
                        <a:pt x="1590" y="612"/>
                      </a:lnTo>
                      <a:lnTo>
                        <a:pt x="1588" y="610"/>
                      </a:lnTo>
                      <a:lnTo>
                        <a:pt x="1587" y="610"/>
                      </a:lnTo>
                      <a:lnTo>
                        <a:pt x="1585" y="609"/>
                      </a:lnTo>
                      <a:lnTo>
                        <a:pt x="1585" y="607"/>
                      </a:lnTo>
                      <a:lnTo>
                        <a:pt x="1583" y="605"/>
                      </a:lnTo>
                      <a:lnTo>
                        <a:pt x="1585" y="602"/>
                      </a:lnTo>
                      <a:lnTo>
                        <a:pt x="1587" y="597"/>
                      </a:lnTo>
                      <a:lnTo>
                        <a:pt x="1590" y="592"/>
                      </a:lnTo>
                      <a:lnTo>
                        <a:pt x="1595" y="587"/>
                      </a:lnTo>
                      <a:lnTo>
                        <a:pt x="1585" y="584"/>
                      </a:lnTo>
                      <a:lnTo>
                        <a:pt x="1573" y="579"/>
                      </a:lnTo>
                      <a:lnTo>
                        <a:pt x="1562" y="572"/>
                      </a:lnTo>
                      <a:lnTo>
                        <a:pt x="1553" y="564"/>
                      </a:lnTo>
                      <a:lnTo>
                        <a:pt x="1552" y="556"/>
                      </a:lnTo>
                      <a:lnTo>
                        <a:pt x="1558" y="546"/>
                      </a:lnTo>
                      <a:lnTo>
                        <a:pt x="1570" y="536"/>
                      </a:lnTo>
                      <a:lnTo>
                        <a:pt x="1585" y="522"/>
                      </a:lnTo>
                      <a:lnTo>
                        <a:pt x="1600" y="512"/>
                      </a:lnTo>
                      <a:lnTo>
                        <a:pt x="1615" y="504"/>
                      </a:lnTo>
                      <a:lnTo>
                        <a:pt x="1618" y="501"/>
                      </a:lnTo>
                      <a:lnTo>
                        <a:pt x="1623" y="499"/>
                      </a:lnTo>
                      <a:lnTo>
                        <a:pt x="1628" y="496"/>
                      </a:lnTo>
                      <a:lnTo>
                        <a:pt x="1627" y="492"/>
                      </a:lnTo>
                      <a:lnTo>
                        <a:pt x="1623" y="489"/>
                      </a:lnTo>
                      <a:lnTo>
                        <a:pt x="1617" y="486"/>
                      </a:lnTo>
                      <a:lnTo>
                        <a:pt x="1607" y="482"/>
                      </a:lnTo>
                      <a:lnTo>
                        <a:pt x="1590" y="476"/>
                      </a:lnTo>
                      <a:lnTo>
                        <a:pt x="1575" y="472"/>
                      </a:lnTo>
                      <a:lnTo>
                        <a:pt x="1567" y="469"/>
                      </a:lnTo>
                      <a:lnTo>
                        <a:pt x="1562" y="467"/>
                      </a:lnTo>
                      <a:lnTo>
                        <a:pt x="1558" y="464"/>
                      </a:lnTo>
                      <a:lnTo>
                        <a:pt x="1550" y="457"/>
                      </a:lnTo>
                      <a:lnTo>
                        <a:pt x="1538" y="446"/>
                      </a:lnTo>
                      <a:lnTo>
                        <a:pt x="1529" y="431"/>
                      </a:lnTo>
                      <a:lnTo>
                        <a:pt x="1520" y="416"/>
                      </a:lnTo>
                      <a:lnTo>
                        <a:pt x="1517" y="401"/>
                      </a:lnTo>
                      <a:lnTo>
                        <a:pt x="1519" y="388"/>
                      </a:lnTo>
                      <a:lnTo>
                        <a:pt x="1520" y="383"/>
                      </a:lnTo>
                      <a:lnTo>
                        <a:pt x="1524" y="379"/>
                      </a:lnTo>
                      <a:lnTo>
                        <a:pt x="1527" y="378"/>
                      </a:lnTo>
                      <a:lnTo>
                        <a:pt x="1530" y="376"/>
                      </a:lnTo>
                      <a:lnTo>
                        <a:pt x="1533" y="374"/>
                      </a:lnTo>
                      <a:lnTo>
                        <a:pt x="1533" y="374"/>
                      </a:lnTo>
                      <a:lnTo>
                        <a:pt x="1535" y="373"/>
                      </a:lnTo>
                      <a:lnTo>
                        <a:pt x="1537" y="373"/>
                      </a:lnTo>
                      <a:lnTo>
                        <a:pt x="1540" y="374"/>
                      </a:lnTo>
                      <a:lnTo>
                        <a:pt x="1543" y="374"/>
                      </a:lnTo>
                      <a:lnTo>
                        <a:pt x="1550" y="376"/>
                      </a:lnTo>
                      <a:lnTo>
                        <a:pt x="1558" y="376"/>
                      </a:lnTo>
                      <a:lnTo>
                        <a:pt x="1563" y="378"/>
                      </a:lnTo>
                      <a:lnTo>
                        <a:pt x="1568" y="376"/>
                      </a:lnTo>
                      <a:lnTo>
                        <a:pt x="1572" y="374"/>
                      </a:lnTo>
                      <a:lnTo>
                        <a:pt x="1575" y="371"/>
                      </a:lnTo>
                      <a:lnTo>
                        <a:pt x="1588" y="359"/>
                      </a:lnTo>
                      <a:lnTo>
                        <a:pt x="1598" y="353"/>
                      </a:lnTo>
                      <a:lnTo>
                        <a:pt x="1608" y="349"/>
                      </a:lnTo>
                      <a:close/>
                      <a:moveTo>
                        <a:pt x="1203" y="318"/>
                      </a:moveTo>
                      <a:lnTo>
                        <a:pt x="1206" y="318"/>
                      </a:lnTo>
                      <a:lnTo>
                        <a:pt x="1208" y="318"/>
                      </a:lnTo>
                      <a:lnTo>
                        <a:pt x="1214" y="321"/>
                      </a:lnTo>
                      <a:lnTo>
                        <a:pt x="1218" y="321"/>
                      </a:lnTo>
                      <a:lnTo>
                        <a:pt x="1221" y="323"/>
                      </a:lnTo>
                      <a:lnTo>
                        <a:pt x="1222" y="324"/>
                      </a:lnTo>
                      <a:lnTo>
                        <a:pt x="1222" y="324"/>
                      </a:lnTo>
                      <a:lnTo>
                        <a:pt x="1224" y="326"/>
                      </a:lnTo>
                      <a:lnTo>
                        <a:pt x="1222" y="326"/>
                      </a:lnTo>
                      <a:lnTo>
                        <a:pt x="1222" y="328"/>
                      </a:lnTo>
                      <a:lnTo>
                        <a:pt x="1214" y="334"/>
                      </a:lnTo>
                      <a:lnTo>
                        <a:pt x="1201" y="341"/>
                      </a:lnTo>
                      <a:lnTo>
                        <a:pt x="1191" y="344"/>
                      </a:lnTo>
                      <a:lnTo>
                        <a:pt x="1188" y="343"/>
                      </a:lnTo>
                      <a:lnTo>
                        <a:pt x="1186" y="339"/>
                      </a:lnTo>
                      <a:lnTo>
                        <a:pt x="1184" y="336"/>
                      </a:lnTo>
                      <a:lnTo>
                        <a:pt x="1183" y="331"/>
                      </a:lnTo>
                      <a:lnTo>
                        <a:pt x="1183" y="328"/>
                      </a:lnTo>
                      <a:lnTo>
                        <a:pt x="1183" y="326"/>
                      </a:lnTo>
                      <a:lnTo>
                        <a:pt x="1184" y="321"/>
                      </a:lnTo>
                      <a:lnTo>
                        <a:pt x="1188" y="319"/>
                      </a:lnTo>
                      <a:lnTo>
                        <a:pt x="1191" y="318"/>
                      </a:lnTo>
                      <a:lnTo>
                        <a:pt x="1194" y="318"/>
                      </a:lnTo>
                      <a:lnTo>
                        <a:pt x="1198" y="318"/>
                      </a:lnTo>
                      <a:lnTo>
                        <a:pt x="1203" y="318"/>
                      </a:lnTo>
                      <a:close/>
                      <a:moveTo>
                        <a:pt x="221" y="283"/>
                      </a:moveTo>
                      <a:lnTo>
                        <a:pt x="218" y="284"/>
                      </a:lnTo>
                      <a:lnTo>
                        <a:pt x="215" y="286"/>
                      </a:lnTo>
                      <a:lnTo>
                        <a:pt x="211" y="289"/>
                      </a:lnTo>
                      <a:lnTo>
                        <a:pt x="208" y="294"/>
                      </a:lnTo>
                      <a:lnTo>
                        <a:pt x="205" y="298"/>
                      </a:lnTo>
                      <a:lnTo>
                        <a:pt x="203" y="301"/>
                      </a:lnTo>
                      <a:lnTo>
                        <a:pt x="201" y="303"/>
                      </a:lnTo>
                      <a:lnTo>
                        <a:pt x="201" y="304"/>
                      </a:lnTo>
                      <a:lnTo>
                        <a:pt x="203" y="304"/>
                      </a:lnTo>
                      <a:lnTo>
                        <a:pt x="205" y="303"/>
                      </a:lnTo>
                      <a:lnTo>
                        <a:pt x="208" y="301"/>
                      </a:lnTo>
                      <a:lnTo>
                        <a:pt x="211" y="298"/>
                      </a:lnTo>
                      <a:lnTo>
                        <a:pt x="215" y="294"/>
                      </a:lnTo>
                      <a:lnTo>
                        <a:pt x="216" y="293"/>
                      </a:lnTo>
                      <a:lnTo>
                        <a:pt x="218" y="289"/>
                      </a:lnTo>
                      <a:lnTo>
                        <a:pt x="220" y="288"/>
                      </a:lnTo>
                      <a:lnTo>
                        <a:pt x="221" y="284"/>
                      </a:lnTo>
                      <a:lnTo>
                        <a:pt x="221" y="283"/>
                      </a:lnTo>
                      <a:lnTo>
                        <a:pt x="221" y="283"/>
                      </a:lnTo>
                      <a:close/>
                      <a:moveTo>
                        <a:pt x="223" y="263"/>
                      </a:moveTo>
                      <a:lnTo>
                        <a:pt x="220" y="264"/>
                      </a:lnTo>
                      <a:lnTo>
                        <a:pt x="216" y="268"/>
                      </a:lnTo>
                      <a:lnTo>
                        <a:pt x="213" y="271"/>
                      </a:lnTo>
                      <a:lnTo>
                        <a:pt x="210" y="274"/>
                      </a:lnTo>
                      <a:lnTo>
                        <a:pt x="208" y="278"/>
                      </a:lnTo>
                      <a:lnTo>
                        <a:pt x="206" y="281"/>
                      </a:lnTo>
                      <a:lnTo>
                        <a:pt x="208" y="281"/>
                      </a:lnTo>
                      <a:lnTo>
                        <a:pt x="210" y="281"/>
                      </a:lnTo>
                      <a:lnTo>
                        <a:pt x="211" y="279"/>
                      </a:lnTo>
                      <a:lnTo>
                        <a:pt x="215" y="276"/>
                      </a:lnTo>
                      <a:lnTo>
                        <a:pt x="218" y="273"/>
                      </a:lnTo>
                      <a:lnTo>
                        <a:pt x="220" y="269"/>
                      </a:lnTo>
                      <a:lnTo>
                        <a:pt x="221" y="266"/>
                      </a:lnTo>
                      <a:lnTo>
                        <a:pt x="223" y="264"/>
                      </a:lnTo>
                      <a:lnTo>
                        <a:pt x="223" y="263"/>
                      </a:lnTo>
                      <a:lnTo>
                        <a:pt x="223" y="263"/>
                      </a:lnTo>
                      <a:close/>
                      <a:moveTo>
                        <a:pt x="2654" y="250"/>
                      </a:moveTo>
                      <a:lnTo>
                        <a:pt x="2644" y="253"/>
                      </a:lnTo>
                      <a:lnTo>
                        <a:pt x="2639" y="261"/>
                      </a:lnTo>
                      <a:lnTo>
                        <a:pt x="2644" y="271"/>
                      </a:lnTo>
                      <a:lnTo>
                        <a:pt x="2654" y="281"/>
                      </a:lnTo>
                      <a:lnTo>
                        <a:pt x="2673" y="289"/>
                      </a:lnTo>
                      <a:lnTo>
                        <a:pt x="2696" y="291"/>
                      </a:lnTo>
                      <a:lnTo>
                        <a:pt x="2703" y="291"/>
                      </a:lnTo>
                      <a:lnTo>
                        <a:pt x="2708" y="289"/>
                      </a:lnTo>
                      <a:lnTo>
                        <a:pt x="2711" y="286"/>
                      </a:lnTo>
                      <a:lnTo>
                        <a:pt x="2713" y="283"/>
                      </a:lnTo>
                      <a:lnTo>
                        <a:pt x="2708" y="274"/>
                      </a:lnTo>
                      <a:lnTo>
                        <a:pt x="2698" y="264"/>
                      </a:lnTo>
                      <a:lnTo>
                        <a:pt x="2684" y="258"/>
                      </a:lnTo>
                      <a:lnTo>
                        <a:pt x="2669" y="251"/>
                      </a:lnTo>
                      <a:lnTo>
                        <a:pt x="2654" y="250"/>
                      </a:lnTo>
                      <a:close/>
                      <a:moveTo>
                        <a:pt x="1309" y="150"/>
                      </a:moveTo>
                      <a:lnTo>
                        <a:pt x="1316" y="150"/>
                      </a:lnTo>
                      <a:lnTo>
                        <a:pt x="1327" y="151"/>
                      </a:lnTo>
                      <a:lnTo>
                        <a:pt x="1341" y="156"/>
                      </a:lnTo>
                      <a:lnTo>
                        <a:pt x="1352" y="161"/>
                      </a:lnTo>
                      <a:lnTo>
                        <a:pt x="1357" y="168"/>
                      </a:lnTo>
                      <a:lnTo>
                        <a:pt x="1357" y="178"/>
                      </a:lnTo>
                      <a:lnTo>
                        <a:pt x="1351" y="185"/>
                      </a:lnTo>
                      <a:lnTo>
                        <a:pt x="1344" y="191"/>
                      </a:lnTo>
                      <a:lnTo>
                        <a:pt x="1336" y="198"/>
                      </a:lnTo>
                      <a:lnTo>
                        <a:pt x="1329" y="203"/>
                      </a:lnTo>
                      <a:lnTo>
                        <a:pt x="1326" y="205"/>
                      </a:lnTo>
                      <a:lnTo>
                        <a:pt x="1314" y="208"/>
                      </a:lnTo>
                      <a:lnTo>
                        <a:pt x="1301" y="208"/>
                      </a:lnTo>
                      <a:lnTo>
                        <a:pt x="1289" y="211"/>
                      </a:lnTo>
                      <a:lnTo>
                        <a:pt x="1282" y="213"/>
                      </a:lnTo>
                      <a:lnTo>
                        <a:pt x="1276" y="218"/>
                      </a:lnTo>
                      <a:lnTo>
                        <a:pt x="1269" y="221"/>
                      </a:lnTo>
                      <a:lnTo>
                        <a:pt x="1262" y="225"/>
                      </a:lnTo>
                      <a:lnTo>
                        <a:pt x="1256" y="228"/>
                      </a:lnTo>
                      <a:lnTo>
                        <a:pt x="1244" y="231"/>
                      </a:lnTo>
                      <a:lnTo>
                        <a:pt x="1231" y="236"/>
                      </a:lnTo>
                      <a:lnTo>
                        <a:pt x="1219" y="240"/>
                      </a:lnTo>
                      <a:lnTo>
                        <a:pt x="1209" y="241"/>
                      </a:lnTo>
                      <a:lnTo>
                        <a:pt x="1203" y="241"/>
                      </a:lnTo>
                      <a:lnTo>
                        <a:pt x="1198" y="241"/>
                      </a:lnTo>
                      <a:lnTo>
                        <a:pt x="1193" y="240"/>
                      </a:lnTo>
                      <a:lnTo>
                        <a:pt x="1189" y="236"/>
                      </a:lnTo>
                      <a:lnTo>
                        <a:pt x="1188" y="231"/>
                      </a:lnTo>
                      <a:lnTo>
                        <a:pt x="1188" y="228"/>
                      </a:lnTo>
                      <a:lnTo>
                        <a:pt x="1188" y="225"/>
                      </a:lnTo>
                      <a:lnTo>
                        <a:pt x="1188" y="221"/>
                      </a:lnTo>
                      <a:lnTo>
                        <a:pt x="1186" y="220"/>
                      </a:lnTo>
                      <a:lnTo>
                        <a:pt x="1183" y="218"/>
                      </a:lnTo>
                      <a:lnTo>
                        <a:pt x="1169" y="215"/>
                      </a:lnTo>
                      <a:lnTo>
                        <a:pt x="1154" y="216"/>
                      </a:lnTo>
                      <a:lnTo>
                        <a:pt x="1141" y="215"/>
                      </a:lnTo>
                      <a:lnTo>
                        <a:pt x="1139" y="213"/>
                      </a:lnTo>
                      <a:lnTo>
                        <a:pt x="1136" y="210"/>
                      </a:lnTo>
                      <a:lnTo>
                        <a:pt x="1133" y="203"/>
                      </a:lnTo>
                      <a:lnTo>
                        <a:pt x="1131" y="195"/>
                      </a:lnTo>
                      <a:lnTo>
                        <a:pt x="1138" y="196"/>
                      </a:lnTo>
                      <a:lnTo>
                        <a:pt x="1141" y="198"/>
                      </a:lnTo>
                      <a:lnTo>
                        <a:pt x="1144" y="200"/>
                      </a:lnTo>
                      <a:lnTo>
                        <a:pt x="1148" y="203"/>
                      </a:lnTo>
                      <a:lnTo>
                        <a:pt x="1151" y="206"/>
                      </a:lnTo>
                      <a:lnTo>
                        <a:pt x="1154" y="208"/>
                      </a:lnTo>
                      <a:lnTo>
                        <a:pt x="1166" y="210"/>
                      </a:lnTo>
                      <a:lnTo>
                        <a:pt x="1181" y="211"/>
                      </a:lnTo>
                      <a:lnTo>
                        <a:pt x="1201" y="211"/>
                      </a:lnTo>
                      <a:lnTo>
                        <a:pt x="1222" y="208"/>
                      </a:lnTo>
                      <a:lnTo>
                        <a:pt x="1247" y="200"/>
                      </a:lnTo>
                      <a:lnTo>
                        <a:pt x="1272" y="185"/>
                      </a:lnTo>
                      <a:lnTo>
                        <a:pt x="1297" y="161"/>
                      </a:lnTo>
                      <a:lnTo>
                        <a:pt x="1291" y="158"/>
                      </a:lnTo>
                      <a:lnTo>
                        <a:pt x="1286" y="156"/>
                      </a:lnTo>
                      <a:lnTo>
                        <a:pt x="1294" y="155"/>
                      </a:lnTo>
                      <a:lnTo>
                        <a:pt x="1301" y="151"/>
                      </a:lnTo>
                      <a:lnTo>
                        <a:pt x="1309" y="150"/>
                      </a:lnTo>
                      <a:close/>
                      <a:moveTo>
                        <a:pt x="1164" y="150"/>
                      </a:moveTo>
                      <a:lnTo>
                        <a:pt x="1169" y="150"/>
                      </a:lnTo>
                      <a:lnTo>
                        <a:pt x="1181" y="150"/>
                      </a:lnTo>
                      <a:lnTo>
                        <a:pt x="1194" y="153"/>
                      </a:lnTo>
                      <a:lnTo>
                        <a:pt x="1179" y="158"/>
                      </a:lnTo>
                      <a:lnTo>
                        <a:pt x="1164" y="163"/>
                      </a:lnTo>
                      <a:lnTo>
                        <a:pt x="1143" y="165"/>
                      </a:lnTo>
                      <a:lnTo>
                        <a:pt x="1144" y="158"/>
                      </a:lnTo>
                      <a:lnTo>
                        <a:pt x="1148" y="155"/>
                      </a:lnTo>
                      <a:lnTo>
                        <a:pt x="1153" y="151"/>
                      </a:lnTo>
                      <a:lnTo>
                        <a:pt x="1158" y="150"/>
                      </a:lnTo>
                      <a:lnTo>
                        <a:pt x="1164" y="150"/>
                      </a:lnTo>
                      <a:close/>
                      <a:moveTo>
                        <a:pt x="1222" y="136"/>
                      </a:moveTo>
                      <a:lnTo>
                        <a:pt x="1229" y="140"/>
                      </a:lnTo>
                      <a:lnTo>
                        <a:pt x="1236" y="143"/>
                      </a:lnTo>
                      <a:lnTo>
                        <a:pt x="1241" y="145"/>
                      </a:lnTo>
                      <a:lnTo>
                        <a:pt x="1254" y="146"/>
                      </a:lnTo>
                      <a:lnTo>
                        <a:pt x="1267" y="150"/>
                      </a:lnTo>
                      <a:lnTo>
                        <a:pt x="1286" y="156"/>
                      </a:lnTo>
                      <a:lnTo>
                        <a:pt x="1277" y="158"/>
                      </a:lnTo>
                      <a:lnTo>
                        <a:pt x="1254" y="161"/>
                      </a:lnTo>
                      <a:lnTo>
                        <a:pt x="1229" y="165"/>
                      </a:lnTo>
                      <a:lnTo>
                        <a:pt x="1224" y="166"/>
                      </a:lnTo>
                      <a:lnTo>
                        <a:pt x="1219" y="166"/>
                      </a:lnTo>
                      <a:lnTo>
                        <a:pt x="1214" y="166"/>
                      </a:lnTo>
                      <a:lnTo>
                        <a:pt x="1211" y="166"/>
                      </a:lnTo>
                      <a:lnTo>
                        <a:pt x="1209" y="165"/>
                      </a:lnTo>
                      <a:lnTo>
                        <a:pt x="1208" y="165"/>
                      </a:lnTo>
                      <a:lnTo>
                        <a:pt x="1206" y="163"/>
                      </a:lnTo>
                      <a:lnTo>
                        <a:pt x="1203" y="160"/>
                      </a:lnTo>
                      <a:lnTo>
                        <a:pt x="1199" y="156"/>
                      </a:lnTo>
                      <a:lnTo>
                        <a:pt x="1194" y="153"/>
                      </a:lnTo>
                      <a:lnTo>
                        <a:pt x="1208" y="146"/>
                      </a:lnTo>
                      <a:lnTo>
                        <a:pt x="1222" y="136"/>
                      </a:lnTo>
                      <a:close/>
                      <a:moveTo>
                        <a:pt x="689" y="70"/>
                      </a:moveTo>
                      <a:lnTo>
                        <a:pt x="682" y="78"/>
                      </a:lnTo>
                      <a:lnTo>
                        <a:pt x="674" y="87"/>
                      </a:lnTo>
                      <a:lnTo>
                        <a:pt x="664" y="95"/>
                      </a:lnTo>
                      <a:lnTo>
                        <a:pt x="662" y="92"/>
                      </a:lnTo>
                      <a:lnTo>
                        <a:pt x="660" y="88"/>
                      </a:lnTo>
                      <a:lnTo>
                        <a:pt x="660" y="85"/>
                      </a:lnTo>
                      <a:lnTo>
                        <a:pt x="672" y="72"/>
                      </a:lnTo>
                      <a:lnTo>
                        <a:pt x="680" y="72"/>
                      </a:lnTo>
                      <a:lnTo>
                        <a:pt x="689" y="70"/>
                      </a:lnTo>
                      <a:close/>
                      <a:moveTo>
                        <a:pt x="418" y="58"/>
                      </a:moveTo>
                      <a:lnTo>
                        <a:pt x="401" y="75"/>
                      </a:lnTo>
                      <a:lnTo>
                        <a:pt x="388" y="90"/>
                      </a:lnTo>
                      <a:lnTo>
                        <a:pt x="379" y="102"/>
                      </a:lnTo>
                      <a:lnTo>
                        <a:pt x="376" y="105"/>
                      </a:lnTo>
                      <a:lnTo>
                        <a:pt x="374" y="108"/>
                      </a:lnTo>
                      <a:lnTo>
                        <a:pt x="373" y="110"/>
                      </a:lnTo>
                      <a:lnTo>
                        <a:pt x="371" y="113"/>
                      </a:lnTo>
                      <a:lnTo>
                        <a:pt x="369" y="116"/>
                      </a:lnTo>
                      <a:lnTo>
                        <a:pt x="366" y="121"/>
                      </a:lnTo>
                      <a:lnTo>
                        <a:pt x="361" y="126"/>
                      </a:lnTo>
                      <a:lnTo>
                        <a:pt x="358" y="128"/>
                      </a:lnTo>
                      <a:lnTo>
                        <a:pt x="353" y="130"/>
                      </a:lnTo>
                      <a:lnTo>
                        <a:pt x="346" y="131"/>
                      </a:lnTo>
                      <a:lnTo>
                        <a:pt x="339" y="131"/>
                      </a:lnTo>
                      <a:lnTo>
                        <a:pt x="418" y="58"/>
                      </a:lnTo>
                      <a:close/>
                      <a:moveTo>
                        <a:pt x="524" y="53"/>
                      </a:moveTo>
                      <a:lnTo>
                        <a:pt x="527" y="55"/>
                      </a:lnTo>
                      <a:lnTo>
                        <a:pt x="526" y="57"/>
                      </a:lnTo>
                      <a:lnTo>
                        <a:pt x="526" y="58"/>
                      </a:lnTo>
                      <a:lnTo>
                        <a:pt x="524" y="60"/>
                      </a:lnTo>
                      <a:lnTo>
                        <a:pt x="522" y="62"/>
                      </a:lnTo>
                      <a:lnTo>
                        <a:pt x="521" y="63"/>
                      </a:lnTo>
                      <a:lnTo>
                        <a:pt x="517" y="68"/>
                      </a:lnTo>
                      <a:lnTo>
                        <a:pt x="512" y="73"/>
                      </a:lnTo>
                      <a:lnTo>
                        <a:pt x="506" y="80"/>
                      </a:lnTo>
                      <a:lnTo>
                        <a:pt x="501" y="85"/>
                      </a:lnTo>
                      <a:lnTo>
                        <a:pt x="497" y="90"/>
                      </a:lnTo>
                      <a:lnTo>
                        <a:pt x="481" y="95"/>
                      </a:lnTo>
                      <a:lnTo>
                        <a:pt x="469" y="97"/>
                      </a:lnTo>
                      <a:lnTo>
                        <a:pt x="476" y="90"/>
                      </a:lnTo>
                      <a:lnTo>
                        <a:pt x="489" y="80"/>
                      </a:lnTo>
                      <a:lnTo>
                        <a:pt x="506" y="67"/>
                      </a:lnTo>
                      <a:lnTo>
                        <a:pt x="524" y="53"/>
                      </a:lnTo>
                      <a:close/>
                      <a:moveTo>
                        <a:pt x="694" y="43"/>
                      </a:moveTo>
                      <a:lnTo>
                        <a:pt x="695" y="43"/>
                      </a:lnTo>
                      <a:lnTo>
                        <a:pt x="695" y="43"/>
                      </a:lnTo>
                      <a:lnTo>
                        <a:pt x="697" y="43"/>
                      </a:lnTo>
                      <a:lnTo>
                        <a:pt x="697" y="47"/>
                      </a:lnTo>
                      <a:lnTo>
                        <a:pt x="689" y="55"/>
                      </a:lnTo>
                      <a:lnTo>
                        <a:pt x="680" y="63"/>
                      </a:lnTo>
                      <a:lnTo>
                        <a:pt x="672" y="72"/>
                      </a:lnTo>
                      <a:lnTo>
                        <a:pt x="669" y="72"/>
                      </a:lnTo>
                      <a:lnTo>
                        <a:pt x="667" y="67"/>
                      </a:lnTo>
                      <a:lnTo>
                        <a:pt x="665" y="62"/>
                      </a:lnTo>
                      <a:lnTo>
                        <a:pt x="662" y="60"/>
                      </a:lnTo>
                      <a:lnTo>
                        <a:pt x="659" y="58"/>
                      </a:lnTo>
                      <a:lnTo>
                        <a:pt x="655" y="58"/>
                      </a:lnTo>
                      <a:lnTo>
                        <a:pt x="667" y="50"/>
                      </a:lnTo>
                      <a:lnTo>
                        <a:pt x="677" y="45"/>
                      </a:lnTo>
                      <a:lnTo>
                        <a:pt x="687" y="43"/>
                      </a:lnTo>
                      <a:lnTo>
                        <a:pt x="687" y="43"/>
                      </a:lnTo>
                      <a:lnTo>
                        <a:pt x="687" y="43"/>
                      </a:lnTo>
                      <a:lnTo>
                        <a:pt x="689" y="43"/>
                      </a:lnTo>
                      <a:lnTo>
                        <a:pt x="690" y="43"/>
                      </a:lnTo>
                      <a:lnTo>
                        <a:pt x="692" y="43"/>
                      </a:lnTo>
                      <a:lnTo>
                        <a:pt x="694" y="43"/>
                      </a:lnTo>
                      <a:close/>
                      <a:moveTo>
                        <a:pt x="1119" y="22"/>
                      </a:moveTo>
                      <a:lnTo>
                        <a:pt x="1126" y="23"/>
                      </a:lnTo>
                      <a:lnTo>
                        <a:pt x="1131" y="25"/>
                      </a:lnTo>
                      <a:lnTo>
                        <a:pt x="1129" y="35"/>
                      </a:lnTo>
                      <a:lnTo>
                        <a:pt x="1126" y="43"/>
                      </a:lnTo>
                      <a:lnTo>
                        <a:pt x="1124" y="53"/>
                      </a:lnTo>
                      <a:lnTo>
                        <a:pt x="1124" y="62"/>
                      </a:lnTo>
                      <a:lnTo>
                        <a:pt x="1139" y="63"/>
                      </a:lnTo>
                      <a:lnTo>
                        <a:pt x="1151" y="60"/>
                      </a:lnTo>
                      <a:lnTo>
                        <a:pt x="1161" y="53"/>
                      </a:lnTo>
                      <a:lnTo>
                        <a:pt x="1168" y="47"/>
                      </a:lnTo>
                      <a:lnTo>
                        <a:pt x="1169" y="43"/>
                      </a:lnTo>
                      <a:lnTo>
                        <a:pt x="1171" y="40"/>
                      </a:lnTo>
                      <a:lnTo>
                        <a:pt x="1286" y="78"/>
                      </a:lnTo>
                      <a:lnTo>
                        <a:pt x="1279" y="97"/>
                      </a:lnTo>
                      <a:lnTo>
                        <a:pt x="1269" y="108"/>
                      </a:lnTo>
                      <a:lnTo>
                        <a:pt x="1256" y="115"/>
                      </a:lnTo>
                      <a:lnTo>
                        <a:pt x="1239" y="118"/>
                      </a:lnTo>
                      <a:lnTo>
                        <a:pt x="1222" y="120"/>
                      </a:lnTo>
                      <a:lnTo>
                        <a:pt x="1204" y="121"/>
                      </a:lnTo>
                      <a:lnTo>
                        <a:pt x="1188" y="123"/>
                      </a:lnTo>
                      <a:lnTo>
                        <a:pt x="1171" y="126"/>
                      </a:lnTo>
                      <a:lnTo>
                        <a:pt x="1159" y="133"/>
                      </a:lnTo>
                      <a:lnTo>
                        <a:pt x="1149" y="143"/>
                      </a:lnTo>
                      <a:lnTo>
                        <a:pt x="1144" y="158"/>
                      </a:lnTo>
                      <a:lnTo>
                        <a:pt x="1136" y="170"/>
                      </a:lnTo>
                      <a:lnTo>
                        <a:pt x="1133" y="181"/>
                      </a:lnTo>
                      <a:lnTo>
                        <a:pt x="1131" y="195"/>
                      </a:lnTo>
                      <a:lnTo>
                        <a:pt x="1126" y="196"/>
                      </a:lnTo>
                      <a:lnTo>
                        <a:pt x="1119" y="198"/>
                      </a:lnTo>
                      <a:lnTo>
                        <a:pt x="1113" y="203"/>
                      </a:lnTo>
                      <a:lnTo>
                        <a:pt x="1114" y="215"/>
                      </a:lnTo>
                      <a:lnTo>
                        <a:pt x="1118" y="221"/>
                      </a:lnTo>
                      <a:lnTo>
                        <a:pt x="1126" y="226"/>
                      </a:lnTo>
                      <a:lnTo>
                        <a:pt x="1141" y="226"/>
                      </a:lnTo>
                      <a:lnTo>
                        <a:pt x="1163" y="226"/>
                      </a:lnTo>
                      <a:lnTo>
                        <a:pt x="1179" y="233"/>
                      </a:lnTo>
                      <a:lnTo>
                        <a:pt x="1193" y="245"/>
                      </a:lnTo>
                      <a:lnTo>
                        <a:pt x="1204" y="256"/>
                      </a:lnTo>
                      <a:lnTo>
                        <a:pt x="1211" y="269"/>
                      </a:lnTo>
                      <a:lnTo>
                        <a:pt x="1193" y="298"/>
                      </a:lnTo>
                      <a:lnTo>
                        <a:pt x="1176" y="318"/>
                      </a:lnTo>
                      <a:lnTo>
                        <a:pt x="1161" y="329"/>
                      </a:lnTo>
                      <a:lnTo>
                        <a:pt x="1148" y="334"/>
                      </a:lnTo>
                      <a:lnTo>
                        <a:pt x="1134" y="334"/>
                      </a:lnTo>
                      <a:lnTo>
                        <a:pt x="1123" y="331"/>
                      </a:lnTo>
                      <a:lnTo>
                        <a:pt x="1113" y="324"/>
                      </a:lnTo>
                      <a:lnTo>
                        <a:pt x="1104" y="318"/>
                      </a:lnTo>
                      <a:lnTo>
                        <a:pt x="1098" y="311"/>
                      </a:lnTo>
                      <a:lnTo>
                        <a:pt x="1086" y="321"/>
                      </a:lnTo>
                      <a:lnTo>
                        <a:pt x="1078" y="333"/>
                      </a:lnTo>
                      <a:lnTo>
                        <a:pt x="1069" y="346"/>
                      </a:lnTo>
                      <a:lnTo>
                        <a:pt x="1061" y="358"/>
                      </a:lnTo>
                      <a:lnTo>
                        <a:pt x="1048" y="366"/>
                      </a:lnTo>
                      <a:lnTo>
                        <a:pt x="1046" y="359"/>
                      </a:lnTo>
                      <a:lnTo>
                        <a:pt x="1043" y="353"/>
                      </a:lnTo>
                      <a:lnTo>
                        <a:pt x="1041" y="348"/>
                      </a:lnTo>
                      <a:lnTo>
                        <a:pt x="1033" y="351"/>
                      </a:lnTo>
                      <a:lnTo>
                        <a:pt x="1028" y="353"/>
                      </a:lnTo>
                      <a:lnTo>
                        <a:pt x="1021" y="358"/>
                      </a:lnTo>
                      <a:lnTo>
                        <a:pt x="1015" y="363"/>
                      </a:lnTo>
                      <a:lnTo>
                        <a:pt x="1003" y="371"/>
                      </a:lnTo>
                      <a:lnTo>
                        <a:pt x="983" y="368"/>
                      </a:lnTo>
                      <a:lnTo>
                        <a:pt x="970" y="368"/>
                      </a:lnTo>
                      <a:lnTo>
                        <a:pt x="961" y="369"/>
                      </a:lnTo>
                      <a:lnTo>
                        <a:pt x="958" y="373"/>
                      </a:lnTo>
                      <a:lnTo>
                        <a:pt x="958" y="379"/>
                      </a:lnTo>
                      <a:lnTo>
                        <a:pt x="960" y="386"/>
                      </a:lnTo>
                      <a:lnTo>
                        <a:pt x="965" y="393"/>
                      </a:lnTo>
                      <a:lnTo>
                        <a:pt x="973" y="399"/>
                      </a:lnTo>
                      <a:lnTo>
                        <a:pt x="986" y="408"/>
                      </a:lnTo>
                      <a:lnTo>
                        <a:pt x="1003" y="419"/>
                      </a:lnTo>
                      <a:lnTo>
                        <a:pt x="1023" y="431"/>
                      </a:lnTo>
                      <a:lnTo>
                        <a:pt x="1043" y="442"/>
                      </a:lnTo>
                      <a:lnTo>
                        <a:pt x="1063" y="452"/>
                      </a:lnTo>
                      <a:lnTo>
                        <a:pt x="1078" y="462"/>
                      </a:lnTo>
                      <a:lnTo>
                        <a:pt x="1089" y="467"/>
                      </a:lnTo>
                      <a:lnTo>
                        <a:pt x="1093" y="471"/>
                      </a:lnTo>
                      <a:lnTo>
                        <a:pt x="1093" y="476"/>
                      </a:lnTo>
                      <a:lnTo>
                        <a:pt x="1089" y="482"/>
                      </a:lnTo>
                      <a:lnTo>
                        <a:pt x="1086" y="489"/>
                      </a:lnTo>
                      <a:lnTo>
                        <a:pt x="1083" y="494"/>
                      </a:lnTo>
                      <a:lnTo>
                        <a:pt x="1073" y="492"/>
                      </a:lnTo>
                      <a:lnTo>
                        <a:pt x="1063" y="492"/>
                      </a:lnTo>
                      <a:lnTo>
                        <a:pt x="1053" y="489"/>
                      </a:lnTo>
                      <a:lnTo>
                        <a:pt x="1040" y="484"/>
                      </a:lnTo>
                      <a:lnTo>
                        <a:pt x="1020" y="476"/>
                      </a:lnTo>
                      <a:lnTo>
                        <a:pt x="1000" y="469"/>
                      </a:lnTo>
                      <a:lnTo>
                        <a:pt x="980" y="464"/>
                      </a:lnTo>
                      <a:lnTo>
                        <a:pt x="960" y="457"/>
                      </a:lnTo>
                      <a:lnTo>
                        <a:pt x="935" y="444"/>
                      </a:lnTo>
                      <a:lnTo>
                        <a:pt x="916" y="434"/>
                      </a:lnTo>
                      <a:lnTo>
                        <a:pt x="903" y="429"/>
                      </a:lnTo>
                      <a:lnTo>
                        <a:pt x="893" y="424"/>
                      </a:lnTo>
                      <a:lnTo>
                        <a:pt x="887" y="422"/>
                      </a:lnTo>
                      <a:lnTo>
                        <a:pt x="882" y="422"/>
                      </a:lnTo>
                      <a:lnTo>
                        <a:pt x="878" y="424"/>
                      </a:lnTo>
                      <a:lnTo>
                        <a:pt x="875" y="427"/>
                      </a:lnTo>
                      <a:lnTo>
                        <a:pt x="867" y="431"/>
                      </a:lnTo>
                      <a:lnTo>
                        <a:pt x="857" y="432"/>
                      </a:lnTo>
                      <a:lnTo>
                        <a:pt x="845" y="429"/>
                      </a:lnTo>
                      <a:lnTo>
                        <a:pt x="835" y="426"/>
                      </a:lnTo>
                      <a:lnTo>
                        <a:pt x="827" y="417"/>
                      </a:lnTo>
                      <a:lnTo>
                        <a:pt x="823" y="408"/>
                      </a:lnTo>
                      <a:lnTo>
                        <a:pt x="825" y="396"/>
                      </a:lnTo>
                      <a:lnTo>
                        <a:pt x="835" y="381"/>
                      </a:lnTo>
                      <a:lnTo>
                        <a:pt x="843" y="381"/>
                      </a:lnTo>
                      <a:lnTo>
                        <a:pt x="848" y="381"/>
                      </a:lnTo>
                      <a:lnTo>
                        <a:pt x="855" y="381"/>
                      </a:lnTo>
                      <a:lnTo>
                        <a:pt x="867" y="381"/>
                      </a:lnTo>
                      <a:lnTo>
                        <a:pt x="865" y="366"/>
                      </a:lnTo>
                      <a:lnTo>
                        <a:pt x="865" y="351"/>
                      </a:lnTo>
                      <a:lnTo>
                        <a:pt x="867" y="336"/>
                      </a:lnTo>
                      <a:lnTo>
                        <a:pt x="865" y="323"/>
                      </a:lnTo>
                      <a:lnTo>
                        <a:pt x="858" y="309"/>
                      </a:lnTo>
                      <a:lnTo>
                        <a:pt x="852" y="309"/>
                      </a:lnTo>
                      <a:lnTo>
                        <a:pt x="847" y="311"/>
                      </a:lnTo>
                      <a:lnTo>
                        <a:pt x="840" y="329"/>
                      </a:lnTo>
                      <a:lnTo>
                        <a:pt x="837" y="341"/>
                      </a:lnTo>
                      <a:lnTo>
                        <a:pt x="833" y="348"/>
                      </a:lnTo>
                      <a:lnTo>
                        <a:pt x="830" y="351"/>
                      </a:lnTo>
                      <a:lnTo>
                        <a:pt x="828" y="354"/>
                      </a:lnTo>
                      <a:lnTo>
                        <a:pt x="823" y="353"/>
                      </a:lnTo>
                      <a:lnTo>
                        <a:pt x="815" y="346"/>
                      </a:lnTo>
                      <a:lnTo>
                        <a:pt x="802" y="336"/>
                      </a:lnTo>
                      <a:lnTo>
                        <a:pt x="788" y="326"/>
                      </a:lnTo>
                      <a:lnTo>
                        <a:pt x="777" y="313"/>
                      </a:lnTo>
                      <a:lnTo>
                        <a:pt x="770" y="301"/>
                      </a:lnTo>
                      <a:lnTo>
                        <a:pt x="765" y="301"/>
                      </a:lnTo>
                      <a:lnTo>
                        <a:pt x="752" y="304"/>
                      </a:lnTo>
                      <a:lnTo>
                        <a:pt x="730" y="308"/>
                      </a:lnTo>
                      <a:lnTo>
                        <a:pt x="705" y="314"/>
                      </a:lnTo>
                      <a:lnTo>
                        <a:pt x="675" y="321"/>
                      </a:lnTo>
                      <a:lnTo>
                        <a:pt x="644" y="329"/>
                      </a:lnTo>
                      <a:lnTo>
                        <a:pt x="610" y="339"/>
                      </a:lnTo>
                      <a:lnTo>
                        <a:pt x="579" y="349"/>
                      </a:lnTo>
                      <a:lnTo>
                        <a:pt x="551" y="363"/>
                      </a:lnTo>
                      <a:lnTo>
                        <a:pt x="526" y="374"/>
                      </a:lnTo>
                      <a:lnTo>
                        <a:pt x="491" y="399"/>
                      </a:lnTo>
                      <a:lnTo>
                        <a:pt x="461" y="427"/>
                      </a:lnTo>
                      <a:lnTo>
                        <a:pt x="431" y="457"/>
                      </a:lnTo>
                      <a:lnTo>
                        <a:pt x="403" y="489"/>
                      </a:lnTo>
                      <a:lnTo>
                        <a:pt x="374" y="521"/>
                      </a:lnTo>
                      <a:lnTo>
                        <a:pt x="344" y="551"/>
                      </a:lnTo>
                      <a:lnTo>
                        <a:pt x="311" y="575"/>
                      </a:lnTo>
                      <a:lnTo>
                        <a:pt x="311" y="572"/>
                      </a:lnTo>
                      <a:lnTo>
                        <a:pt x="311" y="569"/>
                      </a:lnTo>
                      <a:lnTo>
                        <a:pt x="314" y="564"/>
                      </a:lnTo>
                      <a:lnTo>
                        <a:pt x="318" y="557"/>
                      </a:lnTo>
                      <a:lnTo>
                        <a:pt x="324" y="547"/>
                      </a:lnTo>
                      <a:lnTo>
                        <a:pt x="334" y="532"/>
                      </a:lnTo>
                      <a:lnTo>
                        <a:pt x="348" y="512"/>
                      </a:lnTo>
                      <a:lnTo>
                        <a:pt x="366" y="486"/>
                      </a:lnTo>
                      <a:lnTo>
                        <a:pt x="318" y="534"/>
                      </a:lnTo>
                      <a:lnTo>
                        <a:pt x="314" y="526"/>
                      </a:lnTo>
                      <a:lnTo>
                        <a:pt x="309" y="517"/>
                      </a:lnTo>
                      <a:lnTo>
                        <a:pt x="306" y="509"/>
                      </a:lnTo>
                      <a:lnTo>
                        <a:pt x="306" y="499"/>
                      </a:lnTo>
                      <a:lnTo>
                        <a:pt x="309" y="484"/>
                      </a:lnTo>
                      <a:lnTo>
                        <a:pt x="309" y="474"/>
                      </a:lnTo>
                      <a:lnTo>
                        <a:pt x="306" y="469"/>
                      </a:lnTo>
                      <a:lnTo>
                        <a:pt x="299" y="464"/>
                      </a:lnTo>
                      <a:lnTo>
                        <a:pt x="288" y="459"/>
                      </a:lnTo>
                      <a:lnTo>
                        <a:pt x="288" y="457"/>
                      </a:lnTo>
                      <a:lnTo>
                        <a:pt x="289" y="452"/>
                      </a:lnTo>
                      <a:lnTo>
                        <a:pt x="291" y="441"/>
                      </a:lnTo>
                      <a:lnTo>
                        <a:pt x="296" y="424"/>
                      </a:lnTo>
                      <a:lnTo>
                        <a:pt x="303" y="401"/>
                      </a:lnTo>
                      <a:lnTo>
                        <a:pt x="311" y="369"/>
                      </a:lnTo>
                      <a:lnTo>
                        <a:pt x="324" y="329"/>
                      </a:lnTo>
                      <a:lnTo>
                        <a:pt x="321" y="329"/>
                      </a:lnTo>
                      <a:lnTo>
                        <a:pt x="318" y="328"/>
                      </a:lnTo>
                      <a:lnTo>
                        <a:pt x="294" y="346"/>
                      </a:lnTo>
                      <a:lnTo>
                        <a:pt x="278" y="359"/>
                      </a:lnTo>
                      <a:lnTo>
                        <a:pt x="266" y="369"/>
                      </a:lnTo>
                      <a:lnTo>
                        <a:pt x="258" y="376"/>
                      </a:lnTo>
                      <a:lnTo>
                        <a:pt x="251" y="381"/>
                      </a:lnTo>
                      <a:lnTo>
                        <a:pt x="250" y="383"/>
                      </a:lnTo>
                      <a:lnTo>
                        <a:pt x="248" y="384"/>
                      </a:lnTo>
                      <a:lnTo>
                        <a:pt x="248" y="384"/>
                      </a:lnTo>
                      <a:lnTo>
                        <a:pt x="245" y="369"/>
                      </a:lnTo>
                      <a:lnTo>
                        <a:pt x="248" y="356"/>
                      </a:lnTo>
                      <a:lnTo>
                        <a:pt x="256" y="346"/>
                      </a:lnTo>
                      <a:lnTo>
                        <a:pt x="266" y="336"/>
                      </a:lnTo>
                      <a:lnTo>
                        <a:pt x="276" y="326"/>
                      </a:lnTo>
                      <a:lnTo>
                        <a:pt x="281" y="314"/>
                      </a:lnTo>
                      <a:lnTo>
                        <a:pt x="278" y="309"/>
                      </a:lnTo>
                      <a:lnTo>
                        <a:pt x="275" y="306"/>
                      </a:lnTo>
                      <a:lnTo>
                        <a:pt x="270" y="303"/>
                      </a:lnTo>
                      <a:lnTo>
                        <a:pt x="271" y="288"/>
                      </a:lnTo>
                      <a:lnTo>
                        <a:pt x="273" y="274"/>
                      </a:lnTo>
                      <a:lnTo>
                        <a:pt x="260" y="273"/>
                      </a:lnTo>
                      <a:lnTo>
                        <a:pt x="243" y="281"/>
                      </a:lnTo>
                      <a:lnTo>
                        <a:pt x="226" y="293"/>
                      </a:lnTo>
                      <a:lnTo>
                        <a:pt x="208" y="308"/>
                      </a:lnTo>
                      <a:lnTo>
                        <a:pt x="193" y="326"/>
                      </a:lnTo>
                      <a:lnTo>
                        <a:pt x="178" y="344"/>
                      </a:lnTo>
                      <a:lnTo>
                        <a:pt x="166" y="361"/>
                      </a:lnTo>
                      <a:lnTo>
                        <a:pt x="158" y="374"/>
                      </a:lnTo>
                      <a:lnTo>
                        <a:pt x="153" y="383"/>
                      </a:lnTo>
                      <a:lnTo>
                        <a:pt x="150" y="394"/>
                      </a:lnTo>
                      <a:lnTo>
                        <a:pt x="140" y="411"/>
                      </a:lnTo>
                      <a:lnTo>
                        <a:pt x="127" y="432"/>
                      </a:lnTo>
                      <a:lnTo>
                        <a:pt x="108" y="457"/>
                      </a:lnTo>
                      <a:lnTo>
                        <a:pt x="82" y="481"/>
                      </a:lnTo>
                      <a:lnTo>
                        <a:pt x="83" y="476"/>
                      </a:lnTo>
                      <a:lnTo>
                        <a:pt x="85" y="472"/>
                      </a:lnTo>
                      <a:lnTo>
                        <a:pt x="87" y="467"/>
                      </a:lnTo>
                      <a:lnTo>
                        <a:pt x="68" y="474"/>
                      </a:lnTo>
                      <a:lnTo>
                        <a:pt x="58" y="484"/>
                      </a:lnTo>
                      <a:lnTo>
                        <a:pt x="50" y="497"/>
                      </a:lnTo>
                      <a:lnTo>
                        <a:pt x="45" y="512"/>
                      </a:lnTo>
                      <a:lnTo>
                        <a:pt x="42" y="529"/>
                      </a:lnTo>
                      <a:lnTo>
                        <a:pt x="40" y="546"/>
                      </a:lnTo>
                      <a:lnTo>
                        <a:pt x="35" y="561"/>
                      </a:lnTo>
                      <a:lnTo>
                        <a:pt x="28" y="574"/>
                      </a:lnTo>
                      <a:lnTo>
                        <a:pt x="17" y="584"/>
                      </a:lnTo>
                      <a:lnTo>
                        <a:pt x="0" y="590"/>
                      </a:lnTo>
                      <a:lnTo>
                        <a:pt x="0" y="589"/>
                      </a:lnTo>
                      <a:lnTo>
                        <a:pt x="0" y="585"/>
                      </a:lnTo>
                      <a:lnTo>
                        <a:pt x="2" y="580"/>
                      </a:lnTo>
                      <a:lnTo>
                        <a:pt x="7" y="574"/>
                      </a:lnTo>
                      <a:lnTo>
                        <a:pt x="13" y="561"/>
                      </a:lnTo>
                      <a:lnTo>
                        <a:pt x="25" y="544"/>
                      </a:lnTo>
                      <a:lnTo>
                        <a:pt x="40" y="519"/>
                      </a:lnTo>
                      <a:lnTo>
                        <a:pt x="32" y="529"/>
                      </a:lnTo>
                      <a:lnTo>
                        <a:pt x="27" y="536"/>
                      </a:lnTo>
                      <a:lnTo>
                        <a:pt x="22" y="539"/>
                      </a:lnTo>
                      <a:lnTo>
                        <a:pt x="17" y="546"/>
                      </a:lnTo>
                      <a:lnTo>
                        <a:pt x="37" y="512"/>
                      </a:lnTo>
                      <a:lnTo>
                        <a:pt x="58" y="479"/>
                      </a:lnTo>
                      <a:lnTo>
                        <a:pt x="55" y="477"/>
                      </a:lnTo>
                      <a:lnTo>
                        <a:pt x="52" y="476"/>
                      </a:lnTo>
                      <a:lnTo>
                        <a:pt x="52" y="469"/>
                      </a:lnTo>
                      <a:lnTo>
                        <a:pt x="53" y="462"/>
                      </a:lnTo>
                      <a:lnTo>
                        <a:pt x="135" y="354"/>
                      </a:lnTo>
                      <a:lnTo>
                        <a:pt x="223" y="251"/>
                      </a:lnTo>
                      <a:lnTo>
                        <a:pt x="223" y="251"/>
                      </a:lnTo>
                      <a:lnTo>
                        <a:pt x="238" y="240"/>
                      </a:lnTo>
                      <a:lnTo>
                        <a:pt x="255" y="228"/>
                      </a:lnTo>
                      <a:lnTo>
                        <a:pt x="255" y="230"/>
                      </a:lnTo>
                      <a:lnTo>
                        <a:pt x="248" y="240"/>
                      </a:lnTo>
                      <a:lnTo>
                        <a:pt x="238" y="250"/>
                      </a:lnTo>
                      <a:lnTo>
                        <a:pt x="231" y="261"/>
                      </a:lnTo>
                      <a:lnTo>
                        <a:pt x="238" y="258"/>
                      </a:lnTo>
                      <a:lnTo>
                        <a:pt x="245" y="253"/>
                      </a:lnTo>
                      <a:lnTo>
                        <a:pt x="251" y="246"/>
                      </a:lnTo>
                      <a:lnTo>
                        <a:pt x="256" y="241"/>
                      </a:lnTo>
                      <a:lnTo>
                        <a:pt x="260" y="238"/>
                      </a:lnTo>
                      <a:lnTo>
                        <a:pt x="276" y="211"/>
                      </a:lnTo>
                      <a:lnTo>
                        <a:pt x="294" y="183"/>
                      </a:lnTo>
                      <a:lnTo>
                        <a:pt x="289" y="185"/>
                      </a:lnTo>
                      <a:lnTo>
                        <a:pt x="285" y="188"/>
                      </a:lnTo>
                      <a:lnTo>
                        <a:pt x="286" y="186"/>
                      </a:lnTo>
                      <a:lnTo>
                        <a:pt x="286" y="185"/>
                      </a:lnTo>
                      <a:lnTo>
                        <a:pt x="288" y="183"/>
                      </a:lnTo>
                      <a:lnTo>
                        <a:pt x="289" y="181"/>
                      </a:lnTo>
                      <a:lnTo>
                        <a:pt x="304" y="165"/>
                      </a:lnTo>
                      <a:lnTo>
                        <a:pt x="306" y="166"/>
                      </a:lnTo>
                      <a:lnTo>
                        <a:pt x="306" y="168"/>
                      </a:lnTo>
                      <a:lnTo>
                        <a:pt x="306" y="171"/>
                      </a:lnTo>
                      <a:lnTo>
                        <a:pt x="331" y="155"/>
                      </a:lnTo>
                      <a:lnTo>
                        <a:pt x="349" y="140"/>
                      </a:lnTo>
                      <a:lnTo>
                        <a:pt x="361" y="126"/>
                      </a:lnTo>
                      <a:lnTo>
                        <a:pt x="364" y="123"/>
                      </a:lnTo>
                      <a:lnTo>
                        <a:pt x="368" y="120"/>
                      </a:lnTo>
                      <a:lnTo>
                        <a:pt x="373" y="116"/>
                      </a:lnTo>
                      <a:lnTo>
                        <a:pt x="376" y="111"/>
                      </a:lnTo>
                      <a:lnTo>
                        <a:pt x="378" y="108"/>
                      </a:lnTo>
                      <a:lnTo>
                        <a:pt x="378" y="105"/>
                      </a:lnTo>
                      <a:lnTo>
                        <a:pt x="379" y="102"/>
                      </a:lnTo>
                      <a:lnTo>
                        <a:pt x="383" y="100"/>
                      </a:lnTo>
                      <a:lnTo>
                        <a:pt x="386" y="97"/>
                      </a:lnTo>
                      <a:lnTo>
                        <a:pt x="391" y="93"/>
                      </a:lnTo>
                      <a:lnTo>
                        <a:pt x="396" y="92"/>
                      </a:lnTo>
                      <a:lnTo>
                        <a:pt x="401" y="90"/>
                      </a:lnTo>
                      <a:lnTo>
                        <a:pt x="406" y="88"/>
                      </a:lnTo>
                      <a:lnTo>
                        <a:pt x="411" y="87"/>
                      </a:lnTo>
                      <a:lnTo>
                        <a:pt x="416" y="83"/>
                      </a:lnTo>
                      <a:lnTo>
                        <a:pt x="423" y="78"/>
                      </a:lnTo>
                      <a:lnTo>
                        <a:pt x="429" y="72"/>
                      </a:lnTo>
                      <a:lnTo>
                        <a:pt x="436" y="65"/>
                      </a:lnTo>
                      <a:lnTo>
                        <a:pt x="433" y="72"/>
                      </a:lnTo>
                      <a:lnTo>
                        <a:pt x="429" y="77"/>
                      </a:lnTo>
                      <a:lnTo>
                        <a:pt x="424" y="80"/>
                      </a:lnTo>
                      <a:lnTo>
                        <a:pt x="419" y="85"/>
                      </a:lnTo>
                      <a:lnTo>
                        <a:pt x="414" y="88"/>
                      </a:lnTo>
                      <a:lnTo>
                        <a:pt x="419" y="88"/>
                      </a:lnTo>
                      <a:lnTo>
                        <a:pt x="423" y="87"/>
                      </a:lnTo>
                      <a:lnTo>
                        <a:pt x="419" y="95"/>
                      </a:lnTo>
                      <a:lnTo>
                        <a:pt x="411" y="105"/>
                      </a:lnTo>
                      <a:lnTo>
                        <a:pt x="399" y="115"/>
                      </a:lnTo>
                      <a:lnTo>
                        <a:pt x="389" y="123"/>
                      </a:lnTo>
                      <a:lnTo>
                        <a:pt x="381" y="130"/>
                      </a:lnTo>
                      <a:lnTo>
                        <a:pt x="374" y="135"/>
                      </a:lnTo>
                      <a:lnTo>
                        <a:pt x="369" y="138"/>
                      </a:lnTo>
                      <a:lnTo>
                        <a:pt x="366" y="140"/>
                      </a:lnTo>
                      <a:lnTo>
                        <a:pt x="364" y="143"/>
                      </a:lnTo>
                      <a:lnTo>
                        <a:pt x="363" y="145"/>
                      </a:lnTo>
                      <a:lnTo>
                        <a:pt x="361" y="146"/>
                      </a:lnTo>
                      <a:lnTo>
                        <a:pt x="361" y="146"/>
                      </a:lnTo>
                      <a:lnTo>
                        <a:pt x="361" y="148"/>
                      </a:lnTo>
                      <a:lnTo>
                        <a:pt x="366" y="150"/>
                      </a:lnTo>
                      <a:lnTo>
                        <a:pt x="369" y="150"/>
                      </a:lnTo>
                      <a:lnTo>
                        <a:pt x="373" y="148"/>
                      </a:lnTo>
                      <a:lnTo>
                        <a:pt x="379" y="143"/>
                      </a:lnTo>
                      <a:lnTo>
                        <a:pt x="391" y="133"/>
                      </a:lnTo>
                      <a:lnTo>
                        <a:pt x="404" y="121"/>
                      </a:lnTo>
                      <a:lnTo>
                        <a:pt x="408" y="118"/>
                      </a:lnTo>
                      <a:lnTo>
                        <a:pt x="411" y="116"/>
                      </a:lnTo>
                      <a:lnTo>
                        <a:pt x="413" y="115"/>
                      </a:lnTo>
                      <a:lnTo>
                        <a:pt x="413" y="115"/>
                      </a:lnTo>
                      <a:lnTo>
                        <a:pt x="414" y="115"/>
                      </a:lnTo>
                      <a:lnTo>
                        <a:pt x="414" y="115"/>
                      </a:lnTo>
                      <a:lnTo>
                        <a:pt x="414" y="118"/>
                      </a:lnTo>
                      <a:lnTo>
                        <a:pt x="413" y="121"/>
                      </a:lnTo>
                      <a:lnTo>
                        <a:pt x="411" y="125"/>
                      </a:lnTo>
                      <a:lnTo>
                        <a:pt x="409" y="130"/>
                      </a:lnTo>
                      <a:lnTo>
                        <a:pt x="408" y="133"/>
                      </a:lnTo>
                      <a:lnTo>
                        <a:pt x="406" y="135"/>
                      </a:lnTo>
                      <a:lnTo>
                        <a:pt x="404" y="136"/>
                      </a:lnTo>
                      <a:lnTo>
                        <a:pt x="396" y="143"/>
                      </a:lnTo>
                      <a:lnTo>
                        <a:pt x="386" y="151"/>
                      </a:lnTo>
                      <a:lnTo>
                        <a:pt x="373" y="160"/>
                      </a:lnTo>
                      <a:lnTo>
                        <a:pt x="359" y="170"/>
                      </a:lnTo>
                      <a:lnTo>
                        <a:pt x="348" y="178"/>
                      </a:lnTo>
                      <a:lnTo>
                        <a:pt x="339" y="185"/>
                      </a:lnTo>
                      <a:lnTo>
                        <a:pt x="334" y="186"/>
                      </a:lnTo>
                      <a:lnTo>
                        <a:pt x="331" y="183"/>
                      </a:lnTo>
                      <a:lnTo>
                        <a:pt x="329" y="181"/>
                      </a:lnTo>
                      <a:lnTo>
                        <a:pt x="326" y="181"/>
                      </a:lnTo>
                      <a:lnTo>
                        <a:pt x="324" y="181"/>
                      </a:lnTo>
                      <a:lnTo>
                        <a:pt x="323" y="183"/>
                      </a:lnTo>
                      <a:lnTo>
                        <a:pt x="321" y="185"/>
                      </a:lnTo>
                      <a:lnTo>
                        <a:pt x="309" y="195"/>
                      </a:lnTo>
                      <a:lnTo>
                        <a:pt x="296" y="208"/>
                      </a:lnTo>
                      <a:lnTo>
                        <a:pt x="285" y="223"/>
                      </a:lnTo>
                      <a:lnTo>
                        <a:pt x="275" y="235"/>
                      </a:lnTo>
                      <a:lnTo>
                        <a:pt x="280" y="233"/>
                      </a:lnTo>
                      <a:lnTo>
                        <a:pt x="285" y="230"/>
                      </a:lnTo>
                      <a:lnTo>
                        <a:pt x="288" y="228"/>
                      </a:lnTo>
                      <a:lnTo>
                        <a:pt x="293" y="225"/>
                      </a:lnTo>
                      <a:lnTo>
                        <a:pt x="298" y="225"/>
                      </a:lnTo>
                      <a:lnTo>
                        <a:pt x="301" y="225"/>
                      </a:lnTo>
                      <a:lnTo>
                        <a:pt x="306" y="226"/>
                      </a:lnTo>
                      <a:lnTo>
                        <a:pt x="311" y="228"/>
                      </a:lnTo>
                      <a:lnTo>
                        <a:pt x="314" y="228"/>
                      </a:lnTo>
                      <a:lnTo>
                        <a:pt x="316" y="231"/>
                      </a:lnTo>
                      <a:lnTo>
                        <a:pt x="316" y="235"/>
                      </a:lnTo>
                      <a:lnTo>
                        <a:pt x="314" y="238"/>
                      </a:lnTo>
                      <a:lnTo>
                        <a:pt x="313" y="243"/>
                      </a:lnTo>
                      <a:lnTo>
                        <a:pt x="311" y="246"/>
                      </a:lnTo>
                      <a:lnTo>
                        <a:pt x="314" y="246"/>
                      </a:lnTo>
                      <a:lnTo>
                        <a:pt x="313" y="251"/>
                      </a:lnTo>
                      <a:lnTo>
                        <a:pt x="311" y="256"/>
                      </a:lnTo>
                      <a:lnTo>
                        <a:pt x="309" y="261"/>
                      </a:lnTo>
                      <a:lnTo>
                        <a:pt x="308" y="266"/>
                      </a:lnTo>
                      <a:lnTo>
                        <a:pt x="313" y="263"/>
                      </a:lnTo>
                      <a:lnTo>
                        <a:pt x="318" y="260"/>
                      </a:lnTo>
                      <a:lnTo>
                        <a:pt x="323" y="256"/>
                      </a:lnTo>
                      <a:lnTo>
                        <a:pt x="324" y="258"/>
                      </a:lnTo>
                      <a:lnTo>
                        <a:pt x="324" y="258"/>
                      </a:lnTo>
                      <a:lnTo>
                        <a:pt x="324" y="260"/>
                      </a:lnTo>
                      <a:lnTo>
                        <a:pt x="323" y="260"/>
                      </a:lnTo>
                      <a:lnTo>
                        <a:pt x="323" y="261"/>
                      </a:lnTo>
                      <a:lnTo>
                        <a:pt x="321" y="264"/>
                      </a:lnTo>
                      <a:lnTo>
                        <a:pt x="319" y="268"/>
                      </a:lnTo>
                      <a:lnTo>
                        <a:pt x="318" y="273"/>
                      </a:lnTo>
                      <a:lnTo>
                        <a:pt x="314" y="281"/>
                      </a:lnTo>
                      <a:lnTo>
                        <a:pt x="324" y="281"/>
                      </a:lnTo>
                      <a:lnTo>
                        <a:pt x="331" y="281"/>
                      </a:lnTo>
                      <a:lnTo>
                        <a:pt x="336" y="276"/>
                      </a:lnTo>
                      <a:lnTo>
                        <a:pt x="346" y="269"/>
                      </a:lnTo>
                      <a:lnTo>
                        <a:pt x="349" y="266"/>
                      </a:lnTo>
                      <a:lnTo>
                        <a:pt x="354" y="264"/>
                      </a:lnTo>
                      <a:lnTo>
                        <a:pt x="356" y="263"/>
                      </a:lnTo>
                      <a:lnTo>
                        <a:pt x="358" y="264"/>
                      </a:lnTo>
                      <a:lnTo>
                        <a:pt x="361" y="266"/>
                      </a:lnTo>
                      <a:lnTo>
                        <a:pt x="361" y="269"/>
                      </a:lnTo>
                      <a:lnTo>
                        <a:pt x="361" y="273"/>
                      </a:lnTo>
                      <a:lnTo>
                        <a:pt x="361" y="276"/>
                      </a:lnTo>
                      <a:lnTo>
                        <a:pt x="359" y="279"/>
                      </a:lnTo>
                      <a:lnTo>
                        <a:pt x="361" y="283"/>
                      </a:lnTo>
                      <a:lnTo>
                        <a:pt x="363" y="279"/>
                      </a:lnTo>
                      <a:lnTo>
                        <a:pt x="371" y="271"/>
                      </a:lnTo>
                      <a:lnTo>
                        <a:pt x="379" y="261"/>
                      </a:lnTo>
                      <a:lnTo>
                        <a:pt x="389" y="246"/>
                      </a:lnTo>
                      <a:lnTo>
                        <a:pt x="396" y="230"/>
                      </a:lnTo>
                      <a:lnTo>
                        <a:pt x="399" y="211"/>
                      </a:lnTo>
                      <a:lnTo>
                        <a:pt x="403" y="198"/>
                      </a:lnTo>
                      <a:lnTo>
                        <a:pt x="409" y="188"/>
                      </a:lnTo>
                      <a:lnTo>
                        <a:pt x="416" y="180"/>
                      </a:lnTo>
                      <a:lnTo>
                        <a:pt x="419" y="178"/>
                      </a:lnTo>
                      <a:lnTo>
                        <a:pt x="423" y="176"/>
                      </a:lnTo>
                      <a:lnTo>
                        <a:pt x="424" y="176"/>
                      </a:lnTo>
                      <a:lnTo>
                        <a:pt x="428" y="178"/>
                      </a:lnTo>
                      <a:lnTo>
                        <a:pt x="429" y="181"/>
                      </a:lnTo>
                      <a:lnTo>
                        <a:pt x="431" y="186"/>
                      </a:lnTo>
                      <a:lnTo>
                        <a:pt x="429" y="191"/>
                      </a:lnTo>
                      <a:lnTo>
                        <a:pt x="429" y="196"/>
                      </a:lnTo>
                      <a:lnTo>
                        <a:pt x="429" y="201"/>
                      </a:lnTo>
                      <a:lnTo>
                        <a:pt x="429" y="203"/>
                      </a:lnTo>
                      <a:lnTo>
                        <a:pt x="429" y="205"/>
                      </a:lnTo>
                      <a:lnTo>
                        <a:pt x="429" y="206"/>
                      </a:lnTo>
                      <a:lnTo>
                        <a:pt x="429" y="208"/>
                      </a:lnTo>
                      <a:lnTo>
                        <a:pt x="439" y="206"/>
                      </a:lnTo>
                      <a:lnTo>
                        <a:pt x="451" y="198"/>
                      </a:lnTo>
                      <a:lnTo>
                        <a:pt x="466" y="188"/>
                      </a:lnTo>
                      <a:lnTo>
                        <a:pt x="481" y="176"/>
                      </a:lnTo>
                      <a:lnTo>
                        <a:pt x="496" y="166"/>
                      </a:lnTo>
                      <a:lnTo>
                        <a:pt x="506" y="158"/>
                      </a:lnTo>
                      <a:lnTo>
                        <a:pt x="501" y="151"/>
                      </a:lnTo>
                      <a:lnTo>
                        <a:pt x="496" y="148"/>
                      </a:lnTo>
                      <a:lnTo>
                        <a:pt x="492" y="145"/>
                      </a:lnTo>
                      <a:lnTo>
                        <a:pt x="491" y="143"/>
                      </a:lnTo>
                      <a:lnTo>
                        <a:pt x="491" y="141"/>
                      </a:lnTo>
                      <a:lnTo>
                        <a:pt x="489" y="140"/>
                      </a:lnTo>
                      <a:lnTo>
                        <a:pt x="489" y="138"/>
                      </a:lnTo>
                      <a:lnTo>
                        <a:pt x="491" y="136"/>
                      </a:lnTo>
                      <a:lnTo>
                        <a:pt x="492" y="130"/>
                      </a:lnTo>
                      <a:lnTo>
                        <a:pt x="496" y="125"/>
                      </a:lnTo>
                      <a:lnTo>
                        <a:pt x="496" y="120"/>
                      </a:lnTo>
                      <a:lnTo>
                        <a:pt x="496" y="115"/>
                      </a:lnTo>
                      <a:lnTo>
                        <a:pt x="496" y="111"/>
                      </a:lnTo>
                      <a:lnTo>
                        <a:pt x="491" y="111"/>
                      </a:lnTo>
                      <a:lnTo>
                        <a:pt x="487" y="113"/>
                      </a:lnTo>
                      <a:lnTo>
                        <a:pt x="482" y="115"/>
                      </a:lnTo>
                      <a:lnTo>
                        <a:pt x="479" y="116"/>
                      </a:lnTo>
                      <a:lnTo>
                        <a:pt x="479" y="115"/>
                      </a:lnTo>
                      <a:lnTo>
                        <a:pt x="479" y="115"/>
                      </a:lnTo>
                      <a:lnTo>
                        <a:pt x="479" y="113"/>
                      </a:lnTo>
                      <a:lnTo>
                        <a:pt x="479" y="111"/>
                      </a:lnTo>
                      <a:lnTo>
                        <a:pt x="481" y="108"/>
                      </a:lnTo>
                      <a:lnTo>
                        <a:pt x="484" y="107"/>
                      </a:lnTo>
                      <a:lnTo>
                        <a:pt x="486" y="102"/>
                      </a:lnTo>
                      <a:lnTo>
                        <a:pt x="491" y="97"/>
                      </a:lnTo>
                      <a:lnTo>
                        <a:pt x="497" y="90"/>
                      </a:lnTo>
                      <a:lnTo>
                        <a:pt x="517" y="85"/>
                      </a:lnTo>
                      <a:lnTo>
                        <a:pt x="539" y="78"/>
                      </a:lnTo>
                      <a:lnTo>
                        <a:pt x="559" y="72"/>
                      </a:lnTo>
                      <a:lnTo>
                        <a:pt x="576" y="67"/>
                      </a:lnTo>
                      <a:lnTo>
                        <a:pt x="587" y="63"/>
                      </a:lnTo>
                      <a:lnTo>
                        <a:pt x="591" y="62"/>
                      </a:lnTo>
                      <a:lnTo>
                        <a:pt x="592" y="68"/>
                      </a:lnTo>
                      <a:lnTo>
                        <a:pt x="592" y="75"/>
                      </a:lnTo>
                      <a:lnTo>
                        <a:pt x="591" y="82"/>
                      </a:lnTo>
                      <a:lnTo>
                        <a:pt x="622" y="57"/>
                      </a:lnTo>
                      <a:lnTo>
                        <a:pt x="624" y="62"/>
                      </a:lnTo>
                      <a:lnTo>
                        <a:pt x="625" y="67"/>
                      </a:lnTo>
                      <a:lnTo>
                        <a:pt x="639" y="63"/>
                      </a:lnTo>
                      <a:lnTo>
                        <a:pt x="649" y="60"/>
                      </a:lnTo>
                      <a:lnTo>
                        <a:pt x="655" y="58"/>
                      </a:lnTo>
                      <a:lnTo>
                        <a:pt x="639" y="73"/>
                      </a:lnTo>
                      <a:lnTo>
                        <a:pt x="627" y="88"/>
                      </a:lnTo>
                      <a:lnTo>
                        <a:pt x="619" y="100"/>
                      </a:lnTo>
                      <a:lnTo>
                        <a:pt x="624" y="102"/>
                      </a:lnTo>
                      <a:lnTo>
                        <a:pt x="629" y="102"/>
                      </a:lnTo>
                      <a:lnTo>
                        <a:pt x="630" y="105"/>
                      </a:lnTo>
                      <a:lnTo>
                        <a:pt x="630" y="107"/>
                      </a:lnTo>
                      <a:lnTo>
                        <a:pt x="619" y="116"/>
                      </a:lnTo>
                      <a:lnTo>
                        <a:pt x="605" y="130"/>
                      </a:lnTo>
                      <a:lnTo>
                        <a:pt x="592" y="143"/>
                      </a:lnTo>
                      <a:lnTo>
                        <a:pt x="579" y="158"/>
                      </a:lnTo>
                      <a:lnTo>
                        <a:pt x="567" y="173"/>
                      </a:lnTo>
                      <a:lnTo>
                        <a:pt x="562" y="188"/>
                      </a:lnTo>
                      <a:lnTo>
                        <a:pt x="562" y="200"/>
                      </a:lnTo>
                      <a:lnTo>
                        <a:pt x="569" y="211"/>
                      </a:lnTo>
                      <a:lnTo>
                        <a:pt x="559" y="223"/>
                      </a:lnTo>
                      <a:lnTo>
                        <a:pt x="551" y="231"/>
                      </a:lnTo>
                      <a:lnTo>
                        <a:pt x="546" y="240"/>
                      </a:lnTo>
                      <a:lnTo>
                        <a:pt x="542" y="248"/>
                      </a:lnTo>
                      <a:lnTo>
                        <a:pt x="541" y="261"/>
                      </a:lnTo>
                      <a:lnTo>
                        <a:pt x="541" y="274"/>
                      </a:lnTo>
                      <a:lnTo>
                        <a:pt x="546" y="288"/>
                      </a:lnTo>
                      <a:lnTo>
                        <a:pt x="549" y="303"/>
                      </a:lnTo>
                      <a:lnTo>
                        <a:pt x="549" y="316"/>
                      </a:lnTo>
                      <a:lnTo>
                        <a:pt x="552" y="318"/>
                      </a:lnTo>
                      <a:lnTo>
                        <a:pt x="554" y="319"/>
                      </a:lnTo>
                      <a:lnTo>
                        <a:pt x="586" y="304"/>
                      </a:lnTo>
                      <a:lnTo>
                        <a:pt x="584" y="313"/>
                      </a:lnTo>
                      <a:lnTo>
                        <a:pt x="581" y="321"/>
                      </a:lnTo>
                      <a:lnTo>
                        <a:pt x="577" y="331"/>
                      </a:lnTo>
                      <a:lnTo>
                        <a:pt x="581" y="339"/>
                      </a:lnTo>
                      <a:lnTo>
                        <a:pt x="597" y="336"/>
                      </a:lnTo>
                      <a:lnTo>
                        <a:pt x="614" y="326"/>
                      </a:lnTo>
                      <a:lnTo>
                        <a:pt x="629" y="314"/>
                      </a:lnTo>
                      <a:lnTo>
                        <a:pt x="640" y="301"/>
                      </a:lnTo>
                      <a:lnTo>
                        <a:pt x="649" y="291"/>
                      </a:lnTo>
                      <a:lnTo>
                        <a:pt x="657" y="279"/>
                      </a:lnTo>
                      <a:lnTo>
                        <a:pt x="664" y="273"/>
                      </a:lnTo>
                      <a:lnTo>
                        <a:pt x="670" y="266"/>
                      </a:lnTo>
                      <a:lnTo>
                        <a:pt x="682" y="260"/>
                      </a:lnTo>
                      <a:lnTo>
                        <a:pt x="699" y="251"/>
                      </a:lnTo>
                      <a:lnTo>
                        <a:pt x="700" y="251"/>
                      </a:lnTo>
                      <a:lnTo>
                        <a:pt x="704" y="250"/>
                      </a:lnTo>
                      <a:lnTo>
                        <a:pt x="705" y="245"/>
                      </a:lnTo>
                      <a:lnTo>
                        <a:pt x="710" y="238"/>
                      </a:lnTo>
                      <a:lnTo>
                        <a:pt x="719" y="226"/>
                      </a:lnTo>
                      <a:lnTo>
                        <a:pt x="729" y="210"/>
                      </a:lnTo>
                      <a:lnTo>
                        <a:pt x="730" y="210"/>
                      </a:lnTo>
                      <a:lnTo>
                        <a:pt x="732" y="208"/>
                      </a:lnTo>
                      <a:lnTo>
                        <a:pt x="737" y="205"/>
                      </a:lnTo>
                      <a:lnTo>
                        <a:pt x="745" y="201"/>
                      </a:lnTo>
                      <a:lnTo>
                        <a:pt x="758" y="195"/>
                      </a:lnTo>
                      <a:lnTo>
                        <a:pt x="777" y="185"/>
                      </a:lnTo>
                      <a:lnTo>
                        <a:pt x="795" y="178"/>
                      </a:lnTo>
                      <a:lnTo>
                        <a:pt x="815" y="178"/>
                      </a:lnTo>
                      <a:lnTo>
                        <a:pt x="833" y="176"/>
                      </a:lnTo>
                      <a:lnTo>
                        <a:pt x="852" y="173"/>
                      </a:lnTo>
                      <a:lnTo>
                        <a:pt x="868" y="165"/>
                      </a:lnTo>
                      <a:lnTo>
                        <a:pt x="900" y="143"/>
                      </a:lnTo>
                      <a:lnTo>
                        <a:pt x="933" y="130"/>
                      </a:lnTo>
                      <a:lnTo>
                        <a:pt x="970" y="120"/>
                      </a:lnTo>
                      <a:lnTo>
                        <a:pt x="1005" y="113"/>
                      </a:lnTo>
                      <a:lnTo>
                        <a:pt x="1041" y="107"/>
                      </a:lnTo>
                      <a:lnTo>
                        <a:pt x="1076" y="97"/>
                      </a:lnTo>
                      <a:lnTo>
                        <a:pt x="1109" y="82"/>
                      </a:lnTo>
                      <a:lnTo>
                        <a:pt x="1109" y="77"/>
                      </a:lnTo>
                      <a:lnTo>
                        <a:pt x="1109" y="72"/>
                      </a:lnTo>
                      <a:lnTo>
                        <a:pt x="1106" y="67"/>
                      </a:lnTo>
                      <a:lnTo>
                        <a:pt x="1101" y="58"/>
                      </a:lnTo>
                      <a:lnTo>
                        <a:pt x="1091" y="47"/>
                      </a:lnTo>
                      <a:lnTo>
                        <a:pt x="1103" y="30"/>
                      </a:lnTo>
                      <a:lnTo>
                        <a:pt x="1111" y="23"/>
                      </a:lnTo>
                      <a:lnTo>
                        <a:pt x="1119" y="22"/>
                      </a:lnTo>
                      <a:close/>
                      <a:moveTo>
                        <a:pt x="2510" y="0"/>
                      </a:moveTo>
                      <a:lnTo>
                        <a:pt x="2561" y="2"/>
                      </a:lnTo>
                      <a:lnTo>
                        <a:pt x="2608" y="7"/>
                      </a:lnTo>
                      <a:lnTo>
                        <a:pt x="2653" y="15"/>
                      </a:lnTo>
                      <a:lnTo>
                        <a:pt x="2691" y="27"/>
                      </a:lnTo>
                      <a:lnTo>
                        <a:pt x="2726" y="38"/>
                      </a:lnTo>
                      <a:lnTo>
                        <a:pt x="2758" y="52"/>
                      </a:lnTo>
                      <a:lnTo>
                        <a:pt x="2784" y="63"/>
                      </a:lnTo>
                      <a:lnTo>
                        <a:pt x="2806" y="77"/>
                      </a:lnTo>
                      <a:lnTo>
                        <a:pt x="2824" y="87"/>
                      </a:lnTo>
                      <a:lnTo>
                        <a:pt x="2837" y="95"/>
                      </a:lnTo>
                      <a:lnTo>
                        <a:pt x="2844" y="102"/>
                      </a:lnTo>
                      <a:lnTo>
                        <a:pt x="2847" y="103"/>
                      </a:lnTo>
                      <a:lnTo>
                        <a:pt x="2819" y="115"/>
                      </a:lnTo>
                      <a:lnTo>
                        <a:pt x="2789" y="120"/>
                      </a:lnTo>
                      <a:lnTo>
                        <a:pt x="2759" y="121"/>
                      </a:lnTo>
                      <a:lnTo>
                        <a:pt x="2729" y="123"/>
                      </a:lnTo>
                      <a:lnTo>
                        <a:pt x="2699" y="128"/>
                      </a:lnTo>
                      <a:lnTo>
                        <a:pt x="2703" y="130"/>
                      </a:lnTo>
                      <a:lnTo>
                        <a:pt x="2706" y="133"/>
                      </a:lnTo>
                      <a:lnTo>
                        <a:pt x="2709" y="138"/>
                      </a:lnTo>
                      <a:lnTo>
                        <a:pt x="2716" y="145"/>
                      </a:lnTo>
                      <a:lnTo>
                        <a:pt x="2724" y="158"/>
                      </a:lnTo>
                      <a:lnTo>
                        <a:pt x="2738" y="176"/>
                      </a:lnTo>
                      <a:lnTo>
                        <a:pt x="2758" y="168"/>
                      </a:lnTo>
                      <a:lnTo>
                        <a:pt x="2774" y="158"/>
                      </a:lnTo>
                      <a:lnTo>
                        <a:pt x="2794" y="165"/>
                      </a:lnTo>
                      <a:lnTo>
                        <a:pt x="2806" y="168"/>
                      </a:lnTo>
                      <a:lnTo>
                        <a:pt x="2816" y="171"/>
                      </a:lnTo>
                      <a:lnTo>
                        <a:pt x="2822" y="173"/>
                      </a:lnTo>
                      <a:lnTo>
                        <a:pt x="2827" y="173"/>
                      </a:lnTo>
                      <a:lnTo>
                        <a:pt x="2834" y="173"/>
                      </a:lnTo>
                      <a:lnTo>
                        <a:pt x="2836" y="160"/>
                      </a:lnTo>
                      <a:lnTo>
                        <a:pt x="2834" y="146"/>
                      </a:lnTo>
                      <a:lnTo>
                        <a:pt x="2832" y="135"/>
                      </a:lnTo>
                      <a:lnTo>
                        <a:pt x="2851" y="125"/>
                      </a:lnTo>
                      <a:lnTo>
                        <a:pt x="2862" y="118"/>
                      </a:lnTo>
                      <a:lnTo>
                        <a:pt x="2872" y="113"/>
                      </a:lnTo>
                      <a:lnTo>
                        <a:pt x="2879" y="111"/>
                      </a:lnTo>
                      <a:lnTo>
                        <a:pt x="2884" y="108"/>
                      </a:lnTo>
                      <a:lnTo>
                        <a:pt x="2891" y="107"/>
                      </a:lnTo>
                      <a:lnTo>
                        <a:pt x="2907" y="120"/>
                      </a:lnTo>
                      <a:lnTo>
                        <a:pt x="2926" y="128"/>
                      </a:lnTo>
                      <a:lnTo>
                        <a:pt x="2911" y="103"/>
                      </a:lnTo>
                      <a:lnTo>
                        <a:pt x="2901" y="83"/>
                      </a:lnTo>
                      <a:lnTo>
                        <a:pt x="2894" y="72"/>
                      </a:lnTo>
                      <a:lnTo>
                        <a:pt x="2889" y="63"/>
                      </a:lnTo>
                      <a:lnTo>
                        <a:pt x="2887" y="58"/>
                      </a:lnTo>
                      <a:lnTo>
                        <a:pt x="2886" y="55"/>
                      </a:lnTo>
                      <a:lnTo>
                        <a:pt x="2886" y="53"/>
                      </a:lnTo>
                      <a:lnTo>
                        <a:pt x="2907" y="52"/>
                      </a:lnTo>
                      <a:lnTo>
                        <a:pt x="2929" y="52"/>
                      </a:lnTo>
                      <a:lnTo>
                        <a:pt x="2930" y="55"/>
                      </a:lnTo>
                      <a:lnTo>
                        <a:pt x="2932" y="58"/>
                      </a:lnTo>
                      <a:lnTo>
                        <a:pt x="2935" y="67"/>
                      </a:lnTo>
                      <a:lnTo>
                        <a:pt x="2940" y="77"/>
                      </a:lnTo>
                      <a:lnTo>
                        <a:pt x="2942" y="83"/>
                      </a:lnTo>
                      <a:lnTo>
                        <a:pt x="2944" y="90"/>
                      </a:lnTo>
                      <a:lnTo>
                        <a:pt x="2947" y="90"/>
                      </a:lnTo>
                      <a:lnTo>
                        <a:pt x="2955" y="107"/>
                      </a:lnTo>
                      <a:lnTo>
                        <a:pt x="2962" y="121"/>
                      </a:lnTo>
                      <a:lnTo>
                        <a:pt x="2967" y="131"/>
                      </a:lnTo>
                      <a:lnTo>
                        <a:pt x="2969" y="136"/>
                      </a:lnTo>
                      <a:lnTo>
                        <a:pt x="2974" y="141"/>
                      </a:lnTo>
                      <a:lnTo>
                        <a:pt x="2977" y="145"/>
                      </a:lnTo>
                      <a:lnTo>
                        <a:pt x="2982" y="148"/>
                      </a:lnTo>
                      <a:lnTo>
                        <a:pt x="2992" y="151"/>
                      </a:lnTo>
                      <a:lnTo>
                        <a:pt x="3005" y="156"/>
                      </a:lnTo>
                      <a:lnTo>
                        <a:pt x="3025" y="163"/>
                      </a:lnTo>
                      <a:lnTo>
                        <a:pt x="3024" y="173"/>
                      </a:lnTo>
                      <a:lnTo>
                        <a:pt x="3020" y="183"/>
                      </a:lnTo>
                      <a:lnTo>
                        <a:pt x="3014" y="191"/>
                      </a:lnTo>
                      <a:lnTo>
                        <a:pt x="3010" y="201"/>
                      </a:lnTo>
                      <a:lnTo>
                        <a:pt x="3010" y="210"/>
                      </a:lnTo>
                      <a:lnTo>
                        <a:pt x="3017" y="216"/>
                      </a:lnTo>
                      <a:lnTo>
                        <a:pt x="3045" y="226"/>
                      </a:lnTo>
                      <a:lnTo>
                        <a:pt x="3074" y="230"/>
                      </a:lnTo>
                      <a:lnTo>
                        <a:pt x="3103" y="230"/>
                      </a:lnTo>
                      <a:lnTo>
                        <a:pt x="3133" y="231"/>
                      </a:lnTo>
                      <a:lnTo>
                        <a:pt x="3163" y="238"/>
                      </a:lnTo>
                      <a:lnTo>
                        <a:pt x="3197" y="248"/>
                      </a:lnTo>
                      <a:lnTo>
                        <a:pt x="3222" y="258"/>
                      </a:lnTo>
                      <a:lnTo>
                        <a:pt x="3243" y="264"/>
                      </a:lnTo>
                      <a:lnTo>
                        <a:pt x="3258" y="269"/>
                      </a:lnTo>
                      <a:lnTo>
                        <a:pt x="3268" y="271"/>
                      </a:lnTo>
                      <a:lnTo>
                        <a:pt x="3276" y="274"/>
                      </a:lnTo>
                      <a:lnTo>
                        <a:pt x="3283" y="274"/>
                      </a:lnTo>
                      <a:lnTo>
                        <a:pt x="3288" y="274"/>
                      </a:lnTo>
                      <a:lnTo>
                        <a:pt x="3295" y="274"/>
                      </a:lnTo>
                      <a:lnTo>
                        <a:pt x="3330" y="274"/>
                      </a:lnTo>
                      <a:lnTo>
                        <a:pt x="3355" y="273"/>
                      </a:lnTo>
                      <a:lnTo>
                        <a:pt x="3373" y="273"/>
                      </a:lnTo>
                      <a:lnTo>
                        <a:pt x="3385" y="274"/>
                      </a:lnTo>
                      <a:lnTo>
                        <a:pt x="3393" y="276"/>
                      </a:lnTo>
                      <a:lnTo>
                        <a:pt x="3398" y="278"/>
                      </a:lnTo>
                      <a:lnTo>
                        <a:pt x="3404" y="283"/>
                      </a:lnTo>
                      <a:lnTo>
                        <a:pt x="3426" y="299"/>
                      </a:lnTo>
                      <a:lnTo>
                        <a:pt x="3443" y="319"/>
                      </a:lnTo>
                      <a:lnTo>
                        <a:pt x="3456" y="341"/>
                      </a:lnTo>
                      <a:lnTo>
                        <a:pt x="3469" y="364"/>
                      </a:lnTo>
                      <a:lnTo>
                        <a:pt x="3484" y="386"/>
                      </a:lnTo>
                      <a:lnTo>
                        <a:pt x="3501" y="406"/>
                      </a:lnTo>
                      <a:lnTo>
                        <a:pt x="3521" y="422"/>
                      </a:lnTo>
                      <a:lnTo>
                        <a:pt x="3557" y="446"/>
                      </a:lnTo>
                      <a:lnTo>
                        <a:pt x="3586" y="464"/>
                      </a:lnTo>
                      <a:lnTo>
                        <a:pt x="3611" y="479"/>
                      </a:lnTo>
                      <a:lnTo>
                        <a:pt x="3629" y="492"/>
                      </a:lnTo>
                      <a:lnTo>
                        <a:pt x="3646" y="502"/>
                      </a:lnTo>
                      <a:lnTo>
                        <a:pt x="3659" y="514"/>
                      </a:lnTo>
                      <a:lnTo>
                        <a:pt x="3672" y="524"/>
                      </a:lnTo>
                      <a:lnTo>
                        <a:pt x="3686" y="536"/>
                      </a:lnTo>
                      <a:lnTo>
                        <a:pt x="3701" y="549"/>
                      </a:lnTo>
                      <a:lnTo>
                        <a:pt x="3719" y="564"/>
                      </a:lnTo>
                      <a:lnTo>
                        <a:pt x="3724" y="569"/>
                      </a:lnTo>
                      <a:lnTo>
                        <a:pt x="3727" y="572"/>
                      </a:lnTo>
                      <a:lnTo>
                        <a:pt x="3732" y="575"/>
                      </a:lnTo>
                      <a:lnTo>
                        <a:pt x="3744" y="587"/>
                      </a:lnTo>
                      <a:lnTo>
                        <a:pt x="3759" y="602"/>
                      </a:lnTo>
                      <a:lnTo>
                        <a:pt x="3740" y="577"/>
                      </a:lnTo>
                      <a:lnTo>
                        <a:pt x="3719" y="552"/>
                      </a:lnTo>
                      <a:lnTo>
                        <a:pt x="3701" y="527"/>
                      </a:lnTo>
                      <a:lnTo>
                        <a:pt x="3684" y="499"/>
                      </a:lnTo>
                      <a:lnTo>
                        <a:pt x="3667" y="464"/>
                      </a:lnTo>
                      <a:lnTo>
                        <a:pt x="3654" y="436"/>
                      </a:lnTo>
                      <a:lnTo>
                        <a:pt x="3644" y="416"/>
                      </a:lnTo>
                      <a:lnTo>
                        <a:pt x="3636" y="401"/>
                      </a:lnTo>
                      <a:lnTo>
                        <a:pt x="3632" y="391"/>
                      </a:lnTo>
                      <a:lnTo>
                        <a:pt x="3629" y="384"/>
                      </a:lnTo>
                      <a:lnTo>
                        <a:pt x="3627" y="381"/>
                      </a:lnTo>
                      <a:lnTo>
                        <a:pt x="3626" y="379"/>
                      </a:lnTo>
                      <a:lnTo>
                        <a:pt x="3626" y="379"/>
                      </a:lnTo>
                      <a:lnTo>
                        <a:pt x="3624" y="378"/>
                      </a:lnTo>
                      <a:lnTo>
                        <a:pt x="3622" y="376"/>
                      </a:lnTo>
                      <a:lnTo>
                        <a:pt x="3621" y="374"/>
                      </a:lnTo>
                      <a:lnTo>
                        <a:pt x="3616" y="371"/>
                      </a:lnTo>
                      <a:lnTo>
                        <a:pt x="3609" y="368"/>
                      </a:lnTo>
                      <a:lnTo>
                        <a:pt x="3599" y="363"/>
                      </a:lnTo>
                      <a:lnTo>
                        <a:pt x="3587" y="354"/>
                      </a:lnTo>
                      <a:lnTo>
                        <a:pt x="3569" y="344"/>
                      </a:lnTo>
                      <a:lnTo>
                        <a:pt x="3548" y="331"/>
                      </a:lnTo>
                      <a:lnTo>
                        <a:pt x="3521" y="316"/>
                      </a:lnTo>
                      <a:lnTo>
                        <a:pt x="3489" y="296"/>
                      </a:lnTo>
                      <a:lnTo>
                        <a:pt x="3449" y="274"/>
                      </a:lnTo>
                      <a:lnTo>
                        <a:pt x="3403" y="248"/>
                      </a:lnTo>
                      <a:lnTo>
                        <a:pt x="3350" y="216"/>
                      </a:lnTo>
                      <a:lnTo>
                        <a:pt x="3381" y="231"/>
                      </a:lnTo>
                      <a:lnTo>
                        <a:pt x="3404" y="243"/>
                      </a:lnTo>
                      <a:lnTo>
                        <a:pt x="3423" y="251"/>
                      </a:lnTo>
                      <a:lnTo>
                        <a:pt x="3438" y="256"/>
                      </a:lnTo>
                      <a:lnTo>
                        <a:pt x="3446" y="258"/>
                      </a:lnTo>
                      <a:lnTo>
                        <a:pt x="3453" y="260"/>
                      </a:lnTo>
                      <a:lnTo>
                        <a:pt x="3458" y="260"/>
                      </a:lnTo>
                      <a:lnTo>
                        <a:pt x="3461" y="258"/>
                      </a:lnTo>
                      <a:lnTo>
                        <a:pt x="3459" y="255"/>
                      </a:lnTo>
                      <a:lnTo>
                        <a:pt x="3458" y="250"/>
                      </a:lnTo>
                      <a:lnTo>
                        <a:pt x="3454" y="245"/>
                      </a:lnTo>
                      <a:lnTo>
                        <a:pt x="3449" y="236"/>
                      </a:lnTo>
                      <a:lnTo>
                        <a:pt x="3441" y="225"/>
                      </a:lnTo>
                      <a:lnTo>
                        <a:pt x="3443" y="220"/>
                      </a:lnTo>
                      <a:lnTo>
                        <a:pt x="3443" y="215"/>
                      </a:lnTo>
                      <a:lnTo>
                        <a:pt x="3466" y="221"/>
                      </a:lnTo>
                      <a:lnTo>
                        <a:pt x="3488" y="235"/>
                      </a:lnTo>
                      <a:lnTo>
                        <a:pt x="3508" y="250"/>
                      </a:lnTo>
                      <a:lnTo>
                        <a:pt x="3529" y="266"/>
                      </a:lnTo>
                      <a:lnTo>
                        <a:pt x="3549" y="283"/>
                      </a:lnTo>
                      <a:lnTo>
                        <a:pt x="3571" y="296"/>
                      </a:lnTo>
                      <a:lnTo>
                        <a:pt x="3592" y="306"/>
                      </a:lnTo>
                      <a:lnTo>
                        <a:pt x="3612" y="308"/>
                      </a:lnTo>
                      <a:lnTo>
                        <a:pt x="3636" y="303"/>
                      </a:lnTo>
                      <a:lnTo>
                        <a:pt x="3657" y="286"/>
                      </a:lnTo>
                      <a:lnTo>
                        <a:pt x="3681" y="291"/>
                      </a:lnTo>
                      <a:lnTo>
                        <a:pt x="3706" y="291"/>
                      </a:lnTo>
                      <a:lnTo>
                        <a:pt x="3730" y="291"/>
                      </a:lnTo>
                      <a:lnTo>
                        <a:pt x="3755" y="293"/>
                      </a:lnTo>
                      <a:lnTo>
                        <a:pt x="3779" y="301"/>
                      </a:lnTo>
                      <a:lnTo>
                        <a:pt x="3782" y="303"/>
                      </a:lnTo>
                      <a:lnTo>
                        <a:pt x="3794" y="309"/>
                      </a:lnTo>
                      <a:lnTo>
                        <a:pt x="3809" y="321"/>
                      </a:lnTo>
                      <a:lnTo>
                        <a:pt x="3829" y="334"/>
                      </a:lnTo>
                      <a:lnTo>
                        <a:pt x="3852" y="349"/>
                      </a:lnTo>
                      <a:lnTo>
                        <a:pt x="3873" y="366"/>
                      </a:lnTo>
                      <a:lnTo>
                        <a:pt x="3897" y="383"/>
                      </a:lnTo>
                      <a:lnTo>
                        <a:pt x="3917" y="399"/>
                      </a:lnTo>
                      <a:lnTo>
                        <a:pt x="3933" y="414"/>
                      </a:lnTo>
                      <a:lnTo>
                        <a:pt x="3945" y="427"/>
                      </a:lnTo>
                      <a:lnTo>
                        <a:pt x="3950" y="439"/>
                      </a:lnTo>
                      <a:lnTo>
                        <a:pt x="3943" y="434"/>
                      </a:lnTo>
                      <a:lnTo>
                        <a:pt x="3938" y="431"/>
                      </a:lnTo>
                      <a:lnTo>
                        <a:pt x="3935" y="427"/>
                      </a:lnTo>
                      <a:lnTo>
                        <a:pt x="3932" y="426"/>
                      </a:lnTo>
                      <a:lnTo>
                        <a:pt x="3930" y="424"/>
                      </a:lnTo>
                      <a:lnTo>
                        <a:pt x="3928" y="422"/>
                      </a:lnTo>
                      <a:lnTo>
                        <a:pt x="3927" y="422"/>
                      </a:lnTo>
                      <a:lnTo>
                        <a:pt x="3925" y="421"/>
                      </a:lnTo>
                      <a:lnTo>
                        <a:pt x="3925" y="421"/>
                      </a:lnTo>
                      <a:lnTo>
                        <a:pt x="3932" y="432"/>
                      </a:lnTo>
                      <a:lnTo>
                        <a:pt x="3937" y="439"/>
                      </a:lnTo>
                      <a:lnTo>
                        <a:pt x="3938" y="444"/>
                      </a:lnTo>
                      <a:lnTo>
                        <a:pt x="3940" y="449"/>
                      </a:lnTo>
                      <a:lnTo>
                        <a:pt x="3940" y="454"/>
                      </a:lnTo>
                      <a:lnTo>
                        <a:pt x="3927" y="447"/>
                      </a:lnTo>
                      <a:lnTo>
                        <a:pt x="3913" y="441"/>
                      </a:lnTo>
                      <a:lnTo>
                        <a:pt x="3908" y="444"/>
                      </a:lnTo>
                      <a:lnTo>
                        <a:pt x="3903" y="446"/>
                      </a:lnTo>
                      <a:lnTo>
                        <a:pt x="3905" y="452"/>
                      </a:lnTo>
                      <a:lnTo>
                        <a:pt x="3907" y="461"/>
                      </a:lnTo>
                      <a:lnTo>
                        <a:pt x="3908" y="467"/>
                      </a:lnTo>
                      <a:lnTo>
                        <a:pt x="3898" y="461"/>
                      </a:lnTo>
                      <a:lnTo>
                        <a:pt x="3890" y="457"/>
                      </a:lnTo>
                      <a:lnTo>
                        <a:pt x="3883" y="459"/>
                      </a:lnTo>
                      <a:lnTo>
                        <a:pt x="3877" y="462"/>
                      </a:lnTo>
                      <a:lnTo>
                        <a:pt x="3888" y="484"/>
                      </a:lnTo>
                      <a:lnTo>
                        <a:pt x="3900" y="509"/>
                      </a:lnTo>
                      <a:lnTo>
                        <a:pt x="3915" y="537"/>
                      </a:lnTo>
                      <a:lnTo>
                        <a:pt x="3932" y="566"/>
                      </a:lnTo>
                      <a:lnTo>
                        <a:pt x="3948" y="594"/>
                      </a:lnTo>
                      <a:lnTo>
                        <a:pt x="3965" y="620"/>
                      </a:lnTo>
                      <a:lnTo>
                        <a:pt x="3980" y="647"/>
                      </a:lnTo>
                      <a:lnTo>
                        <a:pt x="3993" y="669"/>
                      </a:lnTo>
                      <a:lnTo>
                        <a:pt x="4005" y="685"/>
                      </a:lnTo>
                      <a:lnTo>
                        <a:pt x="4013" y="699"/>
                      </a:lnTo>
                      <a:lnTo>
                        <a:pt x="4018" y="704"/>
                      </a:lnTo>
                      <a:lnTo>
                        <a:pt x="4020" y="699"/>
                      </a:lnTo>
                      <a:lnTo>
                        <a:pt x="4021" y="694"/>
                      </a:lnTo>
                      <a:lnTo>
                        <a:pt x="4021" y="687"/>
                      </a:lnTo>
                      <a:lnTo>
                        <a:pt x="4020" y="679"/>
                      </a:lnTo>
                      <a:lnTo>
                        <a:pt x="4015" y="667"/>
                      </a:lnTo>
                      <a:lnTo>
                        <a:pt x="4010" y="652"/>
                      </a:lnTo>
                      <a:lnTo>
                        <a:pt x="4000" y="634"/>
                      </a:lnTo>
                      <a:lnTo>
                        <a:pt x="3987" y="609"/>
                      </a:lnTo>
                      <a:lnTo>
                        <a:pt x="3968" y="579"/>
                      </a:lnTo>
                      <a:lnTo>
                        <a:pt x="3953" y="556"/>
                      </a:lnTo>
                      <a:lnTo>
                        <a:pt x="3942" y="534"/>
                      </a:lnTo>
                      <a:lnTo>
                        <a:pt x="3932" y="512"/>
                      </a:lnTo>
                      <a:lnTo>
                        <a:pt x="3920" y="487"/>
                      </a:lnTo>
                      <a:lnTo>
                        <a:pt x="3935" y="512"/>
                      </a:lnTo>
                      <a:lnTo>
                        <a:pt x="3955" y="542"/>
                      </a:lnTo>
                      <a:lnTo>
                        <a:pt x="3978" y="574"/>
                      </a:lnTo>
                      <a:lnTo>
                        <a:pt x="4005" y="607"/>
                      </a:lnTo>
                      <a:lnTo>
                        <a:pt x="4031" y="640"/>
                      </a:lnTo>
                      <a:lnTo>
                        <a:pt x="4060" y="674"/>
                      </a:lnTo>
                      <a:lnTo>
                        <a:pt x="4086" y="705"/>
                      </a:lnTo>
                      <a:lnTo>
                        <a:pt x="4113" y="733"/>
                      </a:lnTo>
                      <a:lnTo>
                        <a:pt x="4136" y="760"/>
                      </a:lnTo>
                      <a:lnTo>
                        <a:pt x="4158" y="780"/>
                      </a:lnTo>
                      <a:lnTo>
                        <a:pt x="4176" y="795"/>
                      </a:lnTo>
                      <a:lnTo>
                        <a:pt x="4189" y="805"/>
                      </a:lnTo>
                      <a:lnTo>
                        <a:pt x="4194" y="800"/>
                      </a:lnTo>
                      <a:lnTo>
                        <a:pt x="4198" y="795"/>
                      </a:lnTo>
                      <a:lnTo>
                        <a:pt x="4203" y="790"/>
                      </a:lnTo>
                      <a:lnTo>
                        <a:pt x="4228" y="820"/>
                      </a:lnTo>
                      <a:lnTo>
                        <a:pt x="4249" y="845"/>
                      </a:lnTo>
                      <a:lnTo>
                        <a:pt x="4264" y="867"/>
                      </a:lnTo>
                      <a:lnTo>
                        <a:pt x="4278" y="883"/>
                      </a:lnTo>
                      <a:lnTo>
                        <a:pt x="4288" y="898"/>
                      </a:lnTo>
                      <a:lnTo>
                        <a:pt x="4294" y="911"/>
                      </a:lnTo>
                      <a:lnTo>
                        <a:pt x="4299" y="925"/>
                      </a:lnTo>
                      <a:lnTo>
                        <a:pt x="4304" y="940"/>
                      </a:lnTo>
                      <a:lnTo>
                        <a:pt x="4308" y="956"/>
                      </a:lnTo>
                      <a:lnTo>
                        <a:pt x="4313" y="976"/>
                      </a:lnTo>
                      <a:lnTo>
                        <a:pt x="4316" y="990"/>
                      </a:lnTo>
                      <a:lnTo>
                        <a:pt x="4321" y="1008"/>
                      </a:lnTo>
                      <a:lnTo>
                        <a:pt x="4329" y="1031"/>
                      </a:lnTo>
                      <a:lnTo>
                        <a:pt x="4341" y="1054"/>
                      </a:lnTo>
                      <a:lnTo>
                        <a:pt x="4352" y="1078"/>
                      </a:lnTo>
                      <a:lnTo>
                        <a:pt x="4366" y="1096"/>
                      </a:lnTo>
                      <a:lnTo>
                        <a:pt x="4379" y="1109"/>
                      </a:lnTo>
                      <a:lnTo>
                        <a:pt x="4379" y="1088"/>
                      </a:lnTo>
                      <a:lnTo>
                        <a:pt x="4372" y="1069"/>
                      </a:lnTo>
                      <a:lnTo>
                        <a:pt x="4364" y="1053"/>
                      </a:lnTo>
                      <a:lnTo>
                        <a:pt x="4352" y="1034"/>
                      </a:lnTo>
                      <a:lnTo>
                        <a:pt x="4344" y="1018"/>
                      </a:lnTo>
                      <a:lnTo>
                        <a:pt x="4339" y="998"/>
                      </a:lnTo>
                      <a:lnTo>
                        <a:pt x="4341" y="978"/>
                      </a:lnTo>
                      <a:lnTo>
                        <a:pt x="4346" y="983"/>
                      </a:lnTo>
                      <a:lnTo>
                        <a:pt x="4349" y="988"/>
                      </a:lnTo>
                      <a:lnTo>
                        <a:pt x="4352" y="993"/>
                      </a:lnTo>
                      <a:lnTo>
                        <a:pt x="4341" y="960"/>
                      </a:lnTo>
                      <a:lnTo>
                        <a:pt x="4326" y="926"/>
                      </a:lnTo>
                      <a:lnTo>
                        <a:pt x="4314" y="891"/>
                      </a:lnTo>
                      <a:lnTo>
                        <a:pt x="4328" y="908"/>
                      </a:lnTo>
                      <a:lnTo>
                        <a:pt x="4336" y="918"/>
                      </a:lnTo>
                      <a:lnTo>
                        <a:pt x="4341" y="925"/>
                      </a:lnTo>
                      <a:lnTo>
                        <a:pt x="4342" y="928"/>
                      </a:lnTo>
                      <a:lnTo>
                        <a:pt x="4344" y="930"/>
                      </a:lnTo>
                      <a:lnTo>
                        <a:pt x="4344" y="931"/>
                      </a:lnTo>
                      <a:lnTo>
                        <a:pt x="4369" y="985"/>
                      </a:lnTo>
                      <a:lnTo>
                        <a:pt x="4367" y="985"/>
                      </a:lnTo>
                      <a:lnTo>
                        <a:pt x="4371" y="1003"/>
                      </a:lnTo>
                      <a:lnTo>
                        <a:pt x="4377" y="1020"/>
                      </a:lnTo>
                      <a:lnTo>
                        <a:pt x="4386" y="1034"/>
                      </a:lnTo>
                      <a:lnTo>
                        <a:pt x="4392" y="1044"/>
                      </a:lnTo>
                      <a:lnTo>
                        <a:pt x="4436" y="1176"/>
                      </a:lnTo>
                      <a:lnTo>
                        <a:pt x="4474" y="1309"/>
                      </a:lnTo>
                      <a:lnTo>
                        <a:pt x="4504" y="1444"/>
                      </a:lnTo>
                      <a:lnTo>
                        <a:pt x="4502" y="1442"/>
                      </a:lnTo>
                      <a:lnTo>
                        <a:pt x="4502" y="1444"/>
                      </a:lnTo>
                      <a:lnTo>
                        <a:pt x="4502" y="1444"/>
                      </a:lnTo>
                      <a:lnTo>
                        <a:pt x="4502" y="1445"/>
                      </a:lnTo>
                      <a:lnTo>
                        <a:pt x="4502" y="1447"/>
                      </a:lnTo>
                      <a:lnTo>
                        <a:pt x="4502" y="1449"/>
                      </a:lnTo>
                      <a:lnTo>
                        <a:pt x="4502" y="1454"/>
                      </a:lnTo>
                      <a:lnTo>
                        <a:pt x="4504" y="1459"/>
                      </a:lnTo>
                      <a:lnTo>
                        <a:pt x="4504" y="1467"/>
                      </a:lnTo>
                      <a:lnTo>
                        <a:pt x="4505" y="1475"/>
                      </a:lnTo>
                      <a:lnTo>
                        <a:pt x="4509" y="1488"/>
                      </a:lnTo>
                      <a:lnTo>
                        <a:pt x="4512" y="1505"/>
                      </a:lnTo>
                      <a:lnTo>
                        <a:pt x="4517" y="1523"/>
                      </a:lnTo>
                      <a:lnTo>
                        <a:pt x="4529" y="1605"/>
                      </a:lnTo>
                      <a:lnTo>
                        <a:pt x="4537" y="1690"/>
                      </a:lnTo>
                      <a:lnTo>
                        <a:pt x="4537" y="1688"/>
                      </a:lnTo>
                      <a:lnTo>
                        <a:pt x="4535" y="1686"/>
                      </a:lnTo>
                      <a:lnTo>
                        <a:pt x="4534" y="1695"/>
                      </a:lnTo>
                      <a:lnTo>
                        <a:pt x="4532" y="1710"/>
                      </a:lnTo>
                      <a:lnTo>
                        <a:pt x="4532" y="1730"/>
                      </a:lnTo>
                      <a:lnTo>
                        <a:pt x="4534" y="1753"/>
                      </a:lnTo>
                      <a:lnTo>
                        <a:pt x="4537" y="1775"/>
                      </a:lnTo>
                      <a:lnTo>
                        <a:pt x="4544" y="1803"/>
                      </a:lnTo>
                      <a:lnTo>
                        <a:pt x="4545" y="1828"/>
                      </a:lnTo>
                      <a:lnTo>
                        <a:pt x="4547" y="1843"/>
                      </a:lnTo>
                      <a:lnTo>
                        <a:pt x="4547" y="1846"/>
                      </a:lnTo>
                      <a:lnTo>
                        <a:pt x="4547" y="1849"/>
                      </a:lnTo>
                      <a:lnTo>
                        <a:pt x="4547" y="1851"/>
                      </a:lnTo>
                      <a:lnTo>
                        <a:pt x="4545" y="1851"/>
                      </a:lnTo>
                      <a:lnTo>
                        <a:pt x="4544" y="1849"/>
                      </a:lnTo>
                      <a:lnTo>
                        <a:pt x="4544" y="1848"/>
                      </a:lnTo>
                      <a:lnTo>
                        <a:pt x="4542" y="1848"/>
                      </a:lnTo>
                      <a:lnTo>
                        <a:pt x="4542" y="1848"/>
                      </a:lnTo>
                      <a:lnTo>
                        <a:pt x="4540" y="1848"/>
                      </a:lnTo>
                      <a:lnTo>
                        <a:pt x="4535" y="1853"/>
                      </a:lnTo>
                      <a:lnTo>
                        <a:pt x="4532" y="1859"/>
                      </a:lnTo>
                      <a:lnTo>
                        <a:pt x="4529" y="1866"/>
                      </a:lnTo>
                      <a:lnTo>
                        <a:pt x="4529" y="1873"/>
                      </a:lnTo>
                      <a:lnTo>
                        <a:pt x="4530" y="1878"/>
                      </a:lnTo>
                      <a:lnTo>
                        <a:pt x="4530" y="1883"/>
                      </a:lnTo>
                      <a:lnTo>
                        <a:pt x="4530" y="1884"/>
                      </a:lnTo>
                      <a:lnTo>
                        <a:pt x="4530" y="1886"/>
                      </a:lnTo>
                      <a:lnTo>
                        <a:pt x="4532" y="1886"/>
                      </a:lnTo>
                      <a:lnTo>
                        <a:pt x="4532" y="1888"/>
                      </a:lnTo>
                      <a:lnTo>
                        <a:pt x="4532" y="1889"/>
                      </a:lnTo>
                      <a:lnTo>
                        <a:pt x="4534" y="1891"/>
                      </a:lnTo>
                      <a:lnTo>
                        <a:pt x="4537" y="1893"/>
                      </a:lnTo>
                      <a:lnTo>
                        <a:pt x="4539" y="1894"/>
                      </a:lnTo>
                      <a:lnTo>
                        <a:pt x="4540" y="1898"/>
                      </a:lnTo>
                      <a:lnTo>
                        <a:pt x="4540" y="1901"/>
                      </a:lnTo>
                      <a:lnTo>
                        <a:pt x="4542" y="1906"/>
                      </a:lnTo>
                      <a:lnTo>
                        <a:pt x="4544" y="1913"/>
                      </a:lnTo>
                      <a:lnTo>
                        <a:pt x="4547" y="1942"/>
                      </a:lnTo>
                      <a:lnTo>
                        <a:pt x="4544" y="2046"/>
                      </a:lnTo>
                      <a:lnTo>
                        <a:pt x="4542" y="2027"/>
                      </a:lnTo>
                      <a:lnTo>
                        <a:pt x="4544" y="2012"/>
                      </a:lnTo>
                      <a:lnTo>
                        <a:pt x="4544" y="1997"/>
                      </a:lnTo>
                      <a:lnTo>
                        <a:pt x="4542" y="1984"/>
                      </a:lnTo>
                      <a:lnTo>
                        <a:pt x="4540" y="1979"/>
                      </a:lnTo>
                      <a:lnTo>
                        <a:pt x="4539" y="1979"/>
                      </a:lnTo>
                      <a:lnTo>
                        <a:pt x="4535" y="1954"/>
                      </a:lnTo>
                      <a:lnTo>
                        <a:pt x="4530" y="1936"/>
                      </a:lnTo>
                      <a:lnTo>
                        <a:pt x="4525" y="1923"/>
                      </a:lnTo>
                      <a:lnTo>
                        <a:pt x="4520" y="1913"/>
                      </a:lnTo>
                      <a:lnTo>
                        <a:pt x="4520" y="1924"/>
                      </a:lnTo>
                      <a:lnTo>
                        <a:pt x="4520" y="1936"/>
                      </a:lnTo>
                      <a:lnTo>
                        <a:pt x="4517" y="1946"/>
                      </a:lnTo>
                      <a:lnTo>
                        <a:pt x="4515" y="1959"/>
                      </a:lnTo>
                      <a:lnTo>
                        <a:pt x="4515" y="1971"/>
                      </a:lnTo>
                      <a:lnTo>
                        <a:pt x="4515" y="1981"/>
                      </a:lnTo>
                      <a:lnTo>
                        <a:pt x="4517" y="1987"/>
                      </a:lnTo>
                      <a:lnTo>
                        <a:pt x="4514" y="2006"/>
                      </a:lnTo>
                      <a:lnTo>
                        <a:pt x="4510" y="2021"/>
                      </a:lnTo>
                      <a:lnTo>
                        <a:pt x="4509" y="1991"/>
                      </a:lnTo>
                      <a:lnTo>
                        <a:pt x="4512" y="1959"/>
                      </a:lnTo>
                      <a:lnTo>
                        <a:pt x="4517" y="1928"/>
                      </a:lnTo>
                      <a:lnTo>
                        <a:pt x="4520" y="1896"/>
                      </a:lnTo>
                      <a:lnTo>
                        <a:pt x="4522" y="1864"/>
                      </a:lnTo>
                      <a:lnTo>
                        <a:pt x="4517" y="1834"/>
                      </a:lnTo>
                      <a:lnTo>
                        <a:pt x="4505" y="1804"/>
                      </a:lnTo>
                      <a:lnTo>
                        <a:pt x="4485" y="1775"/>
                      </a:lnTo>
                      <a:lnTo>
                        <a:pt x="4481" y="1796"/>
                      </a:lnTo>
                      <a:lnTo>
                        <a:pt x="4476" y="1809"/>
                      </a:lnTo>
                      <a:lnTo>
                        <a:pt x="4474" y="1819"/>
                      </a:lnTo>
                      <a:lnTo>
                        <a:pt x="4472" y="1826"/>
                      </a:lnTo>
                      <a:lnTo>
                        <a:pt x="4469" y="1831"/>
                      </a:lnTo>
                      <a:lnTo>
                        <a:pt x="4467" y="1836"/>
                      </a:lnTo>
                      <a:lnTo>
                        <a:pt x="4461" y="1785"/>
                      </a:lnTo>
                      <a:lnTo>
                        <a:pt x="4456" y="1741"/>
                      </a:lnTo>
                      <a:lnTo>
                        <a:pt x="4451" y="1705"/>
                      </a:lnTo>
                      <a:lnTo>
                        <a:pt x="4446" y="1676"/>
                      </a:lnTo>
                      <a:lnTo>
                        <a:pt x="4441" y="1653"/>
                      </a:lnTo>
                      <a:lnTo>
                        <a:pt x="4437" y="1633"/>
                      </a:lnTo>
                      <a:lnTo>
                        <a:pt x="4432" y="1615"/>
                      </a:lnTo>
                      <a:lnTo>
                        <a:pt x="4426" y="1598"/>
                      </a:lnTo>
                      <a:lnTo>
                        <a:pt x="4419" y="1582"/>
                      </a:lnTo>
                      <a:lnTo>
                        <a:pt x="4411" y="1563"/>
                      </a:lnTo>
                      <a:lnTo>
                        <a:pt x="4401" y="1542"/>
                      </a:lnTo>
                      <a:lnTo>
                        <a:pt x="4392" y="1562"/>
                      </a:lnTo>
                      <a:lnTo>
                        <a:pt x="4381" y="1580"/>
                      </a:lnTo>
                      <a:lnTo>
                        <a:pt x="4372" y="1582"/>
                      </a:lnTo>
                      <a:lnTo>
                        <a:pt x="4364" y="1582"/>
                      </a:lnTo>
                      <a:lnTo>
                        <a:pt x="4356" y="1583"/>
                      </a:lnTo>
                      <a:lnTo>
                        <a:pt x="4324" y="1633"/>
                      </a:lnTo>
                      <a:lnTo>
                        <a:pt x="4299" y="1686"/>
                      </a:lnTo>
                      <a:lnTo>
                        <a:pt x="4283" y="1741"/>
                      </a:lnTo>
                      <a:lnTo>
                        <a:pt x="4271" y="1798"/>
                      </a:lnTo>
                      <a:lnTo>
                        <a:pt x="4261" y="1854"/>
                      </a:lnTo>
                      <a:lnTo>
                        <a:pt x="4254" y="1911"/>
                      </a:lnTo>
                      <a:lnTo>
                        <a:pt x="4248" y="1969"/>
                      </a:lnTo>
                      <a:lnTo>
                        <a:pt x="4239" y="2026"/>
                      </a:lnTo>
                      <a:lnTo>
                        <a:pt x="4228" y="2082"/>
                      </a:lnTo>
                      <a:lnTo>
                        <a:pt x="4211" y="2137"/>
                      </a:lnTo>
                      <a:lnTo>
                        <a:pt x="4204" y="2137"/>
                      </a:lnTo>
                      <a:lnTo>
                        <a:pt x="4198" y="2139"/>
                      </a:lnTo>
                      <a:lnTo>
                        <a:pt x="4191" y="2140"/>
                      </a:lnTo>
                      <a:lnTo>
                        <a:pt x="4188" y="2091"/>
                      </a:lnTo>
                      <a:lnTo>
                        <a:pt x="4179" y="2039"/>
                      </a:lnTo>
                      <a:lnTo>
                        <a:pt x="4171" y="1986"/>
                      </a:lnTo>
                      <a:lnTo>
                        <a:pt x="4161" y="1933"/>
                      </a:lnTo>
                      <a:lnTo>
                        <a:pt x="4151" y="1881"/>
                      </a:lnTo>
                      <a:lnTo>
                        <a:pt x="4140" y="1829"/>
                      </a:lnTo>
                      <a:lnTo>
                        <a:pt x="4128" y="1781"/>
                      </a:lnTo>
                      <a:lnTo>
                        <a:pt x="4118" y="1736"/>
                      </a:lnTo>
                      <a:lnTo>
                        <a:pt x="4106" y="1696"/>
                      </a:lnTo>
                      <a:lnTo>
                        <a:pt x="4098" y="1660"/>
                      </a:lnTo>
                      <a:lnTo>
                        <a:pt x="4090" y="1632"/>
                      </a:lnTo>
                      <a:lnTo>
                        <a:pt x="4083" y="1608"/>
                      </a:lnTo>
                      <a:lnTo>
                        <a:pt x="4078" y="1595"/>
                      </a:lnTo>
                      <a:lnTo>
                        <a:pt x="4076" y="1590"/>
                      </a:lnTo>
                      <a:lnTo>
                        <a:pt x="4063" y="1608"/>
                      </a:lnTo>
                      <a:lnTo>
                        <a:pt x="4046" y="1623"/>
                      </a:lnTo>
                      <a:lnTo>
                        <a:pt x="4021" y="1595"/>
                      </a:lnTo>
                      <a:lnTo>
                        <a:pt x="4000" y="1562"/>
                      </a:lnTo>
                      <a:lnTo>
                        <a:pt x="3982" y="1528"/>
                      </a:lnTo>
                      <a:lnTo>
                        <a:pt x="3962" y="1495"/>
                      </a:lnTo>
                      <a:lnTo>
                        <a:pt x="3942" y="1464"/>
                      </a:lnTo>
                      <a:lnTo>
                        <a:pt x="3917" y="1432"/>
                      </a:lnTo>
                      <a:lnTo>
                        <a:pt x="3880" y="1450"/>
                      </a:lnTo>
                      <a:lnTo>
                        <a:pt x="3847" y="1462"/>
                      </a:lnTo>
                      <a:lnTo>
                        <a:pt x="3817" y="1469"/>
                      </a:lnTo>
                      <a:lnTo>
                        <a:pt x="3792" y="1470"/>
                      </a:lnTo>
                      <a:lnTo>
                        <a:pt x="3769" y="1467"/>
                      </a:lnTo>
                      <a:lnTo>
                        <a:pt x="3749" y="1459"/>
                      </a:lnTo>
                      <a:lnTo>
                        <a:pt x="3729" y="1447"/>
                      </a:lnTo>
                      <a:lnTo>
                        <a:pt x="3710" y="1432"/>
                      </a:lnTo>
                      <a:lnTo>
                        <a:pt x="3692" y="1414"/>
                      </a:lnTo>
                      <a:lnTo>
                        <a:pt x="3674" y="1390"/>
                      </a:lnTo>
                      <a:lnTo>
                        <a:pt x="3671" y="1390"/>
                      </a:lnTo>
                      <a:lnTo>
                        <a:pt x="3667" y="1392"/>
                      </a:lnTo>
                      <a:lnTo>
                        <a:pt x="3661" y="1394"/>
                      </a:lnTo>
                      <a:lnTo>
                        <a:pt x="3651" y="1399"/>
                      </a:lnTo>
                      <a:lnTo>
                        <a:pt x="3636" y="1405"/>
                      </a:lnTo>
                      <a:lnTo>
                        <a:pt x="3612" y="1417"/>
                      </a:lnTo>
                      <a:lnTo>
                        <a:pt x="3589" y="1400"/>
                      </a:lnTo>
                      <a:lnTo>
                        <a:pt x="3567" y="1379"/>
                      </a:lnTo>
                      <a:lnTo>
                        <a:pt x="3549" y="1357"/>
                      </a:lnTo>
                      <a:lnTo>
                        <a:pt x="3531" y="1334"/>
                      </a:lnTo>
                      <a:lnTo>
                        <a:pt x="3511" y="1311"/>
                      </a:lnTo>
                      <a:lnTo>
                        <a:pt x="3491" y="1291"/>
                      </a:lnTo>
                      <a:lnTo>
                        <a:pt x="3466" y="1274"/>
                      </a:lnTo>
                      <a:lnTo>
                        <a:pt x="3438" y="1262"/>
                      </a:lnTo>
                      <a:lnTo>
                        <a:pt x="3419" y="1286"/>
                      </a:lnTo>
                      <a:lnTo>
                        <a:pt x="3413" y="1307"/>
                      </a:lnTo>
                      <a:lnTo>
                        <a:pt x="3414" y="1327"/>
                      </a:lnTo>
                      <a:lnTo>
                        <a:pt x="3423" y="1349"/>
                      </a:lnTo>
                      <a:lnTo>
                        <a:pt x="3436" y="1369"/>
                      </a:lnTo>
                      <a:lnTo>
                        <a:pt x="3454" y="1389"/>
                      </a:lnTo>
                      <a:lnTo>
                        <a:pt x="3474" y="1409"/>
                      </a:lnTo>
                      <a:lnTo>
                        <a:pt x="3494" y="1429"/>
                      </a:lnTo>
                      <a:lnTo>
                        <a:pt x="3514" y="1449"/>
                      </a:lnTo>
                      <a:lnTo>
                        <a:pt x="3533" y="1470"/>
                      </a:lnTo>
                      <a:lnTo>
                        <a:pt x="3546" y="1492"/>
                      </a:lnTo>
                      <a:lnTo>
                        <a:pt x="3554" y="1515"/>
                      </a:lnTo>
                      <a:lnTo>
                        <a:pt x="3561" y="1517"/>
                      </a:lnTo>
                      <a:lnTo>
                        <a:pt x="3567" y="1518"/>
                      </a:lnTo>
                      <a:lnTo>
                        <a:pt x="3574" y="1520"/>
                      </a:lnTo>
                      <a:lnTo>
                        <a:pt x="3597" y="1502"/>
                      </a:lnTo>
                      <a:lnTo>
                        <a:pt x="3616" y="1487"/>
                      </a:lnTo>
                      <a:lnTo>
                        <a:pt x="3627" y="1474"/>
                      </a:lnTo>
                      <a:lnTo>
                        <a:pt x="3636" y="1462"/>
                      </a:lnTo>
                      <a:lnTo>
                        <a:pt x="3642" y="1450"/>
                      </a:lnTo>
                      <a:lnTo>
                        <a:pt x="3649" y="1439"/>
                      </a:lnTo>
                      <a:lnTo>
                        <a:pt x="3679" y="1464"/>
                      </a:lnTo>
                      <a:lnTo>
                        <a:pt x="3702" y="1483"/>
                      </a:lnTo>
                      <a:lnTo>
                        <a:pt x="3722" y="1500"/>
                      </a:lnTo>
                      <a:lnTo>
                        <a:pt x="3735" y="1512"/>
                      </a:lnTo>
                      <a:lnTo>
                        <a:pt x="3747" y="1520"/>
                      </a:lnTo>
                      <a:lnTo>
                        <a:pt x="3754" y="1527"/>
                      </a:lnTo>
                      <a:lnTo>
                        <a:pt x="3759" y="1532"/>
                      </a:lnTo>
                      <a:lnTo>
                        <a:pt x="3762" y="1535"/>
                      </a:lnTo>
                      <a:lnTo>
                        <a:pt x="3764" y="1537"/>
                      </a:lnTo>
                      <a:lnTo>
                        <a:pt x="3767" y="1540"/>
                      </a:lnTo>
                      <a:lnTo>
                        <a:pt x="3775" y="1560"/>
                      </a:lnTo>
                      <a:lnTo>
                        <a:pt x="3779" y="1583"/>
                      </a:lnTo>
                      <a:lnTo>
                        <a:pt x="3774" y="1612"/>
                      </a:lnTo>
                      <a:lnTo>
                        <a:pt x="3764" y="1641"/>
                      </a:lnTo>
                      <a:lnTo>
                        <a:pt x="3747" y="1673"/>
                      </a:lnTo>
                      <a:lnTo>
                        <a:pt x="3725" y="1705"/>
                      </a:lnTo>
                      <a:lnTo>
                        <a:pt x="3699" y="1738"/>
                      </a:lnTo>
                      <a:lnTo>
                        <a:pt x="3669" y="1771"/>
                      </a:lnTo>
                      <a:lnTo>
                        <a:pt x="3636" y="1803"/>
                      </a:lnTo>
                      <a:lnTo>
                        <a:pt x="3599" y="1834"/>
                      </a:lnTo>
                      <a:lnTo>
                        <a:pt x="3561" y="1863"/>
                      </a:lnTo>
                      <a:lnTo>
                        <a:pt x="3521" y="1888"/>
                      </a:lnTo>
                      <a:lnTo>
                        <a:pt x="3479" y="1911"/>
                      </a:lnTo>
                      <a:lnTo>
                        <a:pt x="3438" y="1929"/>
                      </a:lnTo>
                      <a:lnTo>
                        <a:pt x="3396" y="1942"/>
                      </a:lnTo>
                      <a:lnTo>
                        <a:pt x="3355" y="1951"/>
                      </a:lnTo>
                      <a:lnTo>
                        <a:pt x="3315" y="1952"/>
                      </a:lnTo>
                      <a:lnTo>
                        <a:pt x="3298" y="1896"/>
                      </a:lnTo>
                      <a:lnTo>
                        <a:pt x="3283" y="1848"/>
                      </a:lnTo>
                      <a:lnTo>
                        <a:pt x="3271" y="1808"/>
                      </a:lnTo>
                      <a:lnTo>
                        <a:pt x="3261" y="1775"/>
                      </a:lnTo>
                      <a:lnTo>
                        <a:pt x="3253" y="1750"/>
                      </a:lnTo>
                      <a:lnTo>
                        <a:pt x="3245" y="1728"/>
                      </a:lnTo>
                      <a:lnTo>
                        <a:pt x="3240" y="1711"/>
                      </a:lnTo>
                      <a:lnTo>
                        <a:pt x="3233" y="1698"/>
                      </a:lnTo>
                      <a:lnTo>
                        <a:pt x="3230" y="1688"/>
                      </a:lnTo>
                      <a:lnTo>
                        <a:pt x="3225" y="1680"/>
                      </a:lnTo>
                      <a:lnTo>
                        <a:pt x="3220" y="1671"/>
                      </a:lnTo>
                      <a:lnTo>
                        <a:pt x="3215" y="1661"/>
                      </a:lnTo>
                      <a:lnTo>
                        <a:pt x="3210" y="1651"/>
                      </a:lnTo>
                      <a:lnTo>
                        <a:pt x="3197" y="1628"/>
                      </a:lnTo>
                      <a:lnTo>
                        <a:pt x="3175" y="1600"/>
                      </a:lnTo>
                      <a:lnTo>
                        <a:pt x="3152" y="1570"/>
                      </a:lnTo>
                      <a:lnTo>
                        <a:pt x="3127" y="1538"/>
                      </a:lnTo>
                      <a:lnTo>
                        <a:pt x="3102" y="1508"/>
                      </a:lnTo>
                      <a:lnTo>
                        <a:pt x="3082" y="1480"/>
                      </a:lnTo>
                      <a:lnTo>
                        <a:pt x="3065" y="1455"/>
                      </a:lnTo>
                      <a:lnTo>
                        <a:pt x="3064" y="1452"/>
                      </a:lnTo>
                      <a:lnTo>
                        <a:pt x="3059" y="1442"/>
                      </a:lnTo>
                      <a:lnTo>
                        <a:pt x="3052" y="1429"/>
                      </a:lnTo>
                      <a:lnTo>
                        <a:pt x="3042" y="1410"/>
                      </a:lnTo>
                      <a:lnTo>
                        <a:pt x="3032" y="1392"/>
                      </a:lnTo>
                      <a:lnTo>
                        <a:pt x="3020" y="1374"/>
                      </a:lnTo>
                      <a:lnTo>
                        <a:pt x="3007" y="1355"/>
                      </a:lnTo>
                      <a:lnTo>
                        <a:pt x="2985" y="1357"/>
                      </a:lnTo>
                      <a:lnTo>
                        <a:pt x="2972" y="1359"/>
                      </a:lnTo>
                      <a:lnTo>
                        <a:pt x="2962" y="1365"/>
                      </a:lnTo>
                      <a:lnTo>
                        <a:pt x="2950" y="1375"/>
                      </a:lnTo>
                      <a:lnTo>
                        <a:pt x="2992" y="1442"/>
                      </a:lnTo>
                      <a:lnTo>
                        <a:pt x="3027" y="1505"/>
                      </a:lnTo>
                      <a:lnTo>
                        <a:pt x="3059" y="1562"/>
                      </a:lnTo>
                      <a:lnTo>
                        <a:pt x="3084" y="1615"/>
                      </a:lnTo>
                      <a:lnTo>
                        <a:pt x="3107" y="1663"/>
                      </a:lnTo>
                      <a:lnTo>
                        <a:pt x="3125" y="1706"/>
                      </a:lnTo>
                      <a:lnTo>
                        <a:pt x="3142" y="1748"/>
                      </a:lnTo>
                      <a:lnTo>
                        <a:pt x="3157" y="1786"/>
                      </a:lnTo>
                      <a:lnTo>
                        <a:pt x="3170" y="1821"/>
                      </a:lnTo>
                      <a:lnTo>
                        <a:pt x="3182" y="1853"/>
                      </a:lnTo>
                      <a:lnTo>
                        <a:pt x="3195" y="1884"/>
                      </a:lnTo>
                      <a:lnTo>
                        <a:pt x="3208" y="1913"/>
                      </a:lnTo>
                      <a:lnTo>
                        <a:pt x="3222" y="1941"/>
                      </a:lnTo>
                      <a:lnTo>
                        <a:pt x="3238" y="1967"/>
                      </a:lnTo>
                      <a:lnTo>
                        <a:pt x="3256" y="1994"/>
                      </a:lnTo>
                      <a:lnTo>
                        <a:pt x="3278" y="2021"/>
                      </a:lnTo>
                      <a:lnTo>
                        <a:pt x="3303" y="2047"/>
                      </a:lnTo>
                      <a:lnTo>
                        <a:pt x="3325" y="2064"/>
                      </a:lnTo>
                      <a:lnTo>
                        <a:pt x="3348" y="2069"/>
                      </a:lnTo>
                      <a:lnTo>
                        <a:pt x="3371" y="2067"/>
                      </a:lnTo>
                      <a:lnTo>
                        <a:pt x="3395" y="2059"/>
                      </a:lnTo>
                      <a:lnTo>
                        <a:pt x="3418" y="2046"/>
                      </a:lnTo>
                      <a:lnTo>
                        <a:pt x="3441" y="2031"/>
                      </a:lnTo>
                      <a:lnTo>
                        <a:pt x="3466" y="2016"/>
                      </a:lnTo>
                      <a:lnTo>
                        <a:pt x="3489" y="2001"/>
                      </a:lnTo>
                      <a:lnTo>
                        <a:pt x="3514" y="1987"/>
                      </a:lnTo>
                      <a:lnTo>
                        <a:pt x="3539" y="1981"/>
                      </a:lnTo>
                      <a:lnTo>
                        <a:pt x="3543" y="1986"/>
                      </a:lnTo>
                      <a:lnTo>
                        <a:pt x="3548" y="1991"/>
                      </a:lnTo>
                      <a:lnTo>
                        <a:pt x="3551" y="1996"/>
                      </a:lnTo>
                      <a:lnTo>
                        <a:pt x="3546" y="2036"/>
                      </a:lnTo>
                      <a:lnTo>
                        <a:pt x="3534" y="2079"/>
                      </a:lnTo>
                      <a:lnTo>
                        <a:pt x="3519" y="2122"/>
                      </a:lnTo>
                      <a:lnTo>
                        <a:pt x="3503" y="2165"/>
                      </a:lnTo>
                      <a:lnTo>
                        <a:pt x="3483" y="2207"/>
                      </a:lnTo>
                      <a:lnTo>
                        <a:pt x="3461" y="2247"/>
                      </a:lnTo>
                      <a:lnTo>
                        <a:pt x="3439" y="2282"/>
                      </a:lnTo>
                      <a:lnTo>
                        <a:pt x="3419" y="2313"/>
                      </a:lnTo>
                      <a:lnTo>
                        <a:pt x="3399" y="2338"/>
                      </a:lnTo>
                      <a:lnTo>
                        <a:pt x="3381" y="2357"/>
                      </a:lnTo>
                      <a:lnTo>
                        <a:pt x="3366" y="2367"/>
                      </a:lnTo>
                      <a:lnTo>
                        <a:pt x="3363" y="2370"/>
                      </a:lnTo>
                      <a:lnTo>
                        <a:pt x="3353" y="2377"/>
                      </a:lnTo>
                      <a:lnTo>
                        <a:pt x="3336" y="2388"/>
                      </a:lnTo>
                      <a:lnTo>
                        <a:pt x="3318" y="2403"/>
                      </a:lnTo>
                      <a:lnTo>
                        <a:pt x="3295" y="2423"/>
                      </a:lnTo>
                      <a:lnTo>
                        <a:pt x="3270" y="2445"/>
                      </a:lnTo>
                      <a:lnTo>
                        <a:pt x="3245" y="2470"/>
                      </a:lnTo>
                      <a:lnTo>
                        <a:pt x="3220" y="2498"/>
                      </a:lnTo>
                      <a:lnTo>
                        <a:pt x="3195" y="2528"/>
                      </a:lnTo>
                      <a:lnTo>
                        <a:pt x="3172" y="2559"/>
                      </a:lnTo>
                      <a:lnTo>
                        <a:pt x="3153" y="2593"/>
                      </a:lnTo>
                      <a:lnTo>
                        <a:pt x="3138" y="2628"/>
                      </a:lnTo>
                      <a:lnTo>
                        <a:pt x="3128" y="2664"/>
                      </a:lnTo>
                      <a:lnTo>
                        <a:pt x="3125" y="2701"/>
                      </a:lnTo>
                      <a:lnTo>
                        <a:pt x="3123" y="2771"/>
                      </a:lnTo>
                      <a:lnTo>
                        <a:pt x="3123" y="2831"/>
                      </a:lnTo>
                      <a:lnTo>
                        <a:pt x="3122" y="2882"/>
                      </a:lnTo>
                      <a:lnTo>
                        <a:pt x="3120" y="2924"/>
                      </a:lnTo>
                      <a:lnTo>
                        <a:pt x="3117" y="2957"/>
                      </a:lnTo>
                      <a:lnTo>
                        <a:pt x="3112" y="2985"/>
                      </a:lnTo>
                      <a:lnTo>
                        <a:pt x="3107" y="3007"/>
                      </a:lnTo>
                      <a:lnTo>
                        <a:pt x="3097" y="3023"/>
                      </a:lnTo>
                      <a:lnTo>
                        <a:pt x="3087" y="3038"/>
                      </a:lnTo>
                      <a:lnTo>
                        <a:pt x="3074" y="3050"/>
                      </a:lnTo>
                      <a:lnTo>
                        <a:pt x="3057" y="3060"/>
                      </a:lnTo>
                      <a:lnTo>
                        <a:pt x="3039" y="3072"/>
                      </a:lnTo>
                      <a:lnTo>
                        <a:pt x="3015" y="3082"/>
                      </a:lnTo>
                      <a:lnTo>
                        <a:pt x="3010" y="3083"/>
                      </a:lnTo>
                      <a:lnTo>
                        <a:pt x="3000" y="3090"/>
                      </a:lnTo>
                      <a:lnTo>
                        <a:pt x="2987" y="3098"/>
                      </a:lnTo>
                      <a:lnTo>
                        <a:pt x="2969" y="3110"/>
                      </a:lnTo>
                      <a:lnTo>
                        <a:pt x="2952" y="3125"/>
                      </a:lnTo>
                      <a:lnTo>
                        <a:pt x="2935" y="3142"/>
                      </a:lnTo>
                      <a:lnTo>
                        <a:pt x="2922" y="3161"/>
                      </a:lnTo>
                      <a:lnTo>
                        <a:pt x="2914" y="3181"/>
                      </a:lnTo>
                      <a:lnTo>
                        <a:pt x="2912" y="3205"/>
                      </a:lnTo>
                      <a:lnTo>
                        <a:pt x="2806" y="3399"/>
                      </a:lnTo>
                      <a:lnTo>
                        <a:pt x="2794" y="3416"/>
                      </a:lnTo>
                      <a:lnTo>
                        <a:pt x="2784" y="3429"/>
                      </a:lnTo>
                      <a:lnTo>
                        <a:pt x="2776" y="3441"/>
                      </a:lnTo>
                      <a:lnTo>
                        <a:pt x="2764" y="3453"/>
                      </a:lnTo>
                      <a:lnTo>
                        <a:pt x="2753" y="3463"/>
                      </a:lnTo>
                      <a:lnTo>
                        <a:pt x="2739" y="3472"/>
                      </a:lnTo>
                      <a:lnTo>
                        <a:pt x="2724" y="3482"/>
                      </a:lnTo>
                      <a:lnTo>
                        <a:pt x="2704" y="3492"/>
                      </a:lnTo>
                      <a:lnTo>
                        <a:pt x="2681" y="3504"/>
                      </a:lnTo>
                      <a:lnTo>
                        <a:pt x="2654" y="3516"/>
                      </a:lnTo>
                      <a:lnTo>
                        <a:pt x="2621" y="3529"/>
                      </a:lnTo>
                      <a:lnTo>
                        <a:pt x="2581" y="3546"/>
                      </a:lnTo>
                      <a:lnTo>
                        <a:pt x="2536" y="3562"/>
                      </a:lnTo>
                      <a:lnTo>
                        <a:pt x="2483" y="3584"/>
                      </a:lnTo>
                      <a:lnTo>
                        <a:pt x="2422" y="3607"/>
                      </a:lnTo>
                      <a:lnTo>
                        <a:pt x="2398" y="3612"/>
                      </a:lnTo>
                      <a:lnTo>
                        <a:pt x="2378" y="3612"/>
                      </a:lnTo>
                      <a:lnTo>
                        <a:pt x="2362" y="3604"/>
                      </a:lnTo>
                      <a:lnTo>
                        <a:pt x="2348" y="3592"/>
                      </a:lnTo>
                      <a:lnTo>
                        <a:pt x="2338" y="3574"/>
                      </a:lnTo>
                      <a:lnTo>
                        <a:pt x="2330" y="3554"/>
                      </a:lnTo>
                      <a:lnTo>
                        <a:pt x="2322" y="3531"/>
                      </a:lnTo>
                      <a:lnTo>
                        <a:pt x="2315" y="3507"/>
                      </a:lnTo>
                      <a:lnTo>
                        <a:pt x="2310" y="3481"/>
                      </a:lnTo>
                      <a:lnTo>
                        <a:pt x="2304" y="3458"/>
                      </a:lnTo>
                      <a:lnTo>
                        <a:pt x="2297" y="3434"/>
                      </a:lnTo>
                      <a:lnTo>
                        <a:pt x="2289" y="3413"/>
                      </a:lnTo>
                      <a:lnTo>
                        <a:pt x="2279" y="3394"/>
                      </a:lnTo>
                      <a:lnTo>
                        <a:pt x="2255" y="3356"/>
                      </a:lnTo>
                      <a:lnTo>
                        <a:pt x="2239" y="3316"/>
                      </a:lnTo>
                      <a:lnTo>
                        <a:pt x="2225" y="3275"/>
                      </a:lnTo>
                      <a:lnTo>
                        <a:pt x="2215" y="3233"/>
                      </a:lnTo>
                      <a:lnTo>
                        <a:pt x="2204" y="3191"/>
                      </a:lnTo>
                      <a:lnTo>
                        <a:pt x="2190" y="3150"/>
                      </a:lnTo>
                      <a:lnTo>
                        <a:pt x="2174" y="3110"/>
                      </a:lnTo>
                      <a:lnTo>
                        <a:pt x="2170" y="3102"/>
                      </a:lnTo>
                      <a:lnTo>
                        <a:pt x="2167" y="3093"/>
                      </a:lnTo>
                      <a:lnTo>
                        <a:pt x="2165" y="3085"/>
                      </a:lnTo>
                      <a:lnTo>
                        <a:pt x="2164" y="3077"/>
                      </a:lnTo>
                      <a:lnTo>
                        <a:pt x="2162" y="3070"/>
                      </a:lnTo>
                      <a:lnTo>
                        <a:pt x="2162" y="3062"/>
                      </a:lnTo>
                      <a:lnTo>
                        <a:pt x="2164" y="3053"/>
                      </a:lnTo>
                      <a:lnTo>
                        <a:pt x="2167" y="3043"/>
                      </a:lnTo>
                      <a:lnTo>
                        <a:pt x="2172" y="3028"/>
                      </a:lnTo>
                      <a:lnTo>
                        <a:pt x="2179" y="3010"/>
                      </a:lnTo>
                      <a:lnTo>
                        <a:pt x="2190" y="2989"/>
                      </a:lnTo>
                      <a:lnTo>
                        <a:pt x="2204" y="2959"/>
                      </a:lnTo>
                      <a:lnTo>
                        <a:pt x="2220" y="2924"/>
                      </a:lnTo>
                      <a:lnTo>
                        <a:pt x="2240" y="2880"/>
                      </a:lnTo>
                      <a:lnTo>
                        <a:pt x="2230" y="2860"/>
                      </a:lnTo>
                      <a:lnTo>
                        <a:pt x="2219" y="2841"/>
                      </a:lnTo>
                      <a:lnTo>
                        <a:pt x="2212" y="2821"/>
                      </a:lnTo>
                      <a:lnTo>
                        <a:pt x="2209" y="2801"/>
                      </a:lnTo>
                      <a:lnTo>
                        <a:pt x="2209" y="2779"/>
                      </a:lnTo>
                      <a:lnTo>
                        <a:pt x="2210" y="2759"/>
                      </a:lnTo>
                      <a:lnTo>
                        <a:pt x="2207" y="2739"/>
                      </a:lnTo>
                      <a:lnTo>
                        <a:pt x="2200" y="2719"/>
                      </a:lnTo>
                      <a:lnTo>
                        <a:pt x="2179" y="2688"/>
                      </a:lnTo>
                      <a:lnTo>
                        <a:pt x="2154" y="2659"/>
                      </a:lnTo>
                      <a:lnTo>
                        <a:pt x="2126" y="2631"/>
                      </a:lnTo>
                      <a:lnTo>
                        <a:pt x="2099" y="2604"/>
                      </a:lnTo>
                      <a:lnTo>
                        <a:pt x="2072" y="2576"/>
                      </a:lnTo>
                      <a:lnTo>
                        <a:pt x="2052" y="2545"/>
                      </a:lnTo>
                      <a:lnTo>
                        <a:pt x="2049" y="2540"/>
                      </a:lnTo>
                      <a:lnTo>
                        <a:pt x="2046" y="2535"/>
                      </a:lnTo>
                      <a:lnTo>
                        <a:pt x="2042" y="2530"/>
                      </a:lnTo>
                      <a:lnTo>
                        <a:pt x="2041" y="2525"/>
                      </a:lnTo>
                      <a:lnTo>
                        <a:pt x="2037" y="2493"/>
                      </a:lnTo>
                      <a:lnTo>
                        <a:pt x="2041" y="2463"/>
                      </a:lnTo>
                      <a:lnTo>
                        <a:pt x="2051" y="2436"/>
                      </a:lnTo>
                      <a:lnTo>
                        <a:pt x="2064" y="2410"/>
                      </a:lnTo>
                      <a:lnTo>
                        <a:pt x="2077" y="2383"/>
                      </a:lnTo>
                      <a:lnTo>
                        <a:pt x="2091" y="2358"/>
                      </a:lnTo>
                      <a:lnTo>
                        <a:pt x="2099" y="2330"/>
                      </a:lnTo>
                      <a:lnTo>
                        <a:pt x="2079" y="2312"/>
                      </a:lnTo>
                      <a:lnTo>
                        <a:pt x="2059" y="2298"/>
                      </a:lnTo>
                      <a:lnTo>
                        <a:pt x="2039" y="2288"/>
                      </a:lnTo>
                      <a:lnTo>
                        <a:pt x="2022" y="2282"/>
                      </a:lnTo>
                      <a:lnTo>
                        <a:pt x="1999" y="2300"/>
                      </a:lnTo>
                      <a:lnTo>
                        <a:pt x="1978" y="2313"/>
                      </a:lnTo>
                      <a:lnTo>
                        <a:pt x="1961" y="2320"/>
                      </a:lnTo>
                      <a:lnTo>
                        <a:pt x="1948" y="2322"/>
                      </a:lnTo>
                      <a:lnTo>
                        <a:pt x="1936" y="2318"/>
                      </a:lnTo>
                      <a:lnTo>
                        <a:pt x="1924" y="2310"/>
                      </a:lnTo>
                      <a:lnTo>
                        <a:pt x="1913" y="2297"/>
                      </a:lnTo>
                      <a:lnTo>
                        <a:pt x="1899" y="2280"/>
                      </a:lnTo>
                      <a:lnTo>
                        <a:pt x="1884" y="2257"/>
                      </a:lnTo>
                      <a:lnTo>
                        <a:pt x="1868" y="2237"/>
                      </a:lnTo>
                      <a:lnTo>
                        <a:pt x="1849" y="2224"/>
                      </a:lnTo>
                      <a:lnTo>
                        <a:pt x="1828" y="2217"/>
                      </a:lnTo>
                      <a:lnTo>
                        <a:pt x="1803" y="2217"/>
                      </a:lnTo>
                      <a:lnTo>
                        <a:pt x="1442" y="2297"/>
                      </a:lnTo>
                      <a:lnTo>
                        <a:pt x="1434" y="2302"/>
                      </a:lnTo>
                      <a:lnTo>
                        <a:pt x="1427" y="2312"/>
                      </a:lnTo>
                      <a:lnTo>
                        <a:pt x="1422" y="2323"/>
                      </a:lnTo>
                      <a:lnTo>
                        <a:pt x="1419" y="2333"/>
                      </a:lnTo>
                      <a:lnTo>
                        <a:pt x="1412" y="2335"/>
                      </a:lnTo>
                      <a:lnTo>
                        <a:pt x="1405" y="2337"/>
                      </a:lnTo>
                      <a:lnTo>
                        <a:pt x="1399" y="2340"/>
                      </a:lnTo>
                      <a:lnTo>
                        <a:pt x="1372" y="2323"/>
                      </a:lnTo>
                      <a:lnTo>
                        <a:pt x="1347" y="2308"/>
                      </a:lnTo>
                      <a:lnTo>
                        <a:pt x="1326" y="2295"/>
                      </a:lnTo>
                      <a:lnTo>
                        <a:pt x="1306" y="2282"/>
                      </a:lnTo>
                      <a:lnTo>
                        <a:pt x="1287" y="2267"/>
                      </a:lnTo>
                      <a:lnTo>
                        <a:pt x="1271" y="2252"/>
                      </a:lnTo>
                      <a:lnTo>
                        <a:pt x="1254" y="2235"/>
                      </a:lnTo>
                      <a:lnTo>
                        <a:pt x="1237" y="2217"/>
                      </a:lnTo>
                      <a:lnTo>
                        <a:pt x="1221" y="2195"/>
                      </a:lnTo>
                      <a:lnTo>
                        <a:pt x="1201" y="2170"/>
                      </a:lnTo>
                      <a:lnTo>
                        <a:pt x="1181" y="2140"/>
                      </a:lnTo>
                      <a:lnTo>
                        <a:pt x="1159" y="2107"/>
                      </a:lnTo>
                      <a:lnTo>
                        <a:pt x="1134" y="2067"/>
                      </a:lnTo>
                      <a:lnTo>
                        <a:pt x="1106" y="2021"/>
                      </a:lnTo>
                      <a:lnTo>
                        <a:pt x="1074" y="1969"/>
                      </a:lnTo>
                      <a:lnTo>
                        <a:pt x="1038" y="1909"/>
                      </a:lnTo>
                      <a:lnTo>
                        <a:pt x="1066" y="1878"/>
                      </a:lnTo>
                      <a:lnTo>
                        <a:pt x="1084" y="1844"/>
                      </a:lnTo>
                      <a:lnTo>
                        <a:pt x="1096" y="1809"/>
                      </a:lnTo>
                      <a:lnTo>
                        <a:pt x="1104" y="1773"/>
                      </a:lnTo>
                      <a:lnTo>
                        <a:pt x="1108" y="1735"/>
                      </a:lnTo>
                      <a:lnTo>
                        <a:pt x="1108" y="1696"/>
                      </a:lnTo>
                      <a:lnTo>
                        <a:pt x="1109" y="1658"/>
                      </a:lnTo>
                      <a:lnTo>
                        <a:pt x="1111" y="1620"/>
                      </a:lnTo>
                      <a:lnTo>
                        <a:pt x="1114" y="1583"/>
                      </a:lnTo>
                      <a:lnTo>
                        <a:pt x="1123" y="1547"/>
                      </a:lnTo>
                      <a:lnTo>
                        <a:pt x="1136" y="1512"/>
                      </a:lnTo>
                      <a:lnTo>
                        <a:pt x="1154" y="1482"/>
                      </a:lnTo>
                      <a:lnTo>
                        <a:pt x="1178" y="1459"/>
                      </a:lnTo>
                      <a:lnTo>
                        <a:pt x="1204" y="1437"/>
                      </a:lnTo>
                      <a:lnTo>
                        <a:pt x="1232" y="1417"/>
                      </a:lnTo>
                      <a:lnTo>
                        <a:pt x="1259" y="1397"/>
                      </a:lnTo>
                      <a:lnTo>
                        <a:pt x="1286" y="1377"/>
                      </a:lnTo>
                      <a:lnTo>
                        <a:pt x="1309" y="1350"/>
                      </a:lnTo>
                      <a:lnTo>
                        <a:pt x="1321" y="1330"/>
                      </a:lnTo>
                      <a:lnTo>
                        <a:pt x="1326" y="1307"/>
                      </a:lnTo>
                      <a:lnTo>
                        <a:pt x="1329" y="1284"/>
                      </a:lnTo>
                      <a:lnTo>
                        <a:pt x="1334" y="1259"/>
                      </a:lnTo>
                      <a:lnTo>
                        <a:pt x="1342" y="1237"/>
                      </a:lnTo>
                      <a:lnTo>
                        <a:pt x="1346" y="1234"/>
                      </a:lnTo>
                      <a:lnTo>
                        <a:pt x="1357" y="1227"/>
                      </a:lnTo>
                      <a:lnTo>
                        <a:pt x="1374" y="1217"/>
                      </a:lnTo>
                      <a:lnTo>
                        <a:pt x="1395" y="1206"/>
                      </a:lnTo>
                      <a:lnTo>
                        <a:pt x="1420" y="1192"/>
                      </a:lnTo>
                      <a:lnTo>
                        <a:pt x="1452" y="1176"/>
                      </a:lnTo>
                      <a:lnTo>
                        <a:pt x="1487" y="1159"/>
                      </a:lnTo>
                      <a:lnTo>
                        <a:pt x="1524" y="1141"/>
                      </a:lnTo>
                      <a:lnTo>
                        <a:pt x="1563" y="1123"/>
                      </a:lnTo>
                      <a:lnTo>
                        <a:pt x="1607" y="1104"/>
                      </a:lnTo>
                      <a:lnTo>
                        <a:pt x="1650" y="1088"/>
                      </a:lnTo>
                      <a:lnTo>
                        <a:pt x="1695" y="1071"/>
                      </a:lnTo>
                      <a:lnTo>
                        <a:pt x="1740" y="1056"/>
                      </a:lnTo>
                      <a:lnTo>
                        <a:pt x="1785" y="1043"/>
                      </a:lnTo>
                      <a:lnTo>
                        <a:pt x="1830" y="1031"/>
                      </a:lnTo>
                      <a:lnTo>
                        <a:pt x="1873" y="1023"/>
                      </a:lnTo>
                      <a:lnTo>
                        <a:pt x="1913" y="1018"/>
                      </a:lnTo>
                      <a:lnTo>
                        <a:pt x="1953" y="1016"/>
                      </a:lnTo>
                      <a:lnTo>
                        <a:pt x="1989" y="1020"/>
                      </a:lnTo>
                      <a:lnTo>
                        <a:pt x="2021" y="1028"/>
                      </a:lnTo>
                      <a:lnTo>
                        <a:pt x="2051" y="1039"/>
                      </a:lnTo>
                      <a:lnTo>
                        <a:pt x="2074" y="1058"/>
                      </a:lnTo>
                      <a:lnTo>
                        <a:pt x="2094" y="1081"/>
                      </a:lnTo>
                      <a:lnTo>
                        <a:pt x="2107" y="1111"/>
                      </a:lnTo>
                      <a:lnTo>
                        <a:pt x="2091" y="1123"/>
                      </a:lnTo>
                      <a:lnTo>
                        <a:pt x="2072" y="1131"/>
                      </a:lnTo>
                      <a:lnTo>
                        <a:pt x="2069" y="1138"/>
                      </a:lnTo>
                      <a:lnTo>
                        <a:pt x="2067" y="1143"/>
                      </a:lnTo>
                      <a:lnTo>
                        <a:pt x="2064" y="1149"/>
                      </a:lnTo>
                      <a:lnTo>
                        <a:pt x="2071" y="1154"/>
                      </a:lnTo>
                      <a:lnTo>
                        <a:pt x="2084" y="1163"/>
                      </a:lnTo>
                      <a:lnTo>
                        <a:pt x="2106" y="1174"/>
                      </a:lnTo>
                      <a:lnTo>
                        <a:pt x="2131" y="1187"/>
                      </a:lnTo>
                      <a:lnTo>
                        <a:pt x="2160" y="1202"/>
                      </a:lnTo>
                      <a:lnTo>
                        <a:pt x="2194" y="1217"/>
                      </a:lnTo>
                      <a:lnTo>
                        <a:pt x="2230" y="1232"/>
                      </a:lnTo>
                      <a:lnTo>
                        <a:pt x="2267" y="1247"/>
                      </a:lnTo>
                      <a:lnTo>
                        <a:pt x="2307" y="1259"/>
                      </a:lnTo>
                      <a:lnTo>
                        <a:pt x="2345" y="1269"/>
                      </a:lnTo>
                      <a:lnTo>
                        <a:pt x="2382" y="1276"/>
                      </a:lnTo>
                      <a:lnTo>
                        <a:pt x="2402" y="1276"/>
                      </a:lnTo>
                      <a:lnTo>
                        <a:pt x="2418" y="1269"/>
                      </a:lnTo>
                      <a:lnTo>
                        <a:pt x="2433" y="1259"/>
                      </a:lnTo>
                      <a:lnTo>
                        <a:pt x="2447" y="1247"/>
                      </a:lnTo>
                      <a:lnTo>
                        <a:pt x="2458" y="1234"/>
                      </a:lnTo>
                      <a:lnTo>
                        <a:pt x="2470" y="1221"/>
                      </a:lnTo>
                      <a:lnTo>
                        <a:pt x="2483" y="1209"/>
                      </a:lnTo>
                      <a:lnTo>
                        <a:pt x="2496" y="1199"/>
                      </a:lnTo>
                      <a:lnTo>
                        <a:pt x="2513" y="1192"/>
                      </a:lnTo>
                      <a:lnTo>
                        <a:pt x="2540" y="1191"/>
                      </a:lnTo>
                      <a:lnTo>
                        <a:pt x="2566" y="1196"/>
                      </a:lnTo>
                      <a:lnTo>
                        <a:pt x="2591" y="1204"/>
                      </a:lnTo>
                      <a:lnTo>
                        <a:pt x="2615" y="1212"/>
                      </a:lnTo>
                      <a:lnTo>
                        <a:pt x="2641" y="1219"/>
                      </a:lnTo>
                      <a:lnTo>
                        <a:pt x="2666" y="1221"/>
                      </a:lnTo>
                      <a:lnTo>
                        <a:pt x="2694" y="1219"/>
                      </a:lnTo>
                      <a:lnTo>
                        <a:pt x="2713" y="1219"/>
                      </a:lnTo>
                      <a:lnTo>
                        <a:pt x="2726" y="1221"/>
                      </a:lnTo>
                      <a:lnTo>
                        <a:pt x="2736" y="1224"/>
                      </a:lnTo>
                      <a:lnTo>
                        <a:pt x="2744" y="1229"/>
                      </a:lnTo>
                      <a:lnTo>
                        <a:pt x="2753" y="1237"/>
                      </a:lnTo>
                      <a:lnTo>
                        <a:pt x="2731" y="1262"/>
                      </a:lnTo>
                      <a:lnTo>
                        <a:pt x="2706" y="1287"/>
                      </a:lnTo>
                      <a:lnTo>
                        <a:pt x="2684" y="1312"/>
                      </a:lnTo>
                      <a:lnTo>
                        <a:pt x="2691" y="1314"/>
                      </a:lnTo>
                      <a:lnTo>
                        <a:pt x="2698" y="1314"/>
                      </a:lnTo>
                      <a:lnTo>
                        <a:pt x="2703" y="1314"/>
                      </a:lnTo>
                      <a:lnTo>
                        <a:pt x="2729" y="1294"/>
                      </a:lnTo>
                      <a:lnTo>
                        <a:pt x="2756" y="1281"/>
                      </a:lnTo>
                      <a:lnTo>
                        <a:pt x="2784" y="1271"/>
                      </a:lnTo>
                      <a:lnTo>
                        <a:pt x="2814" y="1266"/>
                      </a:lnTo>
                      <a:lnTo>
                        <a:pt x="2844" y="1262"/>
                      </a:lnTo>
                      <a:lnTo>
                        <a:pt x="2874" y="1257"/>
                      </a:lnTo>
                      <a:lnTo>
                        <a:pt x="2904" y="1252"/>
                      </a:lnTo>
                      <a:lnTo>
                        <a:pt x="2932" y="1244"/>
                      </a:lnTo>
                      <a:lnTo>
                        <a:pt x="2949" y="1209"/>
                      </a:lnTo>
                      <a:lnTo>
                        <a:pt x="2960" y="1181"/>
                      </a:lnTo>
                      <a:lnTo>
                        <a:pt x="2969" y="1158"/>
                      </a:lnTo>
                      <a:lnTo>
                        <a:pt x="2975" y="1138"/>
                      </a:lnTo>
                      <a:lnTo>
                        <a:pt x="2979" y="1121"/>
                      </a:lnTo>
                      <a:lnTo>
                        <a:pt x="2979" y="1104"/>
                      </a:lnTo>
                      <a:lnTo>
                        <a:pt x="2979" y="1089"/>
                      </a:lnTo>
                      <a:lnTo>
                        <a:pt x="2975" y="1071"/>
                      </a:lnTo>
                      <a:lnTo>
                        <a:pt x="2970" y="1051"/>
                      </a:lnTo>
                      <a:lnTo>
                        <a:pt x="2939" y="1051"/>
                      </a:lnTo>
                      <a:lnTo>
                        <a:pt x="2907" y="1054"/>
                      </a:lnTo>
                      <a:lnTo>
                        <a:pt x="2876" y="1061"/>
                      </a:lnTo>
                      <a:lnTo>
                        <a:pt x="2844" y="1068"/>
                      </a:lnTo>
                      <a:lnTo>
                        <a:pt x="2812" y="1073"/>
                      </a:lnTo>
                      <a:lnTo>
                        <a:pt x="2781" y="1071"/>
                      </a:lnTo>
                      <a:lnTo>
                        <a:pt x="2749" y="1063"/>
                      </a:lnTo>
                      <a:lnTo>
                        <a:pt x="2724" y="1049"/>
                      </a:lnTo>
                      <a:lnTo>
                        <a:pt x="2704" y="1031"/>
                      </a:lnTo>
                      <a:lnTo>
                        <a:pt x="2686" y="1011"/>
                      </a:lnTo>
                      <a:lnTo>
                        <a:pt x="2671" y="988"/>
                      </a:lnTo>
                      <a:lnTo>
                        <a:pt x="2658" y="965"/>
                      </a:lnTo>
                      <a:lnTo>
                        <a:pt x="2643" y="941"/>
                      </a:lnTo>
                      <a:lnTo>
                        <a:pt x="2626" y="920"/>
                      </a:lnTo>
                      <a:lnTo>
                        <a:pt x="2608" y="900"/>
                      </a:lnTo>
                      <a:lnTo>
                        <a:pt x="2581" y="913"/>
                      </a:lnTo>
                      <a:lnTo>
                        <a:pt x="2563" y="923"/>
                      </a:lnTo>
                      <a:lnTo>
                        <a:pt x="2551" y="935"/>
                      </a:lnTo>
                      <a:lnTo>
                        <a:pt x="2543" y="945"/>
                      </a:lnTo>
                      <a:lnTo>
                        <a:pt x="2535" y="956"/>
                      </a:lnTo>
                      <a:lnTo>
                        <a:pt x="2551" y="966"/>
                      </a:lnTo>
                      <a:lnTo>
                        <a:pt x="2561" y="973"/>
                      </a:lnTo>
                      <a:lnTo>
                        <a:pt x="2568" y="980"/>
                      </a:lnTo>
                      <a:lnTo>
                        <a:pt x="2575" y="990"/>
                      </a:lnTo>
                      <a:lnTo>
                        <a:pt x="2581" y="1003"/>
                      </a:lnTo>
                      <a:lnTo>
                        <a:pt x="2576" y="1013"/>
                      </a:lnTo>
                      <a:lnTo>
                        <a:pt x="2565" y="1026"/>
                      </a:lnTo>
                      <a:lnTo>
                        <a:pt x="2551" y="1041"/>
                      </a:lnTo>
                      <a:lnTo>
                        <a:pt x="2533" y="1053"/>
                      </a:lnTo>
                      <a:lnTo>
                        <a:pt x="2511" y="1061"/>
                      </a:lnTo>
                      <a:lnTo>
                        <a:pt x="2488" y="1063"/>
                      </a:lnTo>
                      <a:lnTo>
                        <a:pt x="2448" y="1000"/>
                      </a:lnTo>
                      <a:lnTo>
                        <a:pt x="2408" y="945"/>
                      </a:lnTo>
                      <a:lnTo>
                        <a:pt x="2372" y="900"/>
                      </a:lnTo>
                      <a:lnTo>
                        <a:pt x="2337" y="862"/>
                      </a:lnTo>
                      <a:lnTo>
                        <a:pt x="2305" y="832"/>
                      </a:lnTo>
                      <a:lnTo>
                        <a:pt x="2275" y="808"/>
                      </a:lnTo>
                      <a:lnTo>
                        <a:pt x="2249" y="788"/>
                      </a:lnTo>
                      <a:lnTo>
                        <a:pt x="2225" y="775"/>
                      </a:lnTo>
                      <a:lnTo>
                        <a:pt x="2204" y="767"/>
                      </a:lnTo>
                      <a:lnTo>
                        <a:pt x="2185" y="760"/>
                      </a:lnTo>
                      <a:lnTo>
                        <a:pt x="2169" y="757"/>
                      </a:lnTo>
                      <a:lnTo>
                        <a:pt x="2157" y="755"/>
                      </a:lnTo>
                      <a:lnTo>
                        <a:pt x="2147" y="755"/>
                      </a:lnTo>
                      <a:lnTo>
                        <a:pt x="2142" y="757"/>
                      </a:lnTo>
                      <a:lnTo>
                        <a:pt x="2139" y="757"/>
                      </a:lnTo>
                      <a:lnTo>
                        <a:pt x="2137" y="767"/>
                      </a:lnTo>
                      <a:lnTo>
                        <a:pt x="2137" y="777"/>
                      </a:lnTo>
                      <a:lnTo>
                        <a:pt x="2164" y="803"/>
                      </a:lnTo>
                      <a:lnTo>
                        <a:pt x="2195" y="825"/>
                      </a:lnTo>
                      <a:lnTo>
                        <a:pt x="2229" y="845"/>
                      </a:lnTo>
                      <a:lnTo>
                        <a:pt x="2262" y="863"/>
                      </a:lnTo>
                      <a:lnTo>
                        <a:pt x="2295" y="883"/>
                      </a:lnTo>
                      <a:lnTo>
                        <a:pt x="2327" y="903"/>
                      </a:lnTo>
                      <a:lnTo>
                        <a:pt x="2355" y="930"/>
                      </a:lnTo>
                      <a:lnTo>
                        <a:pt x="2333" y="933"/>
                      </a:lnTo>
                      <a:lnTo>
                        <a:pt x="2310" y="935"/>
                      </a:lnTo>
                      <a:lnTo>
                        <a:pt x="2310" y="958"/>
                      </a:lnTo>
                      <a:lnTo>
                        <a:pt x="2312" y="981"/>
                      </a:lnTo>
                      <a:lnTo>
                        <a:pt x="2308" y="1003"/>
                      </a:lnTo>
                      <a:lnTo>
                        <a:pt x="2302" y="1001"/>
                      </a:lnTo>
                      <a:lnTo>
                        <a:pt x="2295" y="1000"/>
                      </a:lnTo>
                      <a:lnTo>
                        <a:pt x="2290" y="1000"/>
                      </a:lnTo>
                      <a:lnTo>
                        <a:pt x="2274" y="971"/>
                      </a:lnTo>
                      <a:lnTo>
                        <a:pt x="2252" y="951"/>
                      </a:lnTo>
                      <a:lnTo>
                        <a:pt x="2229" y="935"/>
                      </a:lnTo>
                      <a:lnTo>
                        <a:pt x="2204" y="921"/>
                      </a:lnTo>
                      <a:lnTo>
                        <a:pt x="2177" y="910"/>
                      </a:lnTo>
                      <a:lnTo>
                        <a:pt x="2149" y="898"/>
                      </a:lnTo>
                      <a:lnTo>
                        <a:pt x="2124" y="885"/>
                      </a:lnTo>
                      <a:lnTo>
                        <a:pt x="2099" y="870"/>
                      </a:lnTo>
                      <a:lnTo>
                        <a:pt x="2087" y="858"/>
                      </a:lnTo>
                      <a:lnTo>
                        <a:pt x="2079" y="845"/>
                      </a:lnTo>
                      <a:lnTo>
                        <a:pt x="2071" y="832"/>
                      </a:lnTo>
                      <a:lnTo>
                        <a:pt x="2061" y="820"/>
                      </a:lnTo>
                      <a:lnTo>
                        <a:pt x="2046" y="812"/>
                      </a:lnTo>
                      <a:lnTo>
                        <a:pt x="2014" y="803"/>
                      </a:lnTo>
                      <a:lnTo>
                        <a:pt x="1984" y="803"/>
                      </a:lnTo>
                      <a:lnTo>
                        <a:pt x="1953" y="808"/>
                      </a:lnTo>
                      <a:lnTo>
                        <a:pt x="1923" y="817"/>
                      </a:lnTo>
                      <a:lnTo>
                        <a:pt x="1894" y="823"/>
                      </a:lnTo>
                      <a:lnTo>
                        <a:pt x="1863" y="830"/>
                      </a:lnTo>
                      <a:lnTo>
                        <a:pt x="1833" y="833"/>
                      </a:lnTo>
                      <a:lnTo>
                        <a:pt x="1816" y="853"/>
                      </a:lnTo>
                      <a:lnTo>
                        <a:pt x="1796" y="870"/>
                      </a:lnTo>
                      <a:lnTo>
                        <a:pt x="1775" y="886"/>
                      </a:lnTo>
                      <a:lnTo>
                        <a:pt x="1751" y="901"/>
                      </a:lnTo>
                      <a:lnTo>
                        <a:pt x="1730" y="916"/>
                      </a:lnTo>
                      <a:lnTo>
                        <a:pt x="1711" y="935"/>
                      </a:lnTo>
                      <a:lnTo>
                        <a:pt x="1695" y="956"/>
                      </a:lnTo>
                      <a:lnTo>
                        <a:pt x="1683" y="981"/>
                      </a:lnTo>
                      <a:lnTo>
                        <a:pt x="1688" y="988"/>
                      </a:lnTo>
                      <a:lnTo>
                        <a:pt x="1691" y="995"/>
                      </a:lnTo>
                      <a:lnTo>
                        <a:pt x="1695" y="1001"/>
                      </a:lnTo>
                      <a:lnTo>
                        <a:pt x="1672" y="1016"/>
                      </a:lnTo>
                      <a:lnTo>
                        <a:pt x="1645" y="1026"/>
                      </a:lnTo>
                      <a:lnTo>
                        <a:pt x="1618" y="1034"/>
                      </a:lnTo>
                      <a:lnTo>
                        <a:pt x="1592" y="1041"/>
                      </a:lnTo>
                      <a:lnTo>
                        <a:pt x="1563" y="1049"/>
                      </a:lnTo>
                      <a:lnTo>
                        <a:pt x="1538" y="1061"/>
                      </a:lnTo>
                      <a:lnTo>
                        <a:pt x="1517" y="1078"/>
                      </a:lnTo>
                      <a:lnTo>
                        <a:pt x="1497" y="1101"/>
                      </a:lnTo>
                      <a:lnTo>
                        <a:pt x="1490" y="1103"/>
                      </a:lnTo>
                      <a:lnTo>
                        <a:pt x="1482" y="1103"/>
                      </a:lnTo>
                      <a:lnTo>
                        <a:pt x="1475" y="1103"/>
                      </a:lnTo>
                      <a:lnTo>
                        <a:pt x="1467" y="1089"/>
                      </a:lnTo>
                      <a:lnTo>
                        <a:pt x="1459" y="1079"/>
                      </a:lnTo>
                      <a:lnTo>
                        <a:pt x="1449" y="1073"/>
                      </a:lnTo>
                      <a:lnTo>
                        <a:pt x="1435" y="1068"/>
                      </a:lnTo>
                      <a:lnTo>
                        <a:pt x="1415" y="1066"/>
                      </a:lnTo>
                      <a:lnTo>
                        <a:pt x="1385" y="1063"/>
                      </a:lnTo>
                      <a:lnTo>
                        <a:pt x="1371" y="1038"/>
                      </a:lnTo>
                      <a:lnTo>
                        <a:pt x="1364" y="1010"/>
                      </a:lnTo>
                      <a:lnTo>
                        <a:pt x="1361" y="981"/>
                      </a:lnTo>
                      <a:lnTo>
                        <a:pt x="1362" y="950"/>
                      </a:lnTo>
                      <a:lnTo>
                        <a:pt x="1367" y="921"/>
                      </a:lnTo>
                      <a:lnTo>
                        <a:pt x="1374" y="895"/>
                      </a:lnTo>
                      <a:lnTo>
                        <a:pt x="1382" y="871"/>
                      </a:lnTo>
                      <a:lnTo>
                        <a:pt x="1389" y="852"/>
                      </a:lnTo>
                      <a:lnTo>
                        <a:pt x="1394" y="840"/>
                      </a:lnTo>
                      <a:lnTo>
                        <a:pt x="1395" y="835"/>
                      </a:lnTo>
                      <a:lnTo>
                        <a:pt x="1420" y="817"/>
                      </a:lnTo>
                      <a:lnTo>
                        <a:pt x="1445" y="808"/>
                      </a:lnTo>
                      <a:lnTo>
                        <a:pt x="1470" y="805"/>
                      </a:lnTo>
                      <a:lnTo>
                        <a:pt x="1495" y="808"/>
                      </a:lnTo>
                      <a:lnTo>
                        <a:pt x="1520" y="815"/>
                      </a:lnTo>
                      <a:lnTo>
                        <a:pt x="1547" y="823"/>
                      </a:lnTo>
                      <a:lnTo>
                        <a:pt x="1572" y="828"/>
                      </a:lnTo>
                      <a:lnTo>
                        <a:pt x="1597" y="832"/>
                      </a:lnTo>
                      <a:lnTo>
                        <a:pt x="1622" y="828"/>
                      </a:lnTo>
                      <a:lnTo>
                        <a:pt x="1650" y="818"/>
                      </a:lnTo>
                      <a:lnTo>
                        <a:pt x="1667" y="807"/>
                      </a:lnTo>
                      <a:lnTo>
                        <a:pt x="1677" y="795"/>
                      </a:lnTo>
                      <a:lnTo>
                        <a:pt x="1678" y="782"/>
                      </a:lnTo>
                      <a:lnTo>
                        <a:pt x="1672" y="768"/>
                      </a:lnTo>
                      <a:lnTo>
                        <a:pt x="1662" y="753"/>
                      </a:lnTo>
                      <a:lnTo>
                        <a:pt x="1647" y="738"/>
                      </a:lnTo>
                      <a:lnTo>
                        <a:pt x="1630" y="725"/>
                      </a:lnTo>
                      <a:lnTo>
                        <a:pt x="1610" y="712"/>
                      </a:lnTo>
                      <a:lnTo>
                        <a:pt x="1588" y="699"/>
                      </a:lnTo>
                      <a:lnTo>
                        <a:pt x="1568" y="685"/>
                      </a:lnTo>
                      <a:lnTo>
                        <a:pt x="1550" y="675"/>
                      </a:lnTo>
                      <a:lnTo>
                        <a:pt x="1572" y="667"/>
                      </a:lnTo>
                      <a:lnTo>
                        <a:pt x="1595" y="662"/>
                      </a:lnTo>
                      <a:lnTo>
                        <a:pt x="1647" y="654"/>
                      </a:lnTo>
                      <a:lnTo>
                        <a:pt x="1686" y="645"/>
                      </a:lnTo>
                      <a:lnTo>
                        <a:pt x="1716" y="637"/>
                      </a:lnTo>
                      <a:lnTo>
                        <a:pt x="1738" y="627"/>
                      </a:lnTo>
                      <a:lnTo>
                        <a:pt x="1755" y="619"/>
                      </a:lnTo>
                      <a:lnTo>
                        <a:pt x="1765" y="609"/>
                      </a:lnTo>
                      <a:lnTo>
                        <a:pt x="1771" y="597"/>
                      </a:lnTo>
                      <a:lnTo>
                        <a:pt x="1776" y="587"/>
                      </a:lnTo>
                      <a:lnTo>
                        <a:pt x="1780" y="575"/>
                      </a:lnTo>
                      <a:lnTo>
                        <a:pt x="1825" y="556"/>
                      </a:lnTo>
                      <a:lnTo>
                        <a:pt x="1861" y="539"/>
                      </a:lnTo>
                      <a:lnTo>
                        <a:pt x="1893" y="526"/>
                      </a:lnTo>
                      <a:lnTo>
                        <a:pt x="1916" y="516"/>
                      </a:lnTo>
                      <a:lnTo>
                        <a:pt x="1936" y="507"/>
                      </a:lnTo>
                      <a:lnTo>
                        <a:pt x="1953" y="502"/>
                      </a:lnTo>
                      <a:lnTo>
                        <a:pt x="1966" y="499"/>
                      </a:lnTo>
                      <a:lnTo>
                        <a:pt x="1978" y="497"/>
                      </a:lnTo>
                      <a:lnTo>
                        <a:pt x="1989" y="497"/>
                      </a:lnTo>
                      <a:lnTo>
                        <a:pt x="2001" y="499"/>
                      </a:lnTo>
                      <a:lnTo>
                        <a:pt x="2014" y="501"/>
                      </a:lnTo>
                      <a:lnTo>
                        <a:pt x="2001" y="484"/>
                      </a:lnTo>
                      <a:lnTo>
                        <a:pt x="1988" y="469"/>
                      </a:lnTo>
                      <a:lnTo>
                        <a:pt x="1986" y="466"/>
                      </a:lnTo>
                      <a:lnTo>
                        <a:pt x="1986" y="461"/>
                      </a:lnTo>
                      <a:lnTo>
                        <a:pt x="1984" y="452"/>
                      </a:lnTo>
                      <a:lnTo>
                        <a:pt x="1983" y="442"/>
                      </a:lnTo>
                      <a:lnTo>
                        <a:pt x="1984" y="432"/>
                      </a:lnTo>
                      <a:lnTo>
                        <a:pt x="1988" y="421"/>
                      </a:lnTo>
                      <a:lnTo>
                        <a:pt x="1994" y="411"/>
                      </a:lnTo>
                      <a:lnTo>
                        <a:pt x="2004" y="403"/>
                      </a:lnTo>
                      <a:lnTo>
                        <a:pt x="2019" y="396"/>
                      </a:lnTo>
                      <a:lnTo>
                        <a:pt x="2041" y="394"/>
                      </a:lnTo>
                      <a:lnTo>
                        <a:pt x="2067" y="396"/>
                      </a:lnTo>
                      <a:lnTo>
                        <a:pt x="2067" y="421"/>
                      </a:lnTo>
                      <a:lnTo>
                        <a:pt x="2069" y="437"/>
                      </a:lnTo>
                      <a:lnTo>
                        <a:pt x="2072" y="451"/>
                      </a:lnTo>
                      <a:lnTo>
                        <a:pt x="2076" y="459"/>
                      </a:lnTo>
                      <a:lnTo>
                        <a:pt x="2082" y="466"/>
                      </a:lnTo>
                      <a:lnTo>
                        <a:pt x="2092" y="474"/>
                      </a:lnTo>
                      <a:lnTo>
                        <a:pt x="2114" y="471"/>
                      </a:lnTo>
                      <a:lnTo>
                        <a:pt x="2117" y="471"/>
                      </a:lnTo>
                      <a:lnTo>
                        <a:pt x="2119" y="471"/>
                      </a:lnTo>
                      <a:lnTo>
                        <a:pt x="2124" y="471"/>
                      </a:lnTo>
                      <a:lnTo>
                        <a:pt x="2131" y="471"/>
                      </a:lnTo>
                      <a:lnTo>
                        <a:pt x="2139" y="471"/>
                      </a:lnTo>
                      <a:lnTo>
                        <a:pt x="2151" y="471"/>
                      </a:lnTo>
                      <a:lnTo>
                        <a:pt x="2187" y="476"/>
                      </a:lnTo>
                      <a:lnTo>
                        <a:pt x="2222" y="474"/>
                      </a:lnTo>
                      <a:lnTo>
                        <a:pt x="2259" y="469"/>
                      </a:lnTo>
                      <a:lnTo>
                        <a:pt x="2295" y="464"/>
                      </a:lnTo>
                      <a:lnTo>
                        <a:pt x="2330" y="462"/>
                      </a:lnTo>
                      <a:lnTo>
                        <a:pt x="2367" y="467"/>
                      </a:lnTo>
                      <a:lnTo>
                        <a:pt x="2375" y="447"/>
                      </a:lnTo>
                      <a:lnTo>
                        <a:pt x="2378" y="426"/>
                      </a:lnTo>
                      <a:lnTo>
                        <a:pt x="2383" y="406"/>
                      </a:lnTo>
                      <a:lnTo>
                        <a:pt x="2390" y="386"/>
                      </a:lnTo>
                      <a:lnTo>
                        <a:pt x="2403" y="368"/>
                      </a:lnTo>
                      <a:lnTo>
                        <a:pt x="2433" y="369"/>
                      </a:lnTo>
                      <a:lnTo>
                        <a:pt x="2455" y="369"/>
                      </a:lnTo>
                      <a:lnTo>
                        <a:pt x="2468" y="369"/>
                      </a:lnTo>
                      <a:lnTo>
                        <a:pt x="2476" y="368"/>
                      </a:lnTo>
                      <a:lnTo>
                        <a:pt x="2480" y="368"/>
                      </a:lnTo>
                      <a:lnTo>
                        <a:pt x="2483" y="366"/>
                      </a:lnTo>
                      <a:lnTo>
                        <a:pt x="2466" y="348"/>
                      </a:lnTo>
                      <a:lnTo>
                        <a:pt x="2452" y="328"/>
                      </a:lnTo>
                      <a:lnTo>
                        <a:pt x="2466" y="326"/>
                      </a:lnTo>
                      <a:lnTo>
                        <a:pt x="2478" y="326"/>
                      </a:lnTo>
                      <a:lnTo>
                        <a:pt x="2490" y="324"/>
                      </a:lnTo>
                      <a:lnTo>
                        <a:pt x="2505" y="324"/>
                      </a:lnTo>
                      <a:lnTo>
                        <a:pt x="2525" y="323"/>
                      </a:lnTo>
                      <a:lnTo>
                        <a:pt x="2553" y="321"/>
                      </a:lnTo>
                      <a:lnTo>
                        <a:pt x="2591" y="319"/>
                      </a:lnTo>
                      <a:lnTo>
                        <a:pt x="2596" y="313"/>
                      </a:lnTo>
                      <a:lnTo>
                        <a:pt x="2601" y="308"/>
                      </a:lnTo>
                      <a:lnTo>
                        <a:pt x="2605" y="301"/>
                      </a:lnTo>
                      <a:lnTo>
                        <a:pt x="2581" y="286"/>
                      </a:lnTo>
                      <a:lnTo>
                        <a:pt x="2556" y="278"/>
                      </a:lnTo>
                      <a:lnTo>
                        <a:pt x="2533" y="276"/>
                      </a:lnTo>
                      <a:lnTo>
                        <a:pt x="2508" y="281"/>
                      </a:lnTo>
                      <a:lnTo>
                        <a:pt x="2483" y="286"/>
                      </a:lnTo>
                      <a:lnTo>
                        <a:pt x="2460" y="293"/>
                      </a:lnTo>
                      <a:lnTo>
                        <a:pt x="2435" y="298"/>
                      </a:lnTo>
                      <a:lnTo>
                        <a:pt x="2410" y="298"/>
                      </a:lnTo>
                      <a:lnTo>
                        <a:pt x="2395" y="279"/>
                      </a:lnTo>
                      <a:lnTo>
                        <a:pt x="2383" y="264"/>
                      </a:lnTo>
                      <a:lnTo>
                        <a:pt x="2378" y="251"/>
                      </a:lnTo>
                      <a:lnTo>
                        <a:pt x="2375" y="240"/>
                      </a:lnTo>
                      <a:lnTo>
                        <a:pt x="2380" y="228"/>
                      </a:lnTo>
                      <a:lnTo>
                        <a:pt x="2388" y="216"/>
                      </a:lnTo>
                      <a:lnTo>
                        <a:pt x="2403" y="201"/>
                      </a:lnTo>
                      <a:lnTo>
                        <a:pt x="2425" y="183"/>
                      </a:lnTo>
                      <a:lnTo>
                        <a:pt x="2453" y="161"/>
                      </a:lnTo>
                      <a:lnTo>
                        <a:pt x="2452" y="153"/>
                      </a:lnTo>
                      <a:lnTo>
                        <a:pt x="2452" y="146"/>
                      </a:lnTo>
                      <a:lnTo>
                        <a:pt x="2450" y="138"/>
                      </a:lnTo>
                      <a:lnTo>
                        <a:pt x="2425" y="138"/>
                      </a:lnTo>
                      <a:lnTo>
                        <a:pt x="2407" y="138"/>
                      </a:lnTo>
                      <a:lnTo>
                        <a:pt x="2393" y="140"/>
                      </a:lnTo>
                      <a:lnTo>
                        <a:pt x="2383" y="141"/>
                      </a:lnTo>
                      <a:lnTo>
                        <a:pt x="2375" y="145"/>
                      </a:lnTo>
                      <a:lnTo>
                        <a:pt x="2365" y="148"/>
                      </a:lnTo>
                      <a:lnTo>
                        <a:pt x="2368" y="168"/>
                      </a:lnTo>
                      <a:lnTo>
                        <a:pt x="2363" y="183"/>
                      </a:lnTo>
                      <a:lnTo>
                        <a:pt x="2355" y="196"/>
                      </a:lnTo>
                      <a:lnTo>
                        <a:pt x="2342" y="206"/>
                      </a:lnTo>
                      <a:lnTo>
                        <a:pt x="2327" y="215"/>
                      </a:lnTo>
                      <a:lnTo>
                        <a:pt x="2310" y="223"/>
                      </a:lnTo>
                      <a:lnTo>
                        <a:pt x="2294" y="230"/>
                      </a:lnTo>
                      <a:lnTo>
                        <a:pt x="2277" y="240"/>
                      </a:lnTo>
                      <a:lnTo>
                        <a:pt x="2264" y="250"/>
                      </a:lnTo>
                      <a:lnTo>
                        <a:pt x="2254" y="261"/>
                      </a:lnTo>
                      <a:lnTo>
                        <a:pt x="2274" y="273"/>
                      </a:lnTo>
                      <a:lnTo>
                        <a:pt x="2294" y="283"/>
                      </a:lnTo>
                      <a:lnTo>
                        <a:pt x="2312" y="294"/>
                      </a:lnTo>
                      <a:lnTo>
                        <a:pt x="2294" y="339"/>
                      </a:lnTo>
                      <a:lnTo>
                        <a:pt x="2274" y="374"/>
                      </a:lnTo>
                      <a:lnTo>
                        <a:pt x="2254" y="401"/>
                      </a:lnTo>
                      <a:lnTo>
                        <a:pt x="2230" y="419"/>
                      </a:lnTo>
                      <a:lnTo>
                        <a:pt x="2209" y="431"/>
                      </a:lnTo>
                      <a:lnTo>
                        <a:pt x="2187" y="439"/>
                      </a:lnTo>
                      <a:lnTo>
                        <a:pt x="2167" y="442"/>
                      </a:lnTo>
                      <a:lnTo>
                        <a:pt x="2149" y="442"/>
                      </a:lnTo>
                      <a:lnTo>
                        <a:pt x="2134" y="439"/>
                      </a:lnTo>
                      <a:lnTo>
                        <a:pt x="2121" y="436"/>
                      </a:lnTo>
                      <a:lnTo>
                        <a:pt x="2111" y="432"/>
                      </a:lnTo>
                      <a:lnTo>
                        <a:pt x="2104" y="429"/>
                      </a:lnTo>
                      <a:lnTo>
                        <a:pt x="2104" y="419"/>
                      </a:lnTo>
                      <a:lnTo>
                        <a:pt x="2102" y="404"/>
                      </a:lnTo>
                      <a:lnTo>
                        <a:pt x="2097" y="386"/>
                      </a:lnTo>
                      <a:lnTo>
                        <a:pt x="2089" y="368"/>
                      </a:lnTo>
                      <a:lnTo>
                        <a:pt x="2076" y="349"/>
                      </a:lnTo>
                      <a:lnTo>
                        <a:pt x="2059" y="334"/>
                      </a:lnTo>
                      <a:lnTo>
                        <a:pt x="2049" y="346"/>
                      </a:lnTo>
                      <a:lnTo>
                        <a:pt x="2039" y="359"/>
                      </a:lnTo>
                      <a:lnTo>
                        <a:pt x="2029" y="371"/>
                      </a:lnTo>
                      <a:lnTo>
                        <a:pt x="2027" y="371"/>
                      </a:lnTo>
                      <a:lnTo>
                        <a:pt x="2021" y="374"/>
                      </a:lnTo>
                      <a:lnTo>
                        <a:pt x="2014" y="378"/>
                      </a:lnTo>
                      <a:lnTo>
                        <a:pt x="2004" y="383"/>
                      </a:lnTo>
                      <a:lnTo>
                        <a:pt x="1993" y="384"/>
                      </a:lnTo>
                      <a:lnTo>
                        <a:pt x="1979" y="386"/>
                      </a:lnTo>
                      <a:lnTo>
                        <a:pt x="1966" y="383"/>
                      </a:lnTo>
                      <a:lnTo>
                        <a:pt x="1953" y="378"/>
                      </a:lnTo>
                      <a:lnTo>
                        <a:pt x="1939" y="368"/>
                      </a:lnTo>
                      <a:lnTo>
                        <a:pt x="1928" y="351"/>
                      </a:lnTo>
                      <a:lnTo>
                        <a:pt x="1916" y="329"/>
                      </a:lnTo>
                      <a:lnTo>
                        <a:pt x="1908" y="299"/>
                      </a:lnTo>
                      <a:lnTo>
                        <a:pt x="1903" y="263"/>
                      </a:lnTo>
                      <a:lnTo>
                        <a:pt x="1981" y="200"/>
                      </a:lnTo>
                      <a:lnTo>
                        <a:pt x="2057" y="148"/>
                      </a:lnTo>
                      <a:lnTo>
                        <a:pt x="2132" y="105"/>
                      </a:lnTo>
                      <a:lnTo>
                        <a:pt x="2204" y="70"/>
                      </a:lnTo>
                      <a:lnTo>
                        <a:pt x="2270" y="43"/>
                      </a:lnTo>
                      <a:lnTo>
                        <a:pt x="2335" y="23"/>
                      </a:lnTo>
                      <a:lnTo>
                        <a:pt x="2397" y="10"/>
                      </a:lnTo>
                      <a:lnTo>
                        <a:pt x="2455" y="3"/>
                      </a:lnTo>
                      <a:lnTo>
                        <a:pt x="2510" y="0"/>
                      </a:lnTo>
                      <a:close/>
                    </a:path>
                  </a:pathLst>
                </a:custGeom>
                <a:solidFill>
                  <a:srgbClr val="C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48">
                  <a:extLst>
                    <a:ext uri="{FF2B5EF4-FFF2-40B4-BE49-F238E27FC236}">
                      <a16:creationId xmlns:a16="http://schemas.microsoft.com/office/drawing/2014/main" id="{F24CD278-15A5-7BD8-5BDD-28649F02E4C5}"/>
                    </a:ext>
                  </a:extLst>
                </p:cNvPr>
                <p:cNvSpPr>
                  <a:spLocks noEditPoints="1"/>
                </p:cNvSpPr>
                <p:nvPr/>
              </p:nvSpPr>
              <p:spPr bwMode="auto">
                <a:xfrm>
                  <a:off x="2965450" y="1479550"/>
                  <a:ext cx="2503488" cy="371475"/>
                </a:xfrm>
                <a:custGeom>
                  <a:avLst/>
                  <a:gdLst>
                    <a:gd name="T0" fmla="*/ 2713 w 3154"/>
                    <a:gd name="T1" fmla="*/ 394 h 467"/>
                    <a:gd name="T2" fmla="*/ 2523 w 3154"/>
                    <a:gd name="T3" fmla="*/ 437 h 467"/>
                    <a:gd name="T4" fmla="*/ 2520 w 3154"/>
                    <a:gd name="T5" fmla="*/ 372 h 467"/>
                    <a:gd name="T6" fmla="*/ 2676 w 3154"/>
                    <a:gd name="T7" fmla="*/ 392 h 467"/>
                    <a:gd name="T8" fmla="*/ 2831 w 3154"/>
                    <a:gd name="T9" fmla="*/ 344 h 467"/>
                    <a:gd name="T10" fmla="*/ 3037 w 3154"/>
                    <a:gd name="T11" fmla="*/ 381 h 467"/>
                    <a:gd name="T12" fmla="*/ 3019 w 3154"/>
                    <a:gd name="T13" fmla="*/ 452 h 467"/>
                    <a:gd name="T14" fmla="*/ 42 w 3154"/>
                    <a:gd name="T15" fmla="*/ 351 h 467"/>
                    <a:gd name="T16" fmla="*/ 92 w 3154"/>
                    <a:gd name="T17" fmla="*/ 329 h 467"/>
                    <a:gd name="T18" fmla="*/ 80 w 3154"/>
                    <a:gd name="T19" fmla="*/ 332 h 467"/>
                    <a:gd name="T20" fmla="*/ 85 w 3154"/>
                    <a:gd name="T21" fmla="*/ 316 h 467"/>
                    <a:gd name="T22" fmla="*/ 180 w 3154"/>
                    <a:gd name="T23" fmla="*/ 377 h 467"/>
                    <a:gd name="T24" fmla="*/ 74 w 3154"/>
                    <a:gd name="T25" fmla="*/ 389 h 467"/>
                    <a:gd name="T26" fmla="*/ 129 w 3154"/>
                    <a:gd name="T27" fmla="*/ 331 h 467"/>
                    <a:gd name="T28" fmla="*/ 2934 w 3154"/>
                    <a:gd name="T29" fmla="*/ 314 h 467"/>
                    <a:gd name="T30" fmla="*/ 3061 w 3154"/>
                    <a:gd name="T31" fmla="*/ 341 h 467"/>
                    <a:gd name="T32" fmla="*/ 2919 w 3154"/>
                    <a:gd name="T33" fmla="*/ 317 h 467"/>
                    <a:gd name="T34" fmla="*/ 2938 w 3154"/>
                    <a:gd name="T35" fmla="*/ 291 h 467"/>
                    <a:gd name="T36" fmla="*/ 2831 w 3154"/>
                    <a:gd name="T37" fmla="*/ 276 h 467"/>
                    <a:gd name="T38" fmla="*/ 2834 w 3154"/>
                    <a:gd name="T39" fmla="*/ 337 h 467"/>
                    <a:gd name="T40" fmla="*/ 215 w 3154"/>
                    <a:gd name="T41" fmla="*/ 279 h 467"/>
                    <a:gd name="T42" fmla="*/ 2976 w 3154"/>
                    <a:gd name="T43" fmla="*/ 288 h 467"/>
                    <a:gd name="T44" fmla="*/ 132 w 3154"/>
                    <a:gd name="T45" fmla="*/ 279 h 467"/>
                    <a:gd name="T46" fmla="*/ 187 w 3154"/>
                    <a:gd name="T47" fmla="*/ 268 h 467"/>
                    <a:gd name="T48" fmla="*/ 170 w 3154"/>
                    <a:gd name="T49" fmla="*/ 304 h 467"/>
                    <a:gd name="T50" fmla="*/ 122 w 3154"/>
                    <a:gd name="T51" fmla="*/ 319 h 467"/>
                    <a:gd name="T52" fmla="*/ 112 w 3154"/>
                    <a:gd name="T53" fmla="*/ 301 h 467"/>
                    <a:gd name="T54" fmla="*/ 157 w 3154"/>
                    <a:gd name="T55" fmla="*/ 268 h 467"/>
                    <a:gd name="T56" fmla="*/ 272 w 3154"/>
                    <a:gd name="T57" fmla="*/ 241 h 467"/>
                    <a:gd name="T58" fmla="*/ 243 w 3154"/>
                    <a:gd name="T59" fmla="*/ 281 h 467"/>
                    <a:gd name="T60" fmla="*/ 272 w 3154"/>
                    <a:gd name="T61" fmla="*/ 241 h 467"/>
                    <a:gd name="T62" fmla="*/ 2982 w 3154"/>
                    <a:gd name="T63" fmla="*/ 266 h 467"/>
                    <a:gd name="T64" fmla="*/ 2938 w 3154"/>
                    <a:gd name="T65" fmla="*/ 213 h 467"/>
                    <a:gd name="T66" fmla="*/ 227 w 3154"/>
                    <a:gd name="T67" fmla="*/ 241 h 467"/>
                    <a:gd name="T68" fmla="*/ 210 w 3154"/>
                    <a:gd name="T69" fmla="*/ 241 h 467"/>
                    <a:gd name="T70" fmla="*/ 3014 w 3154"/>
                    <a:gd name="T71" fmla="*/ 199 h 467"/>
                    <a:gd name="T72" fmla="*/ 3139 w 3154"/>
                    <a:gd name="T73" fmla="*/ 324 h 467"/>
                    <a:gd name="T74" fmla="*/ 2987 w 3154"/>
                    <a:gd name="T75" fmla="*/ 264 h 467"/>
                    <a:gd name="T76" fmla="*/ 3001 w 3154"/>
                    <a:gd name="T77" fmla="*/ 206 h 467"/>
                    <a:gd name="T78" fmla="*/ 2733 w 3154"/>
                    <a:gd name="T79" fmla="*/ 246 h 467"/>
                    <a:gd name="T80" fmla="*/ 2615 w 3154"/>
                    <a:gd name="T81" fmla="*/ 289 h 467"/>
                    <a:gd name="T82" fmla="*/ 2666 w 3154"/>
                    <a:gd name="T83" fmla="*/ 356 h 467"/>
                    <a:gd name="T84" fmla="*/ 2573 w 3154"/>
                    <a:gd name="T85" fmla="*/ 337 h 467"/>
                    <a:gd name="T86" fmla="*/ 2573 w 3154"/>
                    <a:gd name="T87" fmla="*/ 238 h 467"/>
                    <a:gd name="T88" fmla="*/ 2681 w 3154"/>
                    <a:gd name="T89" fmla="*/ 214 h 467"/>
                    <a:gd name="T90" fmla="*/ 237 w 3154"/>
                    <a:gd name="T91" fmla="*/ 204 h 467"/>
                    <a:gd name="T92" fmla="*/ 203 w 3154"/>
                    <a:gd name="T93" fmla="*/ 223 h 467"/>
                    <a:gd name="T94" fmla="*/ 849 w 3154"/>
                    <a:gd name="T95" fmla="*/ 33 h 467"/>
                    <a:gd name="T96" fmla="*/ 972 w 3154"/>
                    <a:gd name="T97" fmla="*/ 60 h 467"/>
                    <a:gd name="T98" fmla="*/ 1077 w 3154"/>
                    <a:gd name="T99" fmla="*/ 90 h 467"/>
                    <a:gd name="T100" fmla="*/ 885 w 3154"/>
                    <a:gd name="T101" fmla="*/ 233 h 467"/>
                    <a:gd name="T102" fmla="*/ 810 w 3154"/>
                    <a:gd name="T103" fmla="*/ 324 h 467"/>
                    <a:gd name="T104" fmla="*/ 699 w 3154"/>
                    <a:gd name="T105" fmla="*/ 354 h 467"/>
                    <a:gd name="T106" fmla="*/ 265 w 3154"/>
                    <a:gd name="T107" fmla="*/ 411 h 467"/>
                    <a:gd name="T108" fmla="*/ 258 w 3154"/>
                    <a:gd name="T109" fmla="*/ 341 h 467"/>
                    <a:gd name="T110" fmla="*/ 267 w 3154"/>
                    <a:gd name="T111" fmla="*/ 263 h 467"/>
                    <a:gd name="T112" fmla="*/ 263 w 3154"/>
                    <a:gd name="T113" fmla="*/ 233 h 467"/>
                    <a:gd name="T114" fmla="*/ 230 w 3154"/>
                    <a:gd name="T115" fmla="*/ 243 h 467"/>
                    <a:gd name="T116" fmla="*/ 441 w 3154"/>
                    <a:gd name="T117" fmla="*/ 138 h 467"/>
                    <a:gd name="T118" fmla="*/ 569 w 3154"/>
                    <a:gd name="T119" fmla="*/ 103 h 467"/>
                    <a:gd name="T120" fmla="*/ 664 w 3154"/>
                    <a:gd name="T121" fmla="*/ 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4" h="467">
                      <a:moveTo>
                        <a:pt x="2831" y="344"/>
                      </a:moveTo>
                      <a:lnTo>
                        <a:pt x="2856" y="359"/>
                      </a:lnTo>
                      <a:lnTo>
                        <a:pt x="2881" y="374"/>
                      </a:lnTo>
                      <a:lnTo>
                        <a:pt x="2906" y="389"/>
                      </a:lnTo>
                      <a:lnTo>
                        <a:pt x="2876" y="391"/>
                      </a:lnTo>
                      <a:lnTo>
                        <a:pt x="2848" y="386"/>
                      </a:lnTo>
                      <a:lnTo>
                        <a:pt x="2819" y="379"/>
                      </a:lnTo>
                      <a:lnTo>
                        <a:pt x="2791" y="371"/>
                      </a:lnTo>
                      <a:lnTo>
                        <a:pt x="2763" y="369"/>
                      </a:lnTo>
                      <a:lnTo>
                        <a:pt x="2753" y="386"/>
                      </a:lnTo>
                      <a:lnTo>
                        <a:pt x="2743" y="402"/>
                      </a:lnTo>
                      <a:lnTo>
                        <a:pt x="2731" y="397"/>
                      </a:lnTo>
                      <a:lnTo>
                        <a:pt x="2713" y="394"/>
                      </a:lnTo>
                      <a:lnTo>
                        <a:pt x="2691" y="394"/>
                      </a:lnTo>
                      <a:lnTo>
                        <a:pt x="2670" y="397"/>
                      </a:lnTo>
                      <a:lnTo>
                        <a:pt x="2650" y="407"/>
                      </a:lnTo>
                      <a:lnTo>
                        <a:pt x="2630" y="402"/>
                      </a:lnTo>
                      <a:lnTo>
                        <a:pt x="2608" y="397"/>
                      </a:lnTo>
                      <a:lnTo>
                        <a:pt x="2595" y="409"/>
                      </a:lnTo>
                      <a:lnTo>
                        <a:pt x="2583" y="416"/>
                      </a:lnTo>
                      <a:lnTo>
                        <a:pt x="2572" y="419"/>
                      </a:lnTo>
                      <a:lnTo>
                        <a:pt x="2557" y="419"/>
                      </a:lnTo>
                      <a:lnTo>
                        <a:pt x="2535" y="419"/>
                      </a:lnTo>
                      <a:lnTo>
                        <a:pt x="2532" y="426"/>
                      </a:lnTo>
                      <a:lnTo>
                        <a:pt x="2527" y="432"/>
                      </a:lnTo>
                      <a:lnTo>
                        <a:pt x="2523" y="437"/>
                      </a:lnTo>
                      <a:lnTo>
                        <a:pt x="2513" y="436"/>
                      </a:lnTo>
                      <a:lnTo>
                        <a:pt x="2505" y="434"/>
                      </a:lnTo>
                      <a:lnTo>
                        <a:pt x="2498" y="421"/>
                      </a:lnTo>
                      <a:lnTo>
                        <a:pt x="2495" y="411"/>
                      </a:lnTo>
                      <a:lnTo>
                        <a:pt x="2490" y="402"/>
                      </a:lnTo>
                      <a:lnTo>
                        <a:pt x="2488" y="397"/>
                      </a:lnTo>
                      <a:lnTo>
                        <a:pt x="2487" y="392"/>
                      </a:lnTo>
                      <a:lnTo>
                        <a:pt x="2485" y="387"/>
                      </a:lnTo>
                      <a:lnTo>
                        <a:pt x="2485" y="386"/>
                      </a:lnTo>
                      <a:lnTo>
                        <a:pt x="2485" y="384"/>
                      </a:lnTo>
                      <a:lnTo>
                        <a:pt x="2490" y="381"/>
                      </a:lnTo>
                      <a:lnTo>
                        <a:pt x="2503" y="377"/>
                      </a:lnTo>
                      <a:lnTo>
                        <a:pt x="2520" y="372"/>
                      </a:lnTo>
                      <a:lnTo>
                        <a:pt x="2542" y="367"/>
                      </a:lnTo>
                      <a:lnTo>
                        <a:pt x="2563" y="362"/>
                      </a:lnTo>
                      <a:lnTo>
                        <a:pt x="2583" y="359"/>
                      </a:lnTo>
                      <a:lnTo>
                        <a:pt x="2602" y="356"/>
                      </a:lnTo>
                      <a:lnTo>
                        <a:pt x="2613" y="352"/>
                      </a:lnTo>
                      <a:lnTo>
                        <a:pt x="2618" y="352"/>
                      </a:lnTo>
                      <a:lnTo>
                        <a:pt x="2622" y="352"/>
                      </a:lnTo>
                      <a:lnTo>
                        <a:pt x="2625" y="352"/>
                      </a:lnTo>
                      <a:lnTo>
                        <a:pt x="2628" y="356"/>
                      </a:lnTo>
                      <a:lnTo>
                        <a:pt x="2635" y="361"/>
                      </a:lnTo>
                      <a:lnTo>
                        <a:pt x="2645" y="367"/>
                      </a:lnTo>
                      <a:lnTo>
                        <a:pt x="2658" y="377"/>
                      </a:lnTo>
                      <a:lnTo>
                        <a:pt x="2676" y="392"/>
                      </a:lnTo>
                      <a:lnTo>
                        <a:pt x="2681" y="391"/>
                      </a:lnTo>
                      <a:lnTo>
                        <a:pt x="2685" y="391"/>
                      </a:lnTo>
                      <a:lnTo>
                        <a:pt x="2686" y="382"/>
                      </a:lnTo>
                      <a:lnTo>
                        <a:pt x="2688" y="376"/>
                      </a:lnTo>
                      <a:lnTo>
                        <a:pt x="2690" y="367"/>
                      </a:lnTo>
                      <a:lnTo>
                        <a:pt x="2716" y="362"/>
                      </a:lnTo>
                      <a:lnTo>
                        <a:pt x="2745" y="362"/>
                      </a:lnTo>
                      <a:lnTo>
                        <a:pt x="2773" y="366"/>
                      </a:lnTo>
                      <a:lnTo>
                        <a:pt x="2801" y="367"/>
                      </a:lnTo>
                      <a:lnTo>
                        <a:pt x="2828" y="366"/>
                      </a:lnTo>
                      <a:lnTo>
                        <a:pt x="2829" y="357"/>
                      </a:lnTo>
                      <a:lnTo>
                        <a:pt x="2831" y="349"/>
                      </a:lnTo>
                      <a:lnTo>
                        <a:pt x="2831" y="344"/>
                      </a:lnTo>
                      <a:close/>
                      <a:moveTo>
                        <a:pt x="2931" y="329"/>
                      </a:moveTo>
                      <a:lnTo>
                        <a:pt x="2941" y="341"/>
                      </a:lnTo>
                      <a:lnTo>
                        <a:pt x="2954" y="354"/>
                      </a:lnTo>
                      <a:lnTo>
                        <a:pt x="2969" y="371"/>
                      </a:lnTo>
                      <a:lnTo>
                        <a:pt x="2989" y="389"/>
                      </a:lnTo>
                      <a:lnTo>
                        <a:pt x="2991" y="381"/>
                      </a:lnTo>
                      <a:lnTo>
                        <a:pt x="2991" y="371"/>
                      </a:lnTo>
                      <a:lnTo>
                        <a:pt x="2997" y="367"/>
                      </a:lnTo>
                      <a:lnTo>
                        <a:pt x="3002" y="364"/>
                      </a:lnTo>
                      <a:lnTo>
                        <a:pt x="3009" y="361"/>
                      </a:lnTo>
                      <a:lnTo>
                        <a:pt x="3019" y="367"/>
                      </a:lnTo>
                      <a:lnTo>
                        <a:pt x="3029" y="374"/>
                      </a:lnTo>
                      <a:lnTo>
                        <a:pt x="3037" y="381"/>
                      </a:lnTo>
                      <a:lnTo>
                        <a:pt x="3047" y="389"/>
                      </a:lnTo>
                      <a:lnTo>
                        <a:pt x="3061" y="402"/>
                      </a:lnTo>
                      <a:lnTo>
                        <a:pt x="3054" y="404"/>
                      </a:lnTo>
                      <a:lnTo>
                        <a:pt x="3047" y="406"/>
                      </a:lnTo>
                      <a:lnTo>
                        <a:pt x="3041" y="407"/>
                      </a:lnTo>
                      <a:lnTo>
                        <a:pt x="3034" y="402"/>
                      </a:lnTo>
                      <a:lnTo>
                        <a:pt x="3029" y="399"/>
                      </a:lnTo>
                      <a:lnTo>
                        <a:pt x="3024" y="396"/>
                      </a:lnTo>
                      <a:lnTo>
                        <a:pt x="3019" y="399"/>
                      </a:lnTo>
                      <a:lnTo>
                        <a:pt x="3014" y="404"/>
                      </a:lnTo>
                      <a:lnTo>
                        <a:pt x="3009" y="407"/>
                      </a:lnTo>
                      <a:lnTo>
                        <a:pt x="3016" y="429"/>
                      </a:lnTo>
                      <a:lnTo>
                        <a:pt x="3019" y="452"/>
                      </a:lnTo>
                      <a:lnTo>
                        <a:pt x="3016" y="457"/>
                      </a:lnTo>
                      <a:lnTo>
                        <a:pt x="3011" y="462"/>
                      </a:lnTo>
                      <a:lnTo>
                        <a:pt x="3006" y="467"/>
                      </a:lnTo>
                      <a:lnTo>
                        <a:pt x="2984" y="432"/>
                      </a:lnTo>
                      <a:lnTo>
                        <a:pt x="2966" y="404"/>
                      </a:lnTo>
                      <a:lnTo>
                        <a:pt x="2951" y="381"/>
                      </a:lnTo>
                      <a:lnTo>
                        <a:pt x="2938" y="361"/>
                      </a:lnTo>
                      <a:lnTo>
                        <a:pt x="2926" y="344"/>
                      </a:lnTo>
                      <a:lnTo>
                        <a:pt x="2914" y="331"/>
                      </a:lnTo>
                      <a:lnTo>
                        <a:pt x="2923" y="331"/>
                      </a:lnTo>
                      <a:lnTo>
                        <a:pt x="2931" y="329"/>
                      </a:lnTo>
                      <a:close/>
                      <a:moveTo>
                        <a:pt x="89" y="326"/>
                      </a:moveTo>
                      <a:lnTo>
                        <a:pt x="42" y="351"/>
                      </a:lnTo>
                      <a:lnTo>
                        <a:pt x="0" y="381"/>
                      </a:lnTo>
                      <a:lnTo>
                        <a:pt x="24" y="361"/>
                      </a:lnTo>
                      <a:lnTo>
                        <a:pt x="34" y="354"/>
                      </a:lnTo>
                      <a:lnTo>
                        <a:pt x="44" y="344"/>
                      </a:lnTo>
                      <a:lnTo>
                        <a:pt x="54" y="336"/>
                      </a:lnTo>
                      <a:lnTo>
                        <a:pt x="54" y="336"/>
                      </a:lnTo>
                      <a:lnTo>
                        <a:pt x="69" y="331"/>
                      </a:lnTo>
                      <a:lnTo>
                        <a:pt x="89" y="326"/>
                      </a:lnTo>
                      <a:close/>
                      <a:moveTo>
                        <a:pt x="92" y="324"/>
                      </a:moveTo>
                      <a:lnTo>
                        <a:pt x="94" y="326"/>
                      </a:lnTo>
                      <a:lnTo>
                        <a:pt x="94" y="327"/>
                      </a:lnTo>
                      <a:lnTo>
                        <a:pt x="92" y="327"/>
                      </a:lnTo>
                      <a:lnTo>
                        <a:pt x="92" y="329"/>
                      </a:lnTo>
                      <a:lnTo>
                        <a:pt x="90" y="332"/>
                      </a:lnTo>
                      <a:lnTo>
                        <a:pt x="89" y="336"/>
                      </a:lnTo>
                      <a:lnTo>
                        <a:pt x="85" y="339"/>
                      </a:lnTo>
                      <a:lnTo>
                        <a:pt x="82" y="344"/>
                      </a:lnTo>
                      <a:lnTo>
                        <a:pt x="82" y="346"/>
                      </a:lnTo>
                      <a:lnTo>
                        <a:pt x="74" y="351"/>
                      </a:lnTo>
                      <a:lnTo>
                        <a:pt x="62" y="357"/>
                      </a:lnTo>
                      <a:lnTo>
                        <a:pt x="45" y="367"/>
                      </a:lnTo>
                      <a:lnTo>
                        <a:pt x="25" y="381"/>
                      </a:lnTo>
                      <a:lnTo>
                        <a:pt x="45" y="362"/>
                      </a:lnTo>
                      <a:lnTo>
                        <a:pt x="62" y="349"/>
                      </a:lnTo>
                      <a:lnTo>
                        <a:pt x="74" y="339"/>
                      </a:lnTo>
                      <a:lnTo>
                        <a:pt x="80" y="332"/>
                      </a:lnTo>
                      <a:lnTo>
                        <a:pt x="85" y="329"/>
                      </a:lnTo>
                      <a:lnTo>
                        <a:pt x="89" y="326"/>
                      </a:lnTo>
                      <a:lnTo>
                        <a:pt x="89" y="326"/>
                      </a:lnTo>
                      <a:lnTo>
                        <a:pt x="92" y="324"/>
                      </a:lnTo>
                      <a:close/>
                      <a:moveTo>
                        <a:pt x="90" y="324"/>
                      </a:moveTo>
                      <a:lnTo>
                        <a:pt x="89" y="326"/>
                      </a:lnTo>
                      <a:lnTo>
                        <a:pt x="89" y="326"/>
                      </a:lnTo>
                      <a:lnTo>
                        <a:pt x="90" y="324"/>
                      </a:lnTo>
                      <a:close/>
                      <a:moveTo>
                        <a:pt x="89" y="311"/>
                      </a:moveTo>
                      <a:lnTo>
                        <a:pt x="92" y="311"/>
                      </a:lnTo>
                      <a:lnTo>
                        <a:pt x="89" y="314"/>
                      </a:lnTo>
                      <a:lnTo>
                        <a:pt x="87" y="314"/>
                      </a:lnTo>
                      <a:lnTo>
                        <a:pt x="85" y="316"/>
                      </a:lnTo>
                      <a:lnTo>
                        <a:pt x="85" y="314"/>
                      </a:lnTo>
                      <a:lnTo>
                        <a:pt x="89" y="311"/>
                      </a:lnTo>
                      <a:close/>
                      <a:moveTo>
                        <a:pt x="192" y="299"/>
                      </a:moveTo>
                      <a:lnTo>
                        <a:pt x="192" y="304"/>
                      </a:lnTo>
                      <a:lnTo>
                        <a:pt x="192" y="309"/>
                      </a:lnTo>
                      <a:lnTo>
                        <a:pt x="213" y="307"/>
                      </a:lnTo>
                      <a:lnTo>
                        <a:pt x="233" y="306"/>
                      </a:lnTo>
                      <a:lnTo>
                        <a:pt x="230" y="319"/>
                      </a:lnTo>
                      <a:lnTo>
                        <a:pt x="223" y="331"/>
                      </a:lnTo>
                      <a:lnTo>
                        <a:pt x="215" y="341"/>
                      </a:lnTo>
                      <a:lnTo>
                        <a:pt x="207" y="351"/>
                      </a:lnTo>
                      <a:lnTo>
                        <a:pt x="202" y="362"/>
                      </a:lnTo>
                      <a:lnTo>
                        <a:pt x="180" y="377"/>
                      </a:lnTo>
                      <a:lnTo>
                        <a:pt x="162" y="386"/>
                      </a:lnTo>
                      <a:lnTo>
                        <a:pt x="149" y="389"/>
                      </a:lnTo>
                      <a:lnTo>
                        <a:pt x="137" y="391"/>
                      </a:lnTo>
                      <a:lnTo>
                        <a:pt x="130" y="389"/>
                      </a:lnTo>
                      <a:lnTo>
                        <a:pt x="124" y="386"/>
                      </a:lnTo>
                      <a:lnTo>
                        <a:pt x="120" y="382"/>
                      </a:lnTo>
                      <a:lnTo>
                        <a:pt x="124" y="377"/>
                      </a:lnTo>
                      <a:lnTo>
                        <a:pt x="129" y="371"/>
                      </a:lnTo>
                      <a:lnTo>
                        <a:pt x="134" y="364"/>
                      </a:lnTo>
                      <a:lnTo>
                        <a:pt x="120" y="372"/>
                      </a:lnTo>
                      <a:lnTo>
                        <a:pt x="102" y="384"/>
                      </a:lnTo>
                      <a:lnTo>
                        <a:pt x="82" y="397"/>
                      </a:lnTo>
                      <a:lnTo>
                        <a:pt x="74" y="389"/>
                      </a:lnTo>
                      <a:lnTo>
                        <a:pt x="70" y="384"/>
                      </a:lnTo>
                      <a:lnTo>
                        <a:pt x="70" y="376"/>
                      </a:lnTo>
                      <a:lnTo>
                        <a:pt x="72" y="366"/>
                      </a:lnTo>
                      <a:lnTo>
                        <a:pt x="75" y="359"/>
                      </a:lnTo>
                      <a:lnTo>
                        <a:pt x="77" y="354"/>
                      </a:lnTo>
                      <a:lnTo>
                        <a:pt x="79" y="349"/>
                      </a:lnTo>
                      <a:lnTo>
                        <a:pt x="82" y="346"/>
                      </a:lnTo>
                      <a:lnTo>
                        <a:pt x="87" y="344"/>
                      </a:lnTo>
                      <a:lnTo>
                        <a:pt x="90" y="344"/>
                      </a:lnTo>
                      <a:lnTo>
                        <a:pt x="94" y="344"/>
                      </a:lnTo>
                      <a:lnTo>
                        <a:pt x="97" y="344"/>
                      </a:lnTo>
                      <a:lnTo>
                        <a:pt x="100" y="346"/>
                      </a:lnTo>
                      <a:lnTo>
                        <a:pt x="129" y="331"/>
                      </a:lnTo>
                      <a:lnTo>
                        <a:pt x="150" y="319"/>
                      </a:lnTo>
                      <a:lnTo>
                        <a:pt x="167" y="311"/>
                      </a:lnTo>
                      <a:lnTo>
                        <a:pt x="178" y="304"/>
                      </a:lnTo>
                      <a:lnTo>
                        <a:pt x="185" y="301"/>
                      </a:lnTo>
                      <a:lnTo>
                        <a:pt x="190" y="299"/>
                      </a:lnTo>
                      <a:lnTo>
                        <a:pt x="192" y="299"/>
                      </a:lnTo>
                      <a:close/>
                      <a:moveTo>
                        <a:pt x="2938" y="291"/>
                      </a:moveTo>
                      <a:lnTo>
                        <a:pt x="2948" y="307"/>
                      </a:lnTo>
                      <a:lnTo>
                        <a:pt x="2959" y="322"/>
                      </a:lnTo>
                      <a:lnTo>
                        <a:pt x="2953" y="321"/>
                      </a:lnTo>
                      <a:lnTo>
                        <a:pt x="2946" y="319"/>
                      </a:lnTo>
                      <a:lnTo>
                        <a:pt x="2941" y="317"/>
                      </a:lnTo>
                      <a:lnTo>
                        <a:pt x="2934" y="314"/>
                      </a:lnTo>
                      <a:lnTo>
                        <a:pt x="2934" y="302"/>
                      </a:lnTo>
                      <a:lnTo>
                        <a:pt x="2936" y="291"/>
                      </a:lnTo>
                      <a:lnTo>
                        <a:pt x="2938" y="291"/>
                      </a:lnTo>
                      <a:close/>
                      <a:moveTo>
                        <a:pt x="2946" y="289"/>
                      </a:moveTo>
                      <a:lnTo>
                        <a:pt x="2959" y="289"/>
                      </a:lnTo>
                      <a:lnTo>
                        <a:pt x="2972" y="289"/>
                      </a:lnTo>
                      <a:lnTo>
                        <a:pt x="2972" y="291"/>
                      </a:lnTo>
                      <a:lnTo>
                        <a:pt x="2997" y="302"/>
                      </a:lnTo>
                      <a:lnTo>
                        <a:pt x="3016" y="311"/>
                      </a:lnTo>
                      <a:lnTo>
                        <a:pt x="3031" y="319"/>
                      </a:lnTo>
                      <a:lnTo>
                        <a:pt x="3041" y="326"/>
                      </a:lnTo>
                      <a:lnTo>
                        <a:pt x="3051" y="332"/>
                      </a:lnTo>
                      <a:lnTo>
                        <a:pt x="3061" y="341"/>
                      </a:lnTo>
                      <a:lnTo>
                        <a:pt x="3072" y="351"/>
                      </a:lnTo>
                      <a:lnTo>
                        <a:pt x="3039" y="337"/>
                      </a:lnTo>
                      <a:lnTo>
                        <a:pt x="3007" y="321"/>
                      </a:lnTo>
                      <a:lnTo>
                        <a:pt x="2977" y="304"/>
                      </a:lnTo>
                      <a:lnTo>
                        <a:pt x="2946" y="289"/>
                      </a:lnTo>
                      <a:close/>
                      <a:moveTo>
                        <a:pt x="2899" y="288"/>
                      </a:moveTo>
                      <a:lnTo>
                        <a:pt x="2914" y="299"/>
                      </a:lnTo>
                      <a:lnTo>
                        <a:pt x="2926" y="309"/>
                      </a:lnTo>
                      <a:lnTo>
                        <a:pt x="2934" y="314"/>
                      </a:lnTo>
                      <a:lnTo>
                        <a:pt x="2934" y="321"/>
                      </a:lnTo>
                      <a:lnTo>
                        <a:pt x="2934" y="329"/>
                      </a:lnTo>
                      <a:lnTo>
                        <a:pt x="2931" y="329"/>
                      </a:lnTo>
                      <a:lnTo>
                        <a:pt x="2919" y="317"/>
                      </a:lnTo>
                      <a:lnTo>
                        <a:pt x="2911" y="307"/>
                      </a:lnTo>
                      <a:lnTo>
                        <a:pt x="2906" y="301"/>
                      </a:lnTo>
                      <a:lnTo>
                        <a:pt x="2903" y="294"/>
                      </a:lnTo>
                      <a:lnTo>
                        <a:pt x="2899" y="288"/>
                      </a:lnTo>
                      <a:close/>
                      <a:moveTo>
                        <a:pt x="115" y="286"/>
                      </a:moveTo>
                      <a:lnTo>
                        <a:pt x="115" y="288"/>
                      </a:lnTo>
                      <a:lnTo>
                        <a:pt x="102" y="299"/>
                      </a:lnTo>
                      <a:lnTo>
                        <a:pt x="89" y="311"/>
                      </a:lnTo>
                      <a:lnTo>
                        <a:pt x="85" y="309"/>
                      </a:lnTo>
                      <a:lnTo>
                        <a:pt x="115" y="286"/>
                      </a:lnTo>
                      <a:close/>
                      <a:moveTo>
                        <a:pt x="2934" y="284"/>
                      </a:moveTo>
                      <a:lnTo>
                        <a:pt x="2946" y="289"/>
                      </a:lnTo>
                      <a:lnTo>
                        <a:pt x="2938" y="291"/>
                      </a:lnTo>
                      <a:lnTo>
                        <a:pt x="2934" y="284"/>
                      </a:lnTo>
                      <a:close/>
                      <a:moveTo>
                        <a:pt x="125" y="284"/>
                      </a:moveTo>
                      <a:lnTo>
                        <a:pt x="125" y="286"/>
                      </a:lnTo>
                      <a:lnTo>
                        <a:pt x="124" y="289"/>
                      </a:lnTo>
                      <a:lnTo>
                        <a:pt x="114" y="298"/>
                      </a:lnTo>
                      <a:lnTo>
                        <a:pt x="105" y="306"/>
                      </a:lnTo>
                      <a:lnTo>
                        <a:pt x="100" y="307"/>
                      </a:lnTo>
                      <a:lnTo>
                        <a:pt x="95" y="311"/>
                      </a:lnTo>
                      <a:lnTo>
                        <a:pt x="92" y="311"/>
                      </a:lnTo>
                      <a:lnTo>
                        <a:pt x="100" y="304"/>
                      </a:lnTo>
                      <a:lnTo>
                        <a:pt x="114" y="294"/>
                      </a:lnTo>
                      <a:lnTo>
                        <a:pt x="125" y="284"/>
                      </a:lnTo>
                      <a:close/>
                      <a:moveTo>
                        <a:pt x="2831" y="276"/>
                      </a:moveTo>
                      <a:lnTo>
                        <a:pt x="2858" y="289"/>
                      </a:lnTo>
                      <a:lnTo>
                        <a:pt x="2879" y="301"/>
                      </a:lnTo>
                      <a:lnTo>
                        <a:pt x="2898" y="314"/>
                      </a:lnTo>
                      <a:lnTo>
                        <a:pt x="2914" y="331"/>
                      </a:lnTo>
                      <a:lnTo>
                        <a:pt x="2898" y="329"/>
                      </a:lnTo>
                      <a:lnTo>
                        <a:pt x="2879" y="326"/>
                      </a:lnTo>
                      <a:lnTo>
                        <a:pt x="2863" y="324"/>
                      </a:lnTo>
                      <a:lnTo>
                        <a:pt x="2844" y="326"/>
                      </a:lnTo>
                      <a:lnTo>
                        <a:pt x="2843" y="327"/>
                      </a:lnTo>
                      <a:lnTo>
                        <a:pt x="2841" y="329"/>
                      </a:lnTo>
                      <a:lnTo>
                        <a:pt x="2838" y="331"/>
                      </a:lnTo>
                      <a:lnTo>
                        <a:pt x="2836" y="334"/>
                      </a:lnTo>
                      <a:lnTo>
                        <a:pt x="2834" y="337"/>
                      </a:lnTo>
                      <a:lnTo>
                        <a:pt x="2831" y="344"/>
                      </a:lnTo>
                      <a:lnTo>
                        <a:pt x="2824" y="337"/>
                      </a:lnTo>
                      <a:lnTo>
                        <a:pt x="2823" y="316"/>
                      </a:lnTo>
                      <a:lnTo>
                        <a:pt x="2819" y="294"/>
                      </a:lnTo>
                      <a:lnTo>
                        <a:pt x="2823" y="288"/>
                      </a:lnTo>
                      <a:lnTo>
                        <a:pt x="2828" y="281"/>
                      </a:lnTo>
                      <a:lnTo>
                        <a:pt x="2831" y="276"/>
                      </a:lnTo>
                      <a:close/>
                      <a:moveTo>
                        <a:pt x="222" y="269"/>
                      </a:moveTo>
                      <a:lnTo>
                        <a:pt x="225" y="271"/>
                      </a:lnTo>
                      <a:lnTo>
                        <a:pt x="227" y="273"/>
                      </a:lnTo>
                      <a:lnTo>
                        <a:pt x="222" y="276"/>
                      </a:lnTo>
                      <a:lnTo>
                        <a:pt x="218" y="278"/>
                      </a:lnTo>
                      <a:lnTo>
                        <a:pt x="215" y="279"/>
                      </a:lnTo>
                      <a:lnTo>
                        <a:pt x="212" y="281"/>
                      </a:lnTo>
                      <a:lnTo>
                        <a:pt x="208" y="279"/>
                      </a:lnTo>
                      <a:lnTo>
                        <a:pt x="210" y="276"/>
                      </a:lnTo>
                      <a:lnTo>
                        <a:pt x="212" y="274"/>
                      </a:lnTo>
                      <a:lnTo>
                        <a:pt x="215" y="273"/>
                      </a:lnTo>
                      <a:lnTo>
                        <a:pt x="220" y="271"/>
                      </a:lnTo>
                      <a:lnTo>
                        <a:pt x="222" y="269"/>
                      </a:lnTo>
                      <a:close/>
                      <a:moveTo>
                        <a:pt x="2979" y="268"/>
                      </a:moveTo>
                      <a:lnTo>
                        <a:pt x="2979" y="268"/>
                      </a:lnTo>
                      <a:lnTo>
                        <a:pt x="2977" y="274"/>
                      </a:lnTo>
                      <a:lnTo>
                        <a:pt x="2977" y="281"/>
                      </a:lnTo>
                      <a:lnTo>
                        <a:pt x="2979" y="286"/>
                      </a:lnTo>
                      <a:lnTo>
                        <a:pt x="2976" y="288"/>
                      </a:lnTo>
                      <a:lnTo>
                        <a:pt x="2972" y="289"/>
                      </a:lnTo>
                      <a:lnTo>
                        <a:pt x="2969" y="281"/>
                      </a:lnTo>
                      <a:lnTo>
                        <a:pt x="2967" y="271"/>
                      </a:lnTo>
                      <a:lnTo>
                        <a:pt x="2972" y="269"/>
                      </a:lnTo>
                      <a:lnTo>
                        <a:pt x="2979" y="268"/>
                      </a:lnTo>
                      <a:close/>
                      <a:moveTo>
                        <a:pt x="149" y="261"/>
                      </a:moveTo>
                      <a:lnTo>
                        <a:pt x="150" y="261"/>
                      </a:lnTo>
                      <a:lnTo>
                        <a:pt x="149" y="266"/>
                      </a:lnTo>
                      <a:lnTo>
                        <a:pt x="149" y="266"/>
                      </a:lnTo>
                      <a:lnTo>
                        <a:pt x="145" y="268"/>
                      </a:lnTo>
                      <a:lnTo>
                        <a:pt x="142" y="271"/>
                      </a:lnTo>
                      <a:lnTo>
                        <a:pt x="137" y="274"/>
                      </a:lnTo>
                      <a:lnTo>
                        <a:pt x="132" y="279"/>
                      </a:lnTo>
                      <a:lnTo>
                        <a:pt x="125" y="284"/>
                      </a:lnTo>
                      <a:lnTo>
                        <a:pt x="125" y="283"/>
                      </a:lnTo>
                      <a:lnTo>
                        <a:pt x="124" y="283"/>
                      </a:lnTo>
                      <a:lnTo>
                        <a:pt x="122" y="283"/>
                      </a:lnTo>
                      <a:lnTo>
                        <a:pt x="120" y="284"/>
                      </a:lnTo>
                      <a:lnTo>
                        <a:pt x="149" y="261"/>
                      </a:lnTo>
                      <a:close/>
                      <a:moveTo>
                        <a:pt x="188" y="251"/>
                      </a:moveTo>
                      <a:lnTo>
                        <a:pt x="185" y="259"/>
                      </a:lnTo>
                      <a:lnTo>
                        <a:pt x="178" y="264"/>
                      </a:lnTo>
                      <a:lnTo>
                        <a:pt x="172" y="271"/>
                      </a:lnTo>
                      <a:lnTo>
                        <a:pt x="167" y="278"/>
                      </a:lnTo>
                      <a:lnTo>
                        <a:pt x="168" y="278"/>
                      </a:lnTo>
                      <a:lnTo>
                        <a:pt x="187" y="268"/>
                      </a:lnTo>
                      <a:lnTo>
                        <a:pt x="205" y="258"/>
                      </a:lnTo>
                      <a:lnTo>
                        <a:pt x="212" y="256"/>
                      </a:lnTo>
                      <a:lnTo>
                        <a:pt x="220" y="254"/>
                      </a:lnTo>
                      <a:lnTo>
                        <a:pt x="228" y="253"/>
                      </a:lnTo>
                      <a:lnTo>
                        <a:pt x="230" y="251"/>
                      </a:lnTo>
                      <a:lnTo>
                        <a:pt x="228" y="254"/>
                      </a:lnTo>
                      <a:lnTo>
                        <a:pt x="227" y="258"/>
                      </a:lnTo>
                      <a:lnTo>
                        <a:pt x="222" y="263"/>
                      </a:lnTo>
                      <a:lnTo>
                        <a:pt x="217" y="268"/>
                      </a:lnTo>
                      <a:lnTo>
                        <a:pt x="212" y="274"/>
                      </a:lnTo>
                      <a:lnTo>
                        <a:pt x="198" y="286"/>
                      </a:lnTo>
                      <a:lnTo>
                        <a:pt x="183" y="298"/>
                      </a:lnTo>
                      <a:lnTo>
                        <a:pt x="170" y="304"/>
                      </a:lnTo>
                      <a:lnTo>
                        <a:pt x="172" y="301"/>
                      </a:lnTo>
                      <a:lnTo>
                        <a:pt x="173" y="298"/>
                      </a:lnTo>
                      <a:lnTo>
                        <a:pt x="175" y="294"/>
                      </a:lnTo>
                      <a:lnTo>
                        <a:pt x="177" y="291"/>
                      </a:lnTo>
                      <a:lnTo>
                        <a:pt x="177" y="289"/>
                      </a:lnTo>
                      <a:lnTo>
                        <a:pt x="162" y="298"/>
                      </a:lnTo>
                      <a:lnTo>
                        <a:pt x="149" y="309"/>
                      </a:lnTo>
                      <a:lnTo>
                        <a:pt x="135" y="319"/>
                      </a:lnTo>
                      <a:lnTo>
                        <a:pt x="130" y="321"/>
                      </a:lnTo>
                      <a:lnTo>
                        <a:pt x="127" y="321"/>
                      </a:lnTo>
                      <a:lnTo>
                        <a:pt x="125" y="321"/>
                      </a:lnTo>
                      <a:lnTo>
                        <a:pt x="124" y="319"/>
                      </a:lnTo>
                      <a:lnTo>
                        <a:pt x="122" y="319"/>
                      </a:lnTo>
                      <a:lnTo>
                        <a:pt x="122" y="317"/>
                      </a:lnTo>
                      <a:lnTo>
                        <a:pt x="122" y="316"/>
                      </a:lnTo>
                      <a:lnTo>
                        <a:pt x="115" y="314"/>
                      </a:lnTo>
                      <a:lnTo>
                        <a:pt x="109" y="316"/>
                      </a:lnTo>
                      <a:lnTo>
                        <a:pt x="102" y="319"/>
                      </a:lnTo>
                      <a:lnTo>
                        <a:pt x="95" y="322"/>
                      </a:lnTo>
                      <a:lnTo>
                        <a:pt x="89" y="322"/>
                      </a:lnTo>
                      <a:lnTo>
                        <a:pt x="90" y="319"/>
                      </a:lnTo>
                      <a:lnTo>
                        <a:pt x="94" y="316"/>
                      </a:lnTo>
                      <a:lnTo>
                        <a:pt x="99" y="311"/>
                      </a:lnTo>
                      <a:lnTo>
                        <a:pt x="105" y="306"/>
                      </a:lnTo>
                      <a:lnTo>
                        <a:pt x="109" y="302"/>
                      </a:lnTo>
                      <a:lnTo>
                        <a:pt x="112" y="301"/>
                      </a:lnTo>
                      <a:lnTo>
                        <a:pt x="114" y="299"/>
                      </a:lnTo>
                      <a:lnTo>
                        <a:pt x="120" y="294"/>
                      </a:lnTo>
                      <a:lnTo>
                        <a:pt x="124" y="289"/>
                      </a:lnTo>
                      <a:lnTo>
                        <a:pt x="134" y="281"/>
                      </a:lnTo>
                      <a:lnTo>
                        <a:pt x="145" y="271"/>
                      </a:lnTo>
                      <a:lnTo>
                        <a:pt x="147" y="271"/>
                      </a:lnTo>
                      <a:lnTo>
                        <a:pt x="149" y="269"/>
                      </a:lnTo>
                      <a:lnTo>
                        <a:pt x="152" y="266"/>
                      </a:lnTo>
                      <a:lnTo>
                        <a:pt x="155" y="264"/>
                      </a:lnTo>
                      <a:lnTo>
                        <a:pt x="158" y="263"/>
                      </a:lnTo>
                      <a:lnTo>
                        <a:pt x="162" y="261"/>
                      </a:lnTo>
                      <a:lnTo>
                        <a:pt x="160" y="264"/>
                      </a:lnTo>
                      <a:lnTo>
                        <a:pt x="157" y="268"/>
                      </a:lnTo>
                      <a:lnTo>
                        <a:pt x="155" y="271"/>
                      </a:lnTo>
                      <a:lnTo>
                        <a:pt x="157" y="271"/>
                      </a:lnTo>
                      <a:lnTo>
                        <a:pt x="160" y="269"/>
                      </a:lnTo>
                      <a:lnTo>
                        <a:pt x="163" y="266"/>
                      </a:lnTo>
                      <a:lnTo>
                        <a:pt x="168" y="263"/>
                      </a:lnTo>
                      <a:lnTo>
                        <a:pt x="173" y="259"/>
                      </a:lnTo>
                      <a:lnTo>
                        <a:pt x="178" y="256"/>
                      </a:lnTo>
                      <a:lnTo>
                        <a:pt x="182" y="254"/>
                      </a:lnTo>
                      <a:lnTo>
                        <a:pt x="183" y="253"/>
                      </a:lnTo>
                      <a:lnTo>
                        <a:pt x="185" y="253"/>
                      </a:lnTo>
                      <a:lnTo>
                        <a:pt x="187" y="251"/>
                      </a:lnTo>
                      <a:lnTo>
                        <a:pt x="188" y="251"/>
                      </a:lnTo>
                      <a:close/>
                      <a:moveTo>
                        <a:pt x="272" y="241"/>
                      </a:moveTo>
                      <a:lnTo>
                        <a:pt x="262" y="249"/>
                      </a:lnTo>
                      <a:lnTo>
                        <a:pt x="253" y="256"/>
                      </a:lnTo>
                      <a:lnTo>
                        <a:pt x="248" y="261"/>
                      </a:lnTo>
                      <a:lnTo>
                        <a:pt x="243" y="266"/>
                      </a:lnTo>
                      <a:lnTo>
                        <a:pt x="245" y="271"/>
                      </a:lnTo>
                      <a:lnTo>
                        <a:pt x="255" y="269"/>
                      </a:lnTo>
                      <a:lnTo>
                        <a:pt x="262" y="269"/>
                      </a:lnTo>
                      <a:lnTo>
                        <a:pt x="268" y="269"/>
                      </a:lnTo>
                      <a:lnTo>
                        <a:pt x="265" y="273"/>
                      </a:lnTo>
                      <a:lnTo>
                        <a:pt x="262" y="276"/>
                      </a:lnTo>
                      <a:lnTo>
                        <a:pt x="257" y="278"/>
                      </a:lnTo>
                      <a:lnTo>
                        <a:pt x="252" y="281"/>
                      </a:lnTo>
                      <a:lnTo>
                        <a:pt x="243" y="281"/>
                      </a:lnTo>
                      <a:lnTo>
                        <a:pt x="243" y="281"/>
                      </a:lnTo>
                      <a:lnTo>
                        <a:pt x="243" y="281"/>
                      </a:lnTo>
                      <a:lnTo>
                        <a:pt x="237" y="281"/>
                      </a:lnTo>
                      <a:lnTo>
                        <a:pt x="232" y="281"/>
                      </a:lnTo>
                      <a:lnTo>
                        <a:pt x="230" y="281"/>
                      </a:lnTo>
                      <a:lnTo>
                        <a:pt x="228" y="279"/>
                      </a:lnTo>
                      <a:lnTo>
                        <a:pt x="227" y="279"/>
                      </a:lnTo>
                      <a:lnTo>
                        <a:pt x="227" y="276"/>
                      </a:lnTo>
                      <a:lnTo>
                        <a:pt x="227" y="273"/>
                      </a:lnTo>
                      <a:lnTo>
                        <a:pt x="233" y="268"/>
                      </a:lnTo>
                      <a:lnTo>
                        <a:pt x="242" y="261"/>
                      </a:lnTo>
                      <a:lnTo>
                        <a:pt x="255" y="253"/>
                      </a:lnTo>
                      <a:lnTo>
                        <a:pt x="272" y="241"/>
                      </a:lnTo>
                      <a:close/>
                      <a:moveTo>
                        <a:pt x="2941" y="209"/>
                      </a:moveTo>
                      <a:lnTo>
                        <a:pt x="2944" y="209"/>
                      </a:lnTo>
                      <a:lnTo>
                        <a:pt x="2953" y="213"/>
                      </a:lnTo>
                      <a:lnTo>
                        <a:pt x="2962" y="218"/>
                      </a:lnTo>
                      <a:lnTo>
                        <a:pt x="2972" y="223"/>
                      </a:lnTo>
                      <a:lnTo>
                        <a:pt x="2982" y="231"/>
                      </a:lnTo>
                      <a:lnTo>
                        <a:pt x="2982" y="241"/>
                      </a:lnTo>
                      <a:lnTo>
                        <a:pt x="2977" y="241"/>
                      </a:lnTo>
                      <a:lnTo>
                        <a:pt x="2981" y="251"/>
                      </a:lnTo>
                      <a:lnTo>
                        <a:pt x="2984" y="258"/>
                      </a:lnTo>
                      <a:lnTo>
                        <a:pt x="2987" y="264"/>
                      </a:lnTo>
                      <a:lnTo>
                        <a:pt x="2987" y="264"/>
                      </a:lnTo>
                      <a:lnTo>
                        <a:pt x="2982" y="266"/>
                      </a:lnTo>
                      <a:lnTo>
                        <a:pt x="2979" y="268"/>
                      </a:lnTo>
                      <a:lnTo>
                        <a:pt x="2964" y="258"/>
                      </a:lnTo>
                      <a:lnTo>
                        <a:pt x="2949" y="251"/>
                      </a:lnTo>
                      <a:lnTo>
                        <a:pt x="2933" y="246"/>
                      </a:lnTo>
                      <a:lnTo>
                        <a:pt x="2918" y="239"/>
                      </a:lnTo>
                      <a:lnTo>
                        <a:pt x="2904" y="226"/>
                      </a:lnTo>
                      <a:lnTo>
                        <a:pt x="2909" y="221"/>
                      </a:lnTo>
                      <a:lnTo>
                        <a:pt x="2914" y="216"/>
                      </a:lnTo>
                      <a:lnTo>
                        <a:pt x="2918" y="211"/>
                      </a:lnTo>
                      <a:lnTo>
                        <a:pt x="2924" y="213"/>
                      </a:lnTo>
                      <a:lnTo>
                        <a:pt x="2929" y="214"/>
                      </a:lnTo>
                      <a:lnTo>
                        <a:pt x="2936" y="216"/>
                      </a:lnTo>
                      <a:lnTo>
                        <a:pt x="2938" y="213"/>
                      </a:lnTo>
                      <a:lnTo>
                        <a:pt x="2941" y="209"/>
                      </a:lnTo>
                      <a:close/>
                      <a:moveTo>
                        <a:pt x="262" y="203"/>
                      </a:moveTo>
                      <a:lnTo>
                        <a:pt x="263" y="203"/>
                      </a:lnTo>
                      <a:lnTo>
                        <a:pt x="263" y="204"/>
                      </a:lnTo>
                      <a:lnTo>
                        <a:pt x="263" y="204"/>
                      </a:lnTo>
                      <a:lnTo>
                        <a:pt x="262" y="206"/>
                      </a:lnTo>
                      <a:lnTo>
                        <a:pt x="248" y="226"/>
                      </a:lnTo>
                      <a:lnTo>
                        <a:pt x="245" y="229"/>
                      </a:lnTo>
                      <a:lnTo>
                        <a:pt x="240" y="233"/>
                      </a:lnTo>
                      <a:lnTo>
                        <a:pt x="237" y="236"/>
                      </a:lnTo>
                      <a:lnTo>
                        <a:pt x="232" y="238"/>
                      </a:lnTo>
                      <a:lnTo>
                        <a:pt x="228" y="241"/>
                      </a:lnTo>
                      <a:lnTo>
                        <a:pt x="227" y="241"/>
                      </a:lnTo>
                      <a:lnTo>
                        <a:pt x="225" y="241"/>
                      </a:lnTo>
                      <a:lnTo>
                        <a:pt x="223" y="241"/>
                      </a:lnTo>
                      <a:lnTo>
                        <a:pt x="223" y="239"/>
                      </a:lnTo>
                      <a:lnTo>
                        <a:pt x="223" y="238"/>
                      </a:lnTo>
                      <a:lnTo>
                        <a:pt x="222" y="238"/>
                      </a:lnTo>
                      <a:lnTo>
                        <a:pt x="222" y="238"/>
                      </a:lnTo>
                      <a:lnTo>
                        <a:pt x="220" y="238"/>
                      </a:lnTo>
                      <a:lnTo>
                        <a:pt x="215" y="241"/>
                      </a:lnTo>
                      <a:lnTo>
                        <a:pt x="212" y="241"/>
                      </a:lnTo>
                      <a:lnTo>
                        <a:pt x="210" y="243"/>
                      </a:lnTo>
                      <a:lnTo>
                        <a:pt x="210" y="243"/>
                      </a:lnTo>
                      <a:lnTo>
                        <a:pt x="210" y="243"/>
                      </a:lnTo>
                      <a:lnTo>
                        <a:pt x="210" y="241"/>
                      </a:lnTo>
                      <a:lnTo>
                        <a:pt x="212" y="239"/>
                      </a:lnTo>
                      <a:lnTo>
                        <a:pt x="217" y="234"/>
                      </a:lnTo>
                      <a:lnTo>
                        <a:pt x="225" y="229"/>
                      </a:lnTo>
                      <a:lnTo>
                        <a:pt x="237" y="219"/>
                      </a:lnTo>
                      <a:lnTo>
                        <a:pt x="243" y="214"/>
                      </a:lnTo>
                      <a:lnTo>
                        <a:pt x="248" y="211"/>
                      </a:lnTo>
                      <a:lnTo>
                        <a:pt x="253" y="208"/>
                      </a:lnTo>
                      <a:lnTo>
                        <a:pt x="257" y="206"/>
                      </a:lnTo>
                      <a:lnTo>
                        <a:pt x="258" y="204"/>
                      </a:lnTo>
                      <a:lnTo>
                        <a:pt x="260" y="203"/>
                      </a:lnTo>
                      <a:lnTo>
                        <a:pt x="262" y="203"/>
                      </a:lnTo>
                      <a:lnTo>
                        <a:pt x="262" y="203"/>
                      </a:lnTo>
                      <a:close/>
                      <a:moveTo>
                        <a:pt x="3014" y="199"/>
                      </a:moveTo>
                      <a:lnTo>
                        <a:pt x="3102" y="263"/>
                      </a:lnTo>
                      <a:lnTo>
                        <a:pt x="3097" y="261"/>
                      </a:lnTo>
                      <a:lnTo>
                        <a:pt x="3094" y="259"/>
                      </a:lnTo>
                      <a:lnTo>
                        <a:pt x="3091" y="259"/>
                      </a:lnTo>
                      <a:lnTo>
                        <a:pt x="3087" y="259"/>
                      </a:lnTo>
                      <a:lnTo>
                        <a:pt x="3084" y="261"/>
                      </a:lnTo>
                      <a:lnTo>
                        <a:pt x="3081" y="261"/>
                      </a:lnTo>
                      <a:lnTo>
                        <a:pt x="3097" y="274"/>
                      </a:lnTo>
                      <a:lnTo>
                        <a:pt x="3114" y="286"/>
                      </a:lnTo>
                      <a:lnTo>
                        <a:pt x="3130" y="299"/>
                      </a:lnTo>
                      <a:lnTo>
                        <a:pt x="3144" y="314"/>
                      </a:lnTo>
                      <a:lnTo>
                        <a:pt x="3154" y="332"/>
                      </a:lnTo>
                      <a:lnTo>
                        <a:pt x="3139" y="324"/>
                      </a:lnTo>
                      <a:lnTo>
                        <a:pt x="3129" y="319"/>
                      </a:lnTo>
                      <a:lnTo>
                        <a:pt x="3122" y="316"/>
                      </a:lnTo>
                      <a:lnTo>
                        <a:pt x="3117" y="312"/>
                      </a:lnTo>
                      <a:lnTo>
                        <a:pt x="3110" y="311"/>
                      </a:lnTo>
                      <a:lnTo>
                        <a:pt x="3112" y="314"/>
                      </a:lnTo>
                      <a:lnTo>
                        <a:pt x="3115" y="317"/>
                      </a:lnTo>
                      <a:lnTo>
                        <a:pt x="3081" y="306"/>
                      </a:lnTo>
                      <a:lnTo>
                        <a:pt x="3052" y="296"/>
                      </a:lnTo>
                      <a:lnTo>
                        <a:pt x="3031" y="288"/>
                      </a:lnTo>
                      <a:lnTo>
                        <a:pt x="3014" y="281"/>
                      </a:lnTo>
                      <a:lnTo>
                        <a:pt x="3002" y="274"/>
                      </a:lnTo>
                      <a:lnTo>
                        <a:pt x="2994" y="269"/>
                      </a:lnTo>
                      <a:lnTo>
                        <a:pt x="2987" y="264"/>
                      </a:lnTo>
                      <a:lnTo>
                        <a:pt x="2986" y="256"/>
                      </a:lnTo>
                      <a:lnTo>
                        <a:pt x="2984" y="249"/>
                      </a:lnTo>
                      <a:lnTo>
                        <a:pt x="2982" y="241"/>
                      </a:lnTo>
                      <a:lnTo>
                        <a:pt x="2987" y="239"/>
                      </a:lnTo>
                      <a:lnTo>
                        <a:pt x="2984" y="234"/>
                      </a:lnTo>
                      <a:lnTo>
                        <a:pt x="2982" y="231"/>
                      </a:lnTo>
                      <a:lnTo>
                        <a:pt x="2982" y="228"/>
                      </a:lnTo>
                      <a:lnTo>
                        <a:pt x="2982" y="224"/>
                      </a:lnTo>
                      <a:lnTo>
                        <a:pt x="2992" y="224"/>
                      </a:lnTo>
                      <a:lnTo>
                        <a:pt x="3002" y="226"/>
                      </a:lnTo>
                      <a:lnTo>
                        <a:pt x="3001" y="219"/>
                      </a:lnTo>
                      <a:lnTo>
                        <a:pt x="3001" y="213"/>
                      </a:lnTo>
                      <a:lnTo>
                        <a:pt x="3001" y="206"/>
                      </a:lnTo>
                      <a:lnTo>
                        <a:pt x="3007" y="206"/>
                      </a:lnTo>
                      <a:lnTo>
                        <a:pt x="3014" y="208"/>
                      </a:lnTo>
                      <a:lnTo>
                        <a:pt x="3022" y="209"/>
                      </a:lnTo>
                      <a:lnTo>
                        <a:pt x="3017" y="204"/>
                      </a:lnTo>
                      <a:lnTo>
                        <a:pt x="3014" y="199"/>
                      </a:lnTo>
                      <a:close/>
                      <a:moveTo>
                        <a:pt x="2695" y="196"/>
                      </a:moveTo>
                      <a:lnTo>
                        <a:pt x="2706" y="196"/>
                      </a:lnTo>
                      <a:lnTo>
                        <a:pt x="2718" y="203"/>
                      </a:lnTo>
                      <a:lnTo>
                        <a:pt x="2726" y="209"/>
                      </a:lnTo>
                      <a:lnTo>
                        <a:pt x="2733" y="219"/>
                      </a:lnTo>
                      <a:lnTo>
                        <a:pt x="2736" y="231"/>
                      </a:lnTo>
                      <a:lnTo>
                        <a:pt x="2736" y="241"/>
                      </a:lnTo>
                      <a:lnTo>
                        <a:pt x="2733" y="246"/>
                      </a:lnTo>
                      <a:lnTo>
                        <a:pt x="2730" y="248"/>
                      </a:lnTo>
                      <a:lnTo>
                        <a:pt x="2728" y="248"/>
                      </a:lnTo>
                      <a:lnTo>
                        <a:pt x="2725" y="248"/>
                      </a:lnTo>
                      <a:lnTo>
                        <a:pt x="2706" y="244"/>
                      </a:lnTo>
                      <a:lnTo>
                        <a:pt x="2686" y="244"/>
                      </a:lnTo>
                      <a:lnTo>
                        <a:pt x="2670" y="246"/>
                      </a:lnTo>
                      <a:lnTo>
                        <a:pt x="2658" y="246"/>
                      </a:lnTo>
                      <a:lnTo>
                        <a:pt x="2653" y="248"/>
                      </a:lnTo>
                      <a:lnTo>
                        <a:pt x="2646" y="248"/>
                      </a:lnTo>
                      <a:lnTo>
                        <a:pt x="2640" y="251"/>
                      </a:lnTo>
                      <a:lnTo>
                        <a:pt x="2630" y="259"/>
                      </a:lnTo>
                      <a:lnTo>
                        <a:pt x="2622" y="271"/>
                      </a:lnTo>
                      <a:lnTo>
                        <a:pt x="2615" y="289"/>
                      </a:lnTo>
                      <a:lnTo>
                        <a:pt x="2615" y="293"/>
                      </a:lnTo>
                      <a:lnTo>
                        <a:pt x="2615" y="296"/>
                      </a:lnTo>
                      <a:lnTo>
                        <a:pt x="2617" y="299"/>
                      </a:lnTo>
                      <a:lnTo>
                        <a:pt x="2620" y="304"/>
                      </a:lnTo>
                      <a:lnTo>
                        <a:pt x="2623" y="309"/>
                      </a:lnTo>
                      <a:lnTo>
                        <a:pt x="2628" y="312"/>
                      </a:lnTo>
                      <a:lnTo>
                        <a:pt x="2635" y="316"/>
                      </a:lnTo>
                      <a:lnTo>
                        <a:pt x="2646" y="321"/>
                      </a:lnTo>
                      <a:lnTo>
                        <a:pt x="2656" y="331"/>
                      </a:lnTo>
                      <a:lnTo>
                        <a:pt x="2665" y="341"/>
                      </a:lnTo>
                      <a:lnTo>
                        <a:pt x="2670" y="349"/>
                      </a:lnTo>
                      <a:lnTo>
                        <a:pt x="2668" y="354"/>
                      </a:lnTo>
                      <a:lnTo>
                        <a:pt x="2666" y="356"/>
                      </a:lnTo>
                      <a:lnTo>
                        <a:pt x="2663" y="359"/>
                      </a:lnTo>
                      <a:lnTo>
                        <a:pt x="2658" y="359"/>
                      </a:lnTo>
                      <a:lnTo>
                        <a:pt x="2653" y="359"/>
                      </a:lnTo>
                      <a:lnTo>
                        <a:pt x="2646" y="359"/>
                      </a:lnTo>
                      <a:lnTo>
                        <a:pt x="2642" y="357"/>
                      </a:lnTo>
                      <a:lnTo>
                        <a:pt x="2637" y="357"/>
                      </a:lnTo>
                      <a:lnTo>
                        <a:pt x="2632" y="356"/>
                      </a:lnTo>
                      <a:lnTo>
                        <a:pt x="2625" y="352"/>
                      </a:lnTo>
                      <a:lnTo>
                        <a:pt x="2623" y="352"/>
                      </a:lnTo>
                      <a:lnTo>
                        <a:pt x="2622" y="352"/>
                      </a:lnTo>
                      <a:lnTo>
                        <a:pt x="2608" y="346"/>
                      </a:lnTo>
                      <a:lnTo>
                        <a:pt x="2595" y="342"/>
                      </a:lnTo>
                      <a:lnTo>
                        <a:pt x="2573" y="337"/>
                      </a:lnTo>
                      <a:lnTo>
                        <a:pt x="2552" y="331"/>
                      </a:lnTo>
                      <a:lnTo>
                        <a:pt x="2548" y="331"/>
                      </a:lnTo>
                      <a:lnTo>
                        <a:pt x="2547" y="329"/>
                      </a:lnTo>
                      <a:lnTo>
                        <a:pt x="2540" y="322"/>
                      </a:lnTo>
                      <a:lnTo>
                        <a:pt x="2537" y="311"/>
                      </a:lnTo>
                      <a:lnTo>
                        <a:pt x="2537" y="301"/>
                      </a:lnTo>
                      <a:lnTo>
                        <a:pt x="2567" y="266"/>
                      </a:lnTo>
                      <a:lnTo>
                        <a:pt x="2570" y="264"/>
                      </a:lnTo>
                      <a:lnTo>
                        <a:pt x="2573" y="261"/>
                      </a:lnTo>
                      <a:lnTo>
                        <a:pt x="2575" y="258"/>
                      </a:lnTo>
                      <a:lnTo>
                        <a:pt x="2575" y="251"/>
                      </a:lnTo>
                      <a:lnTo>
                        <a:pt x="2575" y="244"/>
                      </a:lnTo>
                      <a:lnTo>
                        <a:pt x="2573" y="238"/>
                      </a:lnTo>
                      <a:lnTo>
                        <a:pt x="2575" y="231"/>
                      </a:lnTo>
                      <a:lnTo>
                        <a:pt x="2577" y="228"/>
                      </a:lnTo>
                      <a:lnTo>
                        <a:pt x="2582" y="228"/>
                      </a:lnTo>
                      <a:lnTo>
                        <a:pt x="2593" y="224"/>
                      </a:lnTo>
                      <a:lnTo>
                        <a:pt x="2608" y="219"/>
                      </a:lnTo>
                      <a:lnTo>
                        <a:pt x="2623" y="216"/>
                      </a:lnTo>
                      <a:lnTo>
                        <a:pt x="2635" y="213"/>
                      </a:lnTo>
                      <a:lnTo>
                        <a:pt x="2640" y="211"/>
                      </a:lnTo>
                      <a:lnTo>
                        <a:pt x="2648" y="211"/>
                      </a:lnTo>
                      <a:lnTo>
                        <a:pt x="2656" y="213"/>
                      </a:lnTo>
                      <a:lnTo>
                        <a:pt x="2665" y="213"/>
                      </a:lnTo>
                      <a:lnTo>
                        <a:pt x="2671" y="214"/>
                      </a:lnTo>
                      <a:lnTo>
                        <a:pt x="2681" y="214"/>
                      </a:lnTo>
                      <a:lnTo>
                        <a:pt x="2688" y="213"/>
                      </a:lnTo>
                      <a:lnTo>
                        <a:pt x="2693" y="209"/>
                      </a:lnTo>
                      <a:lnTo>
                        <a:pt x="2693" y="203"/>
                      </a:lnTo>
                      <a:lnTo>
                        <a:pt x="2691" y="199"/>
                      </a:lnTo>
                      <a:lnTo>
                        <a:pt x="2691" y="198"/>
                      </a:lnTo>
                      <a:lnTo>
                        <a:pt x="2693" y="196"/>
                      </a:lnTo>
                      <a:lnTo>
                        <a:pt x="2695" y="196"/>
                      </a:lnTo>
                      <a:close/>
                      <a:moveTo>
                        <a:pt x="245" y="194"/>
                      </a:moveTo>
                      <a:lnTo>
                        <a:pt x="247" y="194"/>
                      </a:lnTo>
                      <a:lnTo>
                        <a:pt x="247" y="196"/>
                      </a:lnTo>
                      <a:lnTo>
                        <a:pt x="243" y="198"/>
                      </a:lnTo>
                      <a:lnTo>
                        <a:pt x="240" y="201"/>
                      </a:lnTo>
                      <a:lnTo>
                        <a:pt x="237" y="204"/>
                      </a:lnTo>
                      <a:lnTo>
                        <a:pt x="232" y="208"/>
                      </a:lnTo>
                      <a:lnTo>
                        <a:pt x="228" y="209"/>
                      </a:lnTo>
                      <a:lnTo>
                        <a:pt x="225" y="213"/>
                      </a:lnTo>
                      <a:lnTo>
                        <a:pt x="223" y="214"/>
                      </a:lnTo>
                      <a:lnTo>
                        <a:pt x="222" y="214"/>
                      </a:lnTo>
                      <a:lnTo>
                        <a:pt x="220" y="216"/>
                      </a:lnTo>
                      <a:lnTo>
                        <a:pt x="217" y="218"/>
                      </a:lnTo>
                      <a:lnTo>
                        <a:pt x="213" y="219"/>
                      </a:lnTo>
                      <a:lnTo>
                        <a:pt x="210" y="221"/>
                      </a:lnTo>
                      <a:lnTo>
                        <a:pt x="207" y="223"/>
                      </a:lnTo>
                      <a:lnTo>
                        <a:pt x="205" y="224"/>
                      </a:lnTo>
                      <a:lnTo>
                        <a:pt x="203" y="224"/>
                      </a:lnTo>
                      <a:lnTo>
                        <a:pt x="203" y="223"/>
                      </a:lnTo>
                      <a:lnTo>
                        <a:pt x="245" y="194"/>
                      </a:lnTo>
                      <a:close/>
                      <a:moveTo>
                        <a:pt x="882" y="0"/>
                      </a:moveTo>
                      <a:lnTo>
                        <a:pt x="884" y="0"/>
                      </a:lnTo>
                      <a:lnTo>
                        <a:pt x="885" y="0"/>
                      </a:lnTo>
                      <a:lnTo>
                        <a:pt x="890" y="1"/>
                      </a:lnTo>
                      <a:lnTo>
                        <a:pt x="899" y="3"/>
                      </a:lnTo>
                      <a:lnTo>
                        <a:pt x="912" y="6"/>
                      </a:lnTo>
                      <a:lnTo>
                        <a:pt x="932" y="11"/>
                      </a:lnTo>
                      <a:lnTo>
                        <a:pt x="932" y="13"/>
                      </a:lnTo>
                      <a:lnTo>
                        <a:pt x="932" y="16"/>
                      </a:lnTo>
                      <a:lnTo>
                        <a:pt x="910" y="23"/>
                      </a:lnTo>
                      <a:lnTo>
                        <a:pt x="882" y="30"/>
                      </a:lnTo>
                      <a:lnTo>
                        <a:pt x="849" y="33"/>
                      </a:lnTo>
                      <a:lnTo>
                        <a:pt x="812" y="36"/>
                      </a:lnTo>
                      <a:lnTo>
                        <a:pt x="815" y="40"/>
                      </a:lnTo>
                      <a:lnTo>
                        <a:pt x="822" y="40"/>
                      </a:lnTo>
                      <a:lnTo>
                        <a:pt x="830" y="40"/>
                      </a:lnTo>
                      <a:lnTo>
                        <a:pt x="842" y="38"/>
                      </a:lnTo>
                      <a:lnTo>
                        <a:pt x="860" y="36"/>
                      </a:lnTo>
                      <a:lnTo>
                        <a:pt x="882" y="33"/>
                      </a:lnTo>
                      <a:lnTo>
                        <a:pt x="912" y="30"/>
                      </a:lnTo>
                      <a:lnTo>
                        <a:pt x="948" y="23"/>
                      </a:lnTo>
                      <a:lnTo>
                        <a:pt x="993" y="16"/>
                      </a:lnTo>
                      <a:lnTo>
                        <a:pt x="990" y="33"/>
                      </a:lnTo>
                      <a:lnTo>
                        <a:pt x="982" y="46"/>
                      </a:lnTo>
                      <a:lnTo>
                        <a:pt x="972" y="60"/>
                      </a:lnTo>
                      <a:lnTo>
                        <a:pt x="960" y="71"/>
                      </a:lnTo>
                      <a:lnTo>
                        <a:pt x="950" y="83"/>
                      </a:lnTo>
                      <a:lnTo>
                        <a:pt x="943" y="98"/>
                      </a:lnTo>
                      <a:lnTo>
                        <a:pt x="942" y="115"/>
                      </a:lnTo>
                      <a:lnTo>
                        <a:pt x="960" y="121"/>
                      </a:lnTo>
                      <a:lnTo>
                        <a:pt x="978" y="120"/>
                      </a:lnTo>
                      <a:lnTo>
                        <a:pt x="993" y="113"/>
                      </a:lnTo>
                      <a:lnTo>
                        <a:pt x="1010" y="103"/>
                      </a:lnTo>
                      <a:lnTo>
                        <a:pt x="1025" y="93"/>
                      </a:lnTo>
                      <a:lnTo>
                        <a:pt x="1042" y="85"/>
                      </a:lnTo>
                      <a:lnTo>
                        <a:pt x="1058" y="81"/>
                      </a:lnTo>
                      <a:lnTo>
                        <a:pt x="1077" y="86"/>
                      </a:lnTo>
                      <a:lnTo>
                        <a:pt x="1077" y="90"/>
                      </a:lnTo>
                      <a:lnTo>
                        <a:pt x="1075" y="95"/>
                      </a:lnTo>
                      <a:lnTo>
                        <a:pt x="1073" y="98"/>
                      </a:lnTo>
                      <a:lnTo>
                        <a:pt x="1047" y="121"/>
                      </a:lnTo>
                      <a:lnTo>
                        <a:pt x="1017" y="138"/>
                      </a:lnTo>
                      <a:lnTo>
                        <a:pt x="985" y="153"/>
                      </a:lnTo>
                      <a:lnTo>
                        <a:pt x="953" y="166"/>
                      </a:lnTo>
                      <a:lnTo>
                        <a:pt x="922" y="181"/>
                      </a:lnTo>
                      <a:lnTo>
                        <a:pt x="902" y="196"/>
                      </a:lnTo>
                      <a:lnTo>
                        <a:pt x="889" y="208"/>
                      </a:lnTo>
                      <a:lnTo>
                        <a:pt x="884" y="218"/>
                      </a:lnTo>
                      <a:lnTo>
                        <a:pt x="882" y="226"/>
                      </a:lnTo>
                      <a:lnTo>
                        <a:pt x="884" y="233"/>
                      </a:lnTo>
                      <a:lnTo>
                        <a:pt x="885" y="233"/>
                      </a:lnTo>
                      <a:lnTo>
                        <a:pt x="889" y="233"/>
                      </a:lnTo>
                      <a:lnTo>
                        <a:pt x="889" y="233"/>
                      </a:lnTo>
                      <a:lnTo>
                        <a:pt x="889" y="233"/>
                      </a:lnTo>
                      <a:lnTo>
                        <a:pt x="890" y="233"/>
                      </a:lnTo>
                      <a:lnTo>
                        <a:pt x="890" y="233"/>
                      </a:lnTo>
                      <a:lnTo>
                        <a:pt x="890" y="233"/>
                      </a:lnTo>
                      <a:lnTo>
                        <a:pt x="892" y="233"/>
                      </a:lnTo>
                      <a:lnTo>
                        <a:pt x="895" y="238"/>
                      </a:lnTo>
                      <a:lnTo>
                        <a:pt x="875" y="256"/>
                      </a:lnTo>
                      <a:lnTo>
                        <a:pt x="859" y="278"/>
                      </a:lnTo>
                      <a:lnTo>
                        <a:pt x="842" y="299"/>
                      </a:lnTo>
                      <a:lnTo>
                        <a:pt x="822" y="319"/>
                      </a:lnTo>
                      <a:lnTo>
                        <a:pt x="810" y="324"/>
                      </a:lnTo>
                      <a:lnTo>
                        <a:pt x="799" y="326"/>
                      </a:lnTo>
                      <a:lnTo>
                        <a:pt x="785" y="324"/>
                      </a:lnTo>
                      <a:lnTo>
                        <a:pt x="774" y="322"/>
                      </a:lnTo>
                      <a:lnTo>
                        <a:pt x="762" y="324"/>
                      </a:lnTo>
                      <a:lnTo>
                        <a:pt x="751" y="329"/>
                      </a:lnTo>
                      <a:lnTo>
                        <a:pt x="741" y="339"/>
                      </a:lnTo>
                      <a:lnTo>
                        <a:pt x="736" y="354"/>
                      </a:lnTo>
                      <a:lnTo>
                        <a:pt x="734" y="369"/>
                      </a:lnTo>
                      <a:lnTo>
                        <a:pt x="729" y="384"/>
                      </a:lnTo>
                      <a:lnTo>
                        <a:pt x="704" y="376"/>
                      </a:lnTo>
                      <a:lnTo>
                        <a:pt x="704" y="369"/>
                      </a:lnTo>
                      <a:lnTo>
                        <a:pt x="701" y="361"/>
                      </a:lnTo>
                      <a:lnTo>
                        <a:pt x="699" y="354"/>
                      </a:lnTo>
                      <a:lnTo>
                        <a:pt x="654" y="371"/>
                      </a:lnTo>
                      <a:lnTo>
                        <a:pt x="608" y="381"/>
                      </a:lnTo>
                      <a:lnTo>
                        <a:pt x="561" y="386"/>
                      </a:lnTo>
                      <a:lnTo>
                        <a:pt x="514" y="389"/>
                      </a:lnTo>
                      <a:lnTo>
                        <a:pt x="466" y="392"/>
                      </a:lnTo>
                      <a:lnTo>
                        <a:pt x="420" y="397"/>
                      </a:lnTo>
                      <a:lnTo>
                        <a:pt x="373" y="406"/>
                      </a:lnTo>
                      <a:lnTo>
                        <a:pt x="328" y="419"/>
                      </a:lnTo>
                      <a:lnTo>
                        <a:pt x="283" y="441"/>
                      </a:lnTo>
                      <a:lnTo>
                        <a:pt x="278" y="432"/>
                      </a:lnTo>
                      <a:lnTo>
                        <a:pt x="278" y="422"/>
                      </a:lnTo>
                      <a:lnTo>
                        <a:pt x="283" y="411"/>
                      </a:lnTo>
                      <a:lnTo>
                        <a:pt x="265" y="411"/>
                      </a:lnTo>
                      <a:lnTo>
                        <a:pt x="247" y="414"/>
                      </a:lnTo>
                      <a:lnTo>
                        <a:pt x="258" y="397"/>
                      </a:lnTo>
                      <a:lnTo>
                        <a:pt x="265" y="382"/>
                      </a:lnTo>
                      <a:lnTo>
                        <a:pt x="268" y="372"/>
                      </a:lnTo>
                      <a:lnTo>
                        <a:pt x="268" y="369"/>
                      </a:lnTo>
                      <a:lnTo>
                        <a:pt x="267" y="366"/>
                      </a:lnTo>
                      <a:lnTo>
                        <a:pt x="263" y="364"/>
                      </a:lnTo>
                      <a:lnTo>
                        <a:pt x="248" y="369"/>
                      </a:lnTo>
                      <a:lnTo>
                        <a:pt x="235" y="379"/>
                      </a:lnTo>
                      <a:lnTo>
                        <a:pt x="222" y="389"/>
                      </a:lnTo>
                      <a:lnTo>
                        <a:pt x="207" y="397"/>
                      </a:lnTo>
                      <a:lnTo>
                        <a:pt x="232" y="367"/>
                      </a:lnTo>
                      <a:lnTo>
                        <a:pt x="258" y="341"/>
                      </a:lnTo>
                      <a:lnTo>
                        <a:pt x="283" y="311"/>
                      </a:lnTo>
                      <a:lnTo>
                        <a:pt x="285" y="309"/>
                      </a:lnTo>
                      <a:lnTo>
                        <a:pt x="287" y="304"/>
                      </a:lnTo>
                      <a:lnTo>
                        <a:pt x="290" y="296"/>
                      </a:lnTo>
                      <a:lnTo>
                        <a:pt x="290" y="288"/>
                      </a:lnTo>
                      <a:lnTo>
                        <a:pt x="287" y="279"/>
                      </a:lnTo>
                      <a:lnTo>
                        <a:pt x="280" y="273"/>
                      </a:lnTo>
                      <a:lnTo>
                        <a:pt x="268" y="269"/>
                      </a:lnTo>
                      <a:lnTo>
                        <a:pt x="270" y="268"/>
                      </a:lnTo>
                      <a:lnTo>
                        <a:pt x="270" y="266"/>
                      </a:lnTo>
                      <a:lnTo>
                        <a:pt x="272" y="264"/>
                      </a:lnTo>
                      <a:lnTo>
                        <a:pt x="268" y="263"/>
                      </a:lnTo>
                      <a:lnTo>
                        <a:pt x="267" y="263"/>
                      </a:lnTo>
                      <a:lnTo>
                        <a:pt x="265" y="263"/>
                      </a:lnTo>
                      <a:lnTo>
                        <a:pt x="270" y="258"/>
                      </a:lnTo>
                      <a:lnTo>
                        <a:pt x="277" y="253"/>
                      </a:lnTo>
                      <a:lnTo>
                        <a:pt x="283" y="248"/>
                      </a:lnTo>
                      <a:lnTo>
                        <a:pt x="282" y="246"/>
                      </a:lnTo>
                      <a:lnTo>
                        <a:pt x="280" y="244"/>
                      </a:lnTo>
                      <a:lnTo>
                        <a:pt x="280" y="241"/>
                      </a:lnTo>
                      <a:lnTo>
                        <a:pt x="278" y="238"/>
                      </a:lnTo>
                      <a:lnTo>
                        <a:pt x="278" y="234"/>
                      </a:lnTo>
                      <a:lnTo>
                        <a:pt x="277" y="233"/>
                      </a:lnTo>
                      <a:lnTo>
                        <a:pt x="275" y="231"/>
                      </a:lnTo>
                      <a:lnTo>
                        <a:pt x="272" y="229"/>
                      </a:lnTo>
                      <a:lnTo>
                        <a:pt x="263" y="233"/>
                      </a:lnTo>
                      <a:lnTo>
                        <a:pt x="255" y="236"/>
                      </a:lnTo>
                      <a:lnTo>
                        <a:pt x="247" y="243"/>
                      </a:lnTo>
                      <a:lnTo>
                        <a:pt x="242" y="244"/>
                      </a:lnTo>
                      <a:lnTo>
                        <a:pt x="237" y="248"/>
                      </a:lnTo>
                      <a:lnTo>
                        <a:pt x="233" y="249"/>
                      </a:lnTo>
                      <a:lnTo>
                        <a:pt x="230" y="251"/>
                      </a:lnTo>
                      <a:lnTo>
                        <a:pt x="232" y="249"/>
                      </a:lnTo>
                      <a:lnTo>
                        <a:pt x="232" y="248"/>
                      </a:lnTo>
                      <a:lnTo>
                        <a:pt x="233" y="244"/>
                      </a:lnTo>
                      <a:lnTo>
                        <a:pt x="232" y="244"/>
                      </a:lnTo>
                      <a:lnTo>
                        <a:pt x="232" y="244"/>
                      </a:lnTo>
                      <a:lnTo>
                        <a:pt x="232" y="244"/>
                      </a:lnTo>
                      <a:lnTo>
                        <a:pt x="230" y="243"/>
                      </a:lnTo>
                      <a:lnTo>
                        <a:pt x="233" y="241"/>
                      </a:lnTo>
                      <a:lnTo>
                        <a:pt x="245" y="234"/>
                      </a:lnTo>
                      <a:lnTo>
                        <a:pt x="260" y="224"/>
                      </a:lnTo>
                      <a:lnTo>
                        <a:pt x="280" y="214"/>
                      </a:lnTo>
                      <a:lnTo>
                        <a:pt x="302" y="201"/>
                      </a:lnTo>
                      <a:lnTo>
                        <a:pt x="326" y="188"/>
                      </a:lnTo>
                      <a:lnTo>
                        <a:pt x="351" y="174"/>
                      </a:lnTo>
                      <a:lnTo>
                        <a:pt x="375" y="161"/>
                      </a:lnTo>
                      <a:lnTo>
                        <a:pt x="398" y="151"/>
                      </a:lnTo>
                      <a:lnTo>
                        <a:pt x="416" y="143"/>
                      </a:lnTo>
                      <a:lnTo>
                        <a:pt x="431" y="138"/>
                      </a:lnTo>
                      <a:lnTo>
                        <a:pt x="440" y="138"/>
                      </a:lnTo>
                      <a:lnTo>
                        <a:pt x="441" y="138"/>
                      </a:lnTo>
                      <a:lnTo>
                        <a:pt x="443" y="136"/>
                      </a:lnTo>
                      <a:lnTo>
                        <a:pt x="445" y="136"/>
                      </a:lnTo>
                      <a:lnTo>
                        <a:pt x="450" y="135"/>
                      </a:lnTo>
                      <a:lnTo>
                        <a:pt x="455" y="131"/>
                      </a:lnTo>
                      <a:lnTo>
                        <a:pt x="463" y="126"/>
                      </a:lnTo>
                      <a:lnTo>
                        <a:pt x="468" y="125"/>
                      </a:lnTo>
                      <a:lnTo>
                        <a:pt x="486" y="111"/>
                      </a:lnTo>
                      <a:lnTo>
                        <a:pt x="508" y="101"/>
                      </a:lnTo>
                      <a:lnTo>
                        <a:pt x="529" y="95"/>
                      </a:lnTo>
                      <a:lnTo>
                        <a:pt x="549" y="91"/>
                      </a:lnTo>
                      <a:lnTo>
                        <a:pt x="566" y="93"/>
                      </a:lnTo>
                      <a:lnTo>
                        <a:pt x="568" y="98"/>
                      </a:lnTo>
                      <a:lnTo>
                        <a:pt x="569" y="103"/>
                      </a:lnTo>
                      <a:lnTo>
                        <a:pt x="591" y="98"/>
                      </a:lnTo>
                      <a:lnTo>
                        <a:pt x="609" y="90"/>
                      </a:lnTo>
                      <a:lnTo>
                        <a:pt x="627" y="76"/>
                      </a:lnTo>
                      <a:lnTo>
                        <a:pt x="644" y="63"/>
                      </a:lnTo>
                      <a:lnTo>
                        <a:pt x="662" y="53"/>
                      </a:lnTo>
                      <a:lnTo>
                        <a:pt x="682" y="46"/>
                      </a:lnTo>
                      <a:lnTo>
                        <a:pt x="677" y="51"/>
                      </a:lnTo>
                      <a:lnTo>
                        <a:pt x="674" y="56"/>
                      </a:lnTo>
                      <a:lnTo>
                        <a:pt x="671" y="60"/>
                      </a:lnTo>
                      <a:lnTo>
                        <a:pt x="667" y="61"/>
                      </a:lnTo>
                      <a:lnTo>
                        <a:pt x="666" y="63"/>
                      </a:lnTo>
                      <a:lnTo>
                        <a:pt x="666" y="65"/>
                      </a:lnTo>
                      <a:lnTo>
                        <a:pt x="664" y="66"/>
                      </a:lnTo>
                      <a:lnTo>
                        <a:pt x="664" y="66"/>
                      </a:lnTo>
                      <a:lnTo>
                        <a:pt x="664" y="68"/>
                      </a:lnTo>
                      <a:lnTo>
                        <a:pt x="697" y="51"/>
                      </a:lnTo>
                      <a:lnTo>
                        <a:pt x="724" y="40"/>
                      </a:lnTo>
                      <a:lnTo>
                        <a:pt x="747" y="30"/>
                      </a:lnTo>
                      <a:lnTo>
                        <a:pt x="767" y="21"/>
                      </a:lnTo>
                      <a:lnTo>
                        <a:pt x="784" y="16"/>
                      </a:lnTo>
                      <a:lnTo>
                        <a:pt x="804" y="11"/>
                      </a:lnTo>
                      <a:lnTo>
                        <a:pt x="825" y="8"/>
                      </a:lnTo>
                      <a:lnTo>
                        <a:pt x="850" y="5"/>
                      </a:lnTo>
                      <a:lnTo>
                        <a:pt x="882" y="0"/>
                      </a:lnTo>
                      <a:close/>
                    </a:path>
                  </a:pathLst>
                </a:custGeom>
                <a:solidFill>
                  <a:srgbClr val="C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7" name="Group 16">
            <a:extLst>
              <a:ext uri="{FF2B5EF4-FFF2-40B4-BE49-F238E27FC236}">
                <a16:creationId xmlns:a16="http://schemas.microsoft.com/office/drawing/2014/main" id="{46DD3AD5-64DD-0649-C947-476D14F0B2A7}"/>
              </a:ext>
            </a:extLst>
          </p:cNvPr>
          <p:cNvGrpSpPr/>
          <p:nvPr/>
        </p:nvGrpSpPr>
        <p:grpSpPr>
          <a:xfrm>
            <a:off x="767091" y="3782687"/>
            <a:ext cx="7521872" cy="1102250"/>
            <a:chOff x="779952" y="3909656"/>
            <a:chExt cx="7521872" cy="1256704"/>
          </a:xfrm>
        </p:grpSpPr>
        <p:sp>
          <p:nvSpPr>
            <p:cNvPr id="5" name="Rectangle 4">
              <a:extLst>
                <a:ext uri="{FF2B5EF4-FFF2-40B4-BE49-F238E27FC236}">
                  <a16:creationId xmlns:a16="http://schemas.microsoft.com/office/drawing/2014/main" id="{DDF5389F-D803-435C-821B-485909BFB8EC}"/>
                </a:ext>
              </a:extLst>
            </p:cNvPr>
            <p:cNvSpPr/>
            <p:nvPr/>
          </p:nvSpPr>
          <p:spPr bwMode="auto">
            <a:xfrm>
              <a:off x="1377149" y="3909656"/>
              <a:ext cx="6924675" cy="125272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While food and energy prices normalized after Russia first invaded Ukraine, the risk of broader instability has risen as Russia’s military has lost ground.</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An apparent alliance between China and Russia has raised the stakes of conflict in Ukraine, and concerns that China could invade Taiwan has led to increased American military activity in the Pacific. </a:t>
              </a:r>
            </a:p>
          </p:txBody>
        </p:sp>
        <p:sp>
          <p:nvSpPr>
            <p:cNvPr id="6" name="Pentagon 12">
              <a:extLst>
                <a:ext uri="{FF2B5EF4-FFF2-40B4-BE49-F238E27FC236}">
                  <a16:creationId xmlns:a16="http://schemas.microsoft.com/office/drawing/2014/main" id="{789632F8-D59D-4E1C-89F5-4239AEBD19ED}"/>
                </a:ext>
              </a:extLst>
            </p:cNvPr>
            <p:cNvSpPr/>
            <p:nvPr/>
          </p:nvSpPr>
          <p:spPr bwMode="auto">
            <a:xfrm>
              <a:off x="1381125" y="3913632"/>
              <a:ext cx="2039938" cy="1252728"/>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Geopolitical Uncertainty</a:t>
              </a:r>
            </a:p>
          </p:txBody>
        </p:sp>
        <p:sp>
          <p:nvSpPr>
            <p:cNvPr id="9253" name="Oval 237">
              <a:extLst>
                <a:ext uri="{FF2B5EF4-FFF2-40B4-BE49-F238E27FC236}">
                  <a16:creationId xmlns:a16="http://schemas.microsoft.com/office/drawing/2014/main" id="{2DA44B17-B4B0-4743-B22E-285A91CF9F39}"/>
                </a:ext>
              </a:extLst>
            </p:cNvPr>
            <p:cNvSpPr>
              <a:spLocks noChangeArrowheads="1"/>
            </p:cNvSpPr>
            <p:nvPr/>
          </p:nvSpPr>
          <p:spPr bwMode="gray">
            <a:xfrm>
              <a:off x="779952" y="3913632"/>
              <a:ext cx="530414" cy="1252728"/>
            </a:xfrm>
            <a:prstGeom prst="rect">
              <a:avLst/>
            </a:prstGeom>
            <a:solidFill>
              <a:srgbClr val="C00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sp>
        <p:nvSpPr>
          <p:cNvPr id="2" name="Freeform 3832">
            <a:extLst>
              <a:ext uri="{FF2B5EF4-FFF2-40B4-BE49-F238E27FC236}">
                <a16:creationId xmlns:a16="http://schemas.microsoft.com/office/drawing/2014/main" id="{72A570DE-796D-330E-E0D3-0E4CCBB8D3B5}"/>
              </a:ext>
            </a:extLst>
          </p:cNvPr>
          <p:cNvSpPr>
            <a:spLocks noChangeAspect="1" noEditPoints="1"/>
          </p:cNvSpPr>
          <p:nvPr/>
        </p:nvSpPr>
        <p:spPr bwMode="auto">
          <a:xfrm>
            <a:off x="786802" y="4078644"/>
            <a:ext cx="491539" cy="479646"/>
          </a:xfrm>
          <a:custGeom>
            <a:avLst/>
            <a:gdLst/>
            <a:ahLst/>
            <a:cxnLst>
              <a:cxn ang="0">
                <a:pos x="51" y="204"/>
              </a:cxn>
              <a:cxn ang="0">
                <a:pos x="39" y="210"/>
              </a:cxn>
              <a:cxn ang="0">
                <a:pos x="32" y="221"/>
              </a:cxn>
              <a:cxn ang="0">
                <a:pos x="32" y="235"/>
              </a:cxn>
              <a:cxn ang="0">
                <a:pos x="39" y="246"/>
              </a:cxn>
              <a:cxn ang="0">
                <a:pos x="51" y="254"/>
              </a:cxn>
              <a:cxn ang="0">
                <a:pos x="64" y="254"/>
              </a:cxn>
              <a:cxn ang="0">
                <a:pos x="75" y="246"/>
              </a:cxn>
              <a:cxn ang="0">
                <a:pos x="81" y="235"/>
              </a:cxn>
              <a:cxn ang="0">
                <a:pos x="81" y="221"/>
              </a:cxn>
              <a:cxn ang="0">
                <a:pos x="75" y="210"/>
              </a:cxn>
              <a:cxn ang="0">
                <a:pos x="64" y="204"/>
              </a:cxn>
              <a:cxn ang="0">
                <a:pos x="56" y="172"/>
              </a:cxn>
              <a:cxn ang="0">
                <a:pos x="96" y="189"/>
              </a:cxn>
              <a:cxn ang="0">
                <a:pos x="113" y="229"/>
              </a:cxn>
              <a:cxn ang="0">
                <a:pos x="102" y="263"/>
              </a:cxn>
              <a:cxn ang="0">
                <a:pos x="77" y="306"/>
              </a:cxn>
              <a:cxn ang="0">
                <a:pos x="56" y="340"/>
              </a:cxn>
              <a:cxn ang="0">
                <a:pos x="36" y="306"/>
              </a:cxn>
              <a:cxn ang="0">
                <a:pos x="11" y="263"/>
              </a:cxn>
              <a:cxn ang="0">
                <a:pos x="0" y="229"/>
              </a:cxn>
              <a:cxn ang="0">
                <a:pos x="17" y="189"/>
              </a:cxn>
              <a:cxn ang="0">
                <a:pos x="56" y="172"/>
              </a:cxn>
              <a:cxn ang="0">
                <a:pos x="313" y="118"/>
              </a:cxn>
              <a:cxn ang="0">
                <a:pos x="277" y="125"/>
              </a:cxn>
              <a:cxn ang="0">
                <a:pos x="291" y="210"/>
              </a:cxn>
              <a:cxn ang="0">
                <a:pos x="355" y="246"/>
              </a:cxn>
              <a:cxn ang="0">
                <a:pos x="234" y="282"/>
              </a:cxn>
              <a:cxn ang="0">
                <a:pos x="66" y="363"/>
              </a:cxn>
              <a:cxn ang="0">
                <a:pos x="187" y="293"/>
              </a:cxn>
              <a:cxn ang="0">
                <a:pos x="134" y="257"/>
              </a:cxn>
              <a:cxn ang="0">
                <a:pos x="253" y="223"/>
              </a:cxn>
              <a:cxn ang="0">
                <a:pos x="251" y="203"/>
              </a:cxn>
              <a:cxn ang="0">
                <a:pos x="253" y="118"/>
              </a:cxn>
              <a:cxn ang="0">
                <a:pos x="325" y="25"/>
              </a:cxn>
              <a:cxn ang="0">
                <a:pos x="317" y="29"/>
              </a:cxn>
              <a:cxn ang="0">
                <a:pos x="313" y="38"/>
              </a:cxn>
              <a:cxn ang="0">
                <a:pos x="313" y="48"/>
              </a:cxn>
              <a:cxn ang="0">
                <a:pos x="317" y="55"/>
              </a:cxn>
              <a:cxn ang="0">
                <a:pos x="325" y="61"/>
              </a:cxn>
              <a:cxn ang="0">
                <a:pos x="336" y="61"/>
              </a:cxn>
              <a:cxn ang="0">
                <a:pos x="344" y="55"/>
              </a:cxn>
              <a:cxn ang="0">
                <a:pos x="347" y="48"/>
              </a:cxn>
              <a:cxn ang="0">
                <a:pos x="347" y="38"/>
              </a:cxn>
              <a:cxn ang="0">
                <a:pos x="344" y="29"/>
              </a:cxn>
              <a:cxn ang="0">
                <a:pos x="336" y="25"/>
              </a:cxn>
              <a:cxn ang="0">
                <a:pos x="330" y="0"/>
              </a:cxn>
              <a:cxn ang="0">
                <a:pos x="351" y="6"/>
              </a:cxn>
              <a:cxn ang="0">
                <a:pos x="366" y="21"/>
              </a:cxn>
              <a:cxn ang="0">
                <a:pos x="372" y="42"/>
              </a:cxn>
              <a:cxn ang="0">
                <a:pos x="361" y="74"/>
              </a:cxn>
              <a:cxn ang="0">
                <a:pos x="338" y="110"/>
              </a:cxn>
              <a:cxn ang="0">
                <a:pos x="323" y="110"/>
              </a:cxn>
              <a:cxn ang="0">
                <a:pos x="300" y="74"/>
              </a:cxn>
              <a:cxn ang="0">
                <a:pos x="289" y="42"/>
              </a:cxn>
              <a:cxn ang="0">
                <a:pos x="293" y="27"/>
              </a:cxn>
              <a:cxn ang="0">
                <a:pos x="302" y="14"/>
              </a:cxn>
              <a:cxn ang="0">
                <a:pos x="315" y="4"/>
              </a:cxn>
              <a:cxn ang="0">
                <a:pos x="330" y="0"/>
              </a:cxn>
            </a:cxnLst>
            <a:rect l="0" t="0" r="r" b="b"/>
            <a:pathLst>
              <a:path w="372" h="363">
                <a:moveTo>
                  <a:pt x="56" y="203"/>
                </a:moveTo>
                <a:lnTo>
                  <a:pt x="51" y="204"/>
                </a:lnTo>
                <a:lnTo>
                  <a:pt x="43" y="206"/>
                </a:lnTo>
                <a:lnTo>
                  <a:pt x="39" y="210"/>
                </a:lnTo>
                <a:lnTo>
                  <a:pt x="36" y="216"/>
                </a:lnTo>
                <a:lnTo>
                  <a:pt x="32" y="221"/>
                </a:lnTo>
                <a:lnTo>
                  <a:pt x="32" y="229"/>
                </a:lnTo>
                <a:lnTo>
                  <a:pt x="32" y="235"/>
                </a:lnTo>
                <a:lnTo>
                  <a:pt x="36" y="242"/>
                </a:lnTo>
                <a:lnTo>
                  <a:pt x="39" y="246"/>
                </a:lnTo>
                <a:lnTo>
                  <a:pt x="43" y="250"/>
                </a:lnTo>
                <a:lnTo>
                  <a:pt x="51" y="254"/>
                </a:lnTo>
                <a:lnTo>
                  <a:pt x="56" y="254"/>
                </a:lnTo>
                <a:lnTo>
                  <a:pt x="64" y="254"/>
                </a:lnTo>
                <a:lnTo>
                  <a:pt x="70" y="250"/>
                </a:lnTo>
                <a:lnTo>
                  <a:pt x="75" y="246"/>
                </a:lnTo>
                <a:lnTo>
                  <a:pt x="79" y="242"/>
                </a:lnTo>
                <a:lnTo>
                  <a:pt x="81" y="235"/>
                </a:lnTo>
                <a:lnTo>
                  <a:pt x="83" y="229"/>
                </a:lnTo>
                <a:lnTo>
                  <a:pt x="81" y="221"/>
                </a:lnTo>
                <a:lnTo>
                  <a:pt x="79" y="216"/>
                </a:lnTo>
                <a:lnTo>
                  <a:pt x="75" y="210"/>
                </a:lnTo>
                <a:lnTo>
                  <a:pt x="70" y="206"/>
                </a:lnTo>
                <a:lnTo>
                  <a:pt x="64" y="204"/>
                </a:lnTo>
                <a:lnTo>
                  <a:pt x="56" y="203"/>
                </a:lnTo>
                <a:close/>
                <a:moveTo>
                  <a:pt x="56" y="172"/>
                </a:moveTo>
                <a:lnTo>
                  <a:pt x="79" y="176"/>
                </a:lnTo>
                <a:lnTo>
                  <a:pt x="96" y="189"/>
                </a:lnTo>
                <a:lnTo>
                  <a:pt x="109" y="206"/>
                </a:lnTo>
                <a:lnTo>
                  <a:pt x="113" y="229"/>
                </a:lnTo>
                <a:lnTo>
                  <a:pt x="109" y="244"/>
                </a:lnTo>
                <a:lnTo>
                  <a:pt x="102" y="263"/>
                </a:lnTo>
                <a:lnTo>
                  <a:pt x="90" y="286"/>
                </a:lnTo>
                <a:lnTo>
                  <a:pt x="77" y="306"/>
                </a:lnTo>
                <a:lnTo>
                  <a:pt x="66" y="325"/>
                </a:lnTo>
                <a:lnTo>
                  <a:pt x="56" y="340"/>
                </a:lnTo>
                <a:lnTo>
                  <a:pt x="47" y="325"/>
                </a:lnTo>
                <a:lnTo>
                  <a:pt x="36" y="306"/>
                </a:lnTo>
                <a:lnTo>
                  <a:pt x="22" y="286"/>
                </a:lnTo>
                <a:lnTo>
                  <a:pt x="11" y="263"/>
                </a:lnTo>
                <a:lnTo>
                  <a:pt x="4" y="244"/>
                </a:lnTo>
                <a:lnTo>
                  <a:pt x="0" y="229"/>
                </a:lnTo>
                <a:lnTo>
                  <a:pt x="5" y="206"/>
                </a:lnTo>
                <a:lnTo>
                  <a:pt x="17" y="189"/>
                </a:lnTo>
                <a:lnTo>
                  <a:pt x="36" y="176"/>
                </a:lnTo>
                <a:lnTo>
                  <a:pt x="56" y="172"/>
                </a:lnTo>
                <a:close/>
                <a:moveTo>
                  <a:pt x="253" y="118"/>
                </a:moveTo>
                <a:lnTo>
                  <a:pt x="313" y="118"/>
                </a:lnTo>
                <a:lnTo>
                  <a:pt x="319" y="125"/>
                </a:lnTo>
                <a:lnTo>
                  <a:pt x="277" y="125"/>
                </a:lnTo>
                <a:lnTo>
                  <a:pt x="332" y="195"/>
                </a:lnTo>
                <a:lnTo>
                  <a:pt x="291" y="210"/>
                </a:lnTo>
                <a:lnTo>
                  <a:pt x="357" y="231"/>
                </a:lnTo>
                <a:lnTo>
                  <a:pt x="355" y="246"/>
                </a:lnTo>
                <a:lnTo>
                  <a:pt x="194" y="272"/>
                </a:lnTo>
                <a:lnTo>
                  <a:pt x="234" y="282"/>
                </a:lnTo>
                <a:lnTo>
                  <a:pt x="242" y="312"/>
                </a:lnTo>
                <a:lnTo>
                  <a:pt x="66" y="363"/>
                </a:lnTo>
                <a:lnTo>
                  <a:pt x="89" y="318"/>
                </a:lnTo>
                <a:lnTo>
                  <a:pt x="187" y="293"/>
                </a:lnTo>
                <a:lnTo>
                  <a:pt x="132" y="280"/>
                </a:lnTo>
                <a:lnTo>
                  <a:pt x="134" y="257"/>
                </a:lnTo>
                <a:lnTo>
                  <a:pt x="300" y="237"/>
                </a:lnTo>
                <a:lnTo>
                  <a:pt x="253" y="223"/>
                </a:lnTo>
                <a:lnTo>
                  <a:pt x="221" y="214"/>
                </a:lnTo>
                <a:lnTo>
                  <a:pt x="251" y="203"/>
                </a:lnTo>
                <a:lnTo>
                  <a:pt x="300" y="182"/>
                </a:lnTo>
                <a:lnTo>
                  <a:pt x="253" y="118"/>
                </a:lnTo>
                <a:close/>
                <a:moveTo>
                  <a:pt x="330" y="23"/>
                </a:moveTo>
                <a:lnTo>
                  <a:pt x="325" y="25"/>
                </a:lnTo>
                <a:lnTo>
                  <a:pt x="321" y="27"/>
                </a:lnTo>
                <a:lnTo>
                  <a:pt x="317" y="29"/>
                </a:lnTo>
                <a:lnTo>
                  <a:pt x="315" y="33"/>
                </a:lnTo>
                <a:lnTo>
                  <a:pt x="313" y="38"/>
                </a:lnTo>
                <a:lnTo>
                  <a:pt x="311" y="42"/>
                </a:lnTo>
                <a:lnTo>
                  <a:pt x="313" y="48"/>
                </a:lnTo>
                <a:lnTo>
                  <a:pt x="315" y="51"/>
                </a:lnTo>
                <a:lnTo>
                  <a:pt x="317" y="55"/>
                </a:lnTo>
                <a:lnTo>
                  <a:pt x="321" y="59"/>
                </a:lnTo>
                <a:lnTo>
                  <a:pt x="325" y="61"/>
                </a:lnTo>
                <a:lnTo>
                  <a:pt x="330" y="61"/>
                </a:lnTo>
                <a:lnTo>
                  <a:pt x="336" y="61"/>
                </a:lnTo>
                <a:lnTo>
                  <a:pt x="340" y="59"/>
                </a:lnTo>
                <a:lnTo>
                  <a:pt x="344" y="55"/>
                </a:lnTo>
                <a:lnTo>
                  <a:pt x="345" y="51"/>
                </a:lnTo>
                <a:lnTo>
                  <a:pt x="347" y="48"/>
                </a:lnTo>
                <a:lnTo>
                  <a:pt x="349" y="42"/>
                </a:lnTo>
                <a:lnTo>
                  <a:pt x="347" y="38"/>
                </a:lnTo>
                <a:lnTo>
                  <a:pt x="345" y="33"/>
                </a:lnTo>
                <a:lnTo>
                  <a:pt x="344" y="29"/>
                </a:lnTo>
                <a:lnTo>
                  <a:pt x="340" y="27"/>
                </a:lnTo>
                <a:lnTo>
                  <a:pt x="336" y="25"/>
                </a:lnTo>
                <a:lnTo>
                  <a:pt x="330" y="23"/>
                </a:lnTo>
                <a:close/>
                <a:moveTo>
                  <a:pt x="330" y="0"/>
                </a:moveTo>
                <a:lnTo>
                  <a:pt x="342" y="2"/>
                </a:lnTo>
                <a:lnTo>
                  <a:pt x="351" y="6"/>
                </a:lnTo>
                <a:lnTo>
                  <a:pt x="359" y="14"/>
                </a:lnTo>
                <a:lnTo>
                  <a:pt x="366" y="21"/>
                </a:lnTo>
                <a:lnTo>
                  <a:pt x="370" y="31"/>
                </a:lnTo>
                <a:lnTo>
                  <a:pt x="372" y="42"/>
                </a:lnTo>
                <a:lnTo>
                  <a:pt x="368" y="57"/>
                </a:lnTo>
                <a:lnTo>
                  <a:pt x="361" y="74"/>
                </a:lnTo>
                <a:lnTo>
                  <a:pt x="349" y="93"/>
                </a:lnTo>
                <a:lnTo>
                  <a:pt x="338" y="110"/>
                </a:lnTo>
                <a:lnTo>
                  <a:pt x="330" y="123"/>
                </a:lnTo>
                <a:lnTo>
                  <a:pt x="323" y="110"/>
                </a:lnTo>
                <a:lnTo>
                  <a:pt x="311" y="93"/>
                </a:lnTo>
                <a:lnTo>
                  <a:pt x="300" y="74"/>
                </a:lnTo>
                <a:lnTo>
                  <a:pt x="293" y="57"/>
                </a:lnTo>
                <a:lnTo>
                  <a:pt x="289" y="42"/>
                </a:lnTo>
                <a:lnTo>
                  <a:pt x="291" y="34"/>
                </a:lnTo>
                <a:lnTo>
                  <a:pt x="293" y="27"/>
                </a:lnTo>
                <a:lnTo>
                  <a:pt x="296" y="19"/>
                </a:lnTo>
                <a:lnTo>
                  <a:pt x="302" y="14"/>
                </a:lnTo>
                <a:lnTo>
                  <a:pt x="308" y="8"/>
                </a:lnTo>
                <a:lnTo>
                  <a:pt x="315" y="4"/>
                </a:lnTo>
                <a:lnTo>
                  <a:pt x="323" y="2"/>
                </a:lnTo>
                <a:lnTo>
                  <a:pt x="3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2514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7</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Top Economic Headwinds</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2048256"/>
            <a:ext cx="7548562" cy="319088"/>
          </a:xfrm>
          <a:prstGeom prst="homePlate">
            <a:avLst/>
          </a:prstGeom>
          <a:solidFill>
            <a:srgbClr val="D2C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FACTORS TO WATCH</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 name="Text Placeholder 4">
            <a:extLst>
              <a:ext uri="{FF2B5EF4-FFF2-40B4-BE49-F238E27FC236}">
                <a16:creationId xmlns:a16="http://schemas.microsoft.com/office/drawing/2014/main" id="{26A54617-BF33-E92A-A604-79B32B15DE85}"/>
              </a:ext>
            </a:extLst>
          </p:cNvPr>
          <p:cNvSpPr txBox="1">
            <a:spLocks noChangeArrowheads="1"/>
          </p:cNvSpPr>
          <p:nvPr/>
        </p:nvSpPr>
        <p:spPr bwMode="auto">
          <a:xfrm>
            <a:off x="309563" y="662304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2023 Q2 Equipment Leasing &amp; Finance U.S. Economic Outlook </a:t>
            </a:r>
          </a:p>
        </p:txBody>
      </p:sp>
      <p:grpSp>
        <p:nvGrpSpPr>
          <p:cNvPr id="18" name="Group 17">
            <a:extLst>
              <a:ext uri="{FF2B5EF4-FFF2-40B4-BE49-F238E27FC236}">
                <a16:creationId xmlns:a16="http://schemas.microsoft.com/office/drawing/2014/main" id="{BE1D8CF2-B78E-C401-B7CC-3E1F6B98E9C3}"/>
              </a:ext>
            </a:extLst>
          </p:cNvPr>
          <p:cNvGrpSpPr/>
          <p:nvPr/>
        </p:nvGrpSpPr>
        <p:grpSpPr>
          <a:xfrm>
            <a:off x="757238" y="2542032"/>
            <a:ext cx="7531724" cy="1098763"/>
            <a:chOff x="807768" y="2542032"/>
            <a:chExt cx="7481194" cy="1252728"/>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1364287" y="2542032"/>
              <a:ext cx="6924675" cy="125272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Despite mounting economic headwinds, consumers appear to be on top of their debt obligations for now, as most delinquency rates remain below pre-pandemic levels for both new and serious delinquencies.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However, signs are mounting that stress may rise in the coming months. Indeed, nominal revolving credit has spiked in early 2023 and delinquencies on credit cards as well as auto loans are climbing.</a:t>
              </a:r>
            </a:p>
          </p:txBody>
        </p:sp>
        <p:sp>
          <p:nvSpPr>
            <p:cNvPr id="44" name="Pentagon 12">
              <a:extLst>
                <a:ext uri="{FF2B5EF4-FFF2-40B4-BE49-F238E27FC236}">
                  <a16:creationId xmlns:a16="http://schemas.microsoft.com/office/drawing/2014/main" id="{89AC63A1-BDE9-4EF3-9DDF-81513AD9670A}"/>
                </a:ext>
              </a:extLst>
            </p:cNvPr>
            <p:cNvSpPr/>
            <p:nvPr/>
          </p:nvSpPr>
          <p:spPr bwMode="auto">
            <a:xfrm>
              <a:off x="1389391" y="2542032"/>
              <a:ext cx="2039938" cy="1252728"/>
            </a:xfrm>
            <a:prstGeom prst="homePlate">
              <a:avLst/>
            </a:prstGeom>
            <a:solidFill>
              <a:srgbClr val="D2C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Consumer Financial Stress</a:t>
              </a:r>
            </a:p>
          </p:txBody>
        </p:sp>
        <p:sp>
          <p:nvSpPr>
            <p:cNvPr id="45" name="Oval 237">
              <a:extLst>
                <a:ext uri="{FF2B5EF4-FFF2-40B4-BE49-F238E27FC236}">
                  <a16:creationId xmlns:a16="http://schemas.microsoft.com/office/drawing/2014/main" id="{3903DB36-E274-417C-8056-65E9AF0F3EEE}"/>
                </a:ext>
              </a:extLst>
            </p:cNvPr>
            <p:cNvSpPr>
              <a:spLocks noChangeArrowheads="1"/>
            </p:cNvSpPr>
            <p:nvPr/>
          </p:nvSpPr>
          <p:spPr bwMode="gray">
            <a:xfrm>
              <a:off x="807768" y="2542032"/>
              <a:ext cx="530414" cy="1252728"/>
            </a:xfrm>
            <a:prstGeom prst="rect">
              <a:avLst/>
            </a:prstGeom>
            <a:solidFill>
              <a:srgbClr val="D2CD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grpSp>
        <p:nvGrpSpPr>
          <p:cNvPr id="17" name="Group 16">
            <a:extLst>
              <a:ext uri="{FF2B5EF4-FFF2-40B4-BE49-F238E27FC236}">
                <a16:creationId xmlns:a16="http://schemas.microsoft.com/office/drawing/2014/main" id="{46DD3AD5-64DD-0649-C947-476D14F0B2A7}"/>
              </a:ext>
            </a:extLst>
          </p:cNvPr>
          <p:cNvGrpSpPr/>
          <p:nvPr/>
        </p:nvGrpSpPr>
        <p:grpSpPr>
          <a:xfrm>
            <a:off x="757238" y="3782687"/>
            <a:ext cx="7531725" cy="1102250"/>
            <a:chOff x="770099" y="3909656"/>
            <a:chExt cx="7531725" cy="1256704"/>
          </a:xfrm>
        </p:grpSpPr>
        <p:sp>
          <p:nvSpPr>
            <p:cNvPr id="5" name="Rectangle 4">
              <a:extLst>
                <a:ext uri="{FF2B5EF4-FFF2-40B4-BE49-F238E27FC236}">
                  <a16:creationId xmlns:a16="http://schemas.microsoft.com/office/drawing/2014/main" id="{DDF5389F-D803-435C-821B-485909BFB8EC}"/>
                </a:ext>
              </a:extLst>
            </p:cNvPr>
            <p:cNvSpPr/>
            <p:nvPr/>
          </p:nvSpPr>
          <p:spPr bwMode="auto">
            <a:xfrm>
              <a:off x="1377149" y="3909656"/>
              <a:ext cx="6924675" cy="125272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After a year of decline, the housing market possibly appears to have hit its bottom. Homes sales have started to rise while NAHB’s housing market index has now improved steadily over the past four months.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There may still be room for the market to fall, however, as interest rates may not  drop anytime soon. In fact, the construction industry cut jobs in March.</a:t>
              </a:r>
            </a:p>
          </p:txBody>
        </p:sp>
        <p:sp>
          <p:nvSpPr>
            <p:cNvPr id="6" name="Pentagon 12">
              <a:extLst>
                <a:ext uri="{FF2B5EF4-FFF2-40B4-BE49-F238E27FC236}">
                  <a16:creationId xmlns:a16="http://schemas.microsoft.com/office/drawing/2014/main" id="{789632F8-D59D-4E1C-89F5-4239AEBD19ED}"/>
                </a:ext>
              </a:extLst>
            </p:cNvPr>
            <p:cNvSpPr/>
            <p:nvPr/>
          </p:nvSpPr>
          <p:spPr bwMode="auto">
            <a:xfrm>
              <a:off x="1381125" y="3913632"/>
              <a:ext cx="2039938" cy="1252728"/>
            </a:xfrm>
            <a:prstGeom prst="homePlate">
              <a:avLst/>
            </a:prstGeom>
            <a:solidFill>
              <a:srgbClr val="D2C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Housing Market Rebound?</a:t>
              </a:r>
            </a:p>
          </p:txBody>
        </p:sp>
        <p:sp>
          <p:nvSpPr>
            <p:cNvPr id="9253" name="Oval 237">
              <a:extLst>
                <a:ext uri="{FF2B5EF4-FFF2-40B4-BE49-F238E27FC236}">
                  <a16:creationId xmlns:a16="http://schemas.microsoft.com/office/drawing/2014/main" id="{2DA44B17-B4B0-4743-B22E-285A91CF9F39}"/>
                </a:ext>
              </a:extLst>
            </p:cNvPr>
            <p:cNvSpPr>
              <a:spLocks noChangeArrowheads="1"/>
            </p:cNvSpPr>
            <p:nvPr/>
          </p:nvSpPr>
          <p:spPr bwMode="gray">
            <a:xfrm>
              <a:off x="770099" y="3913632"/>
              <a:ext cx="540267" cy="1252728"/>
            </a:xfrm>
            <a:prstGeom prst="rect">
              <a:avLst/>
            </a:prstGeom>
            <a:solidFill>
              <a:srgbClr val="D2CD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sp>
          <p:nvSpPr>
            <p:cNvPr id="14" name="Freeform 666">
              <a:extLst>
                <a:ext uri="{FF2B5EF4-FFF2-40B4-BE49-F238E27FC236}">
                  <a16:creationId xmlns:a16="http://schemas.microsoft.com/office/drawing/2014/main" id="{2C5EE9B2-A55B-0810-AEBA-90255FB7263A}"/>
                </a:ext>
              </a:extLst>
            </p:cNvPr>
            <p:cNvSpPr>
              <a:spLocks noChangeAspect="1" noEditPoints="1"/>
            </p:cNvSpPr>
            <p:nvPr/>
          </p:nvSpPr>
          <p:spPr bwMode="auto">
            <a:xfrm>
              <a:off x="799724" y="4281103"/>
              <a:ext cx="499638" cy="513359"/>
            </a:xfrm>
            <a:custGeom>
              <a:avLst/>
              <a:gdLst>
                <a:gd name="T0" fmla="*/ 276 w 297"/>
                <a:gd name="T1" fmla="*/ 149 h 265"/>
                <a:gd name="T2" fmla="*/ 297 w 297"/>
                <a:gd name="T3" fmla="*/ 130 h 265"/>
                <a:gd name="T4" fmla="*/ 229 w 297"/>
                <a:gd name="T5" fmla="*/ 71 h 265"/>
                <a:gd name="T6" fmla="*/ 229 w 297"/>
                <a:gd name="T7" fmla="*/ 19 h 265"/>
                <a:gd name="T8" fmla="*/ 201 w 297"/>
                <a:gd name="T9" fmla="*/ 19 h 265"/>
                <a:gd name="T10" fmla="*/ 201 w 297"/>
                <a:gd name="T11" fmla="*/ 45 h 265"/>
                <a:gd name="T12" fmla="*/ 149 w 297"/>
                <a:gd name="T13" fmla="*/ 0 h 265"/>
                <a:gd name="T14" fmla="*/ 0 w 297"/>
                <a:gd name="T15" fmla="*/ 130 h 265"/>
                <a:gd name="T16" fmla="*/ 21 w 297"/>
                <a:gd name="T17" fmla="*/ 149 h 265"/>
                <a:gd name="T18" fmla="*/ 33 w 297"/>
                <a:gd name="T19" fmla="*/ 137 h 265"/>
                <a:gd name="T20" fmla="*/ 33 w 297"/>
                <a:gd name="T21" fmla="*/ 253 h 265"/>
                <a:gd name="T22" fmla="*/ 21 w 297"/>
                <a:gd name="T23" fmla="*/ 253 h 265"/>
                <a:gd name="T24" fmla="*/ 21 w 297"/>
                <a:gd name="T25" fmla="*/ 265 h 265"/>
                <a:gd name="T26" fmla="*/ 276 w 297"/>
                <a:gd name="T27" fmla="*/ 265 h 265"/>
                <a:gd name="T28" fmla="*/ 276 w 297"/>
                <a:gd name="T29" fmla="*/ 253 h 265"/>
                <a:gd name="T30" fmla="*/ 264 w 297"/>
                <a:gd name="T31" fmla="*/ 253 h 265"/>
                <a:gd name="T32" fmla="*/ 264 w 297"/>
                <a:gd name="T33" fmla="*/ 137 h 265"/>
                <a:gd name="T34" fmla="*/ 276 w 297"/>
                <a:gd name="T35" fmla="*/ 149 h 265"/>
                <a:gd name="T36" fmla="*/ 132 w 297"/>
                <a:gd name="T37" fmla="*/ 253 h 265"/>
                <a:gd name="T38" fmla="*/ 66 w 297"/>
                <a:gd name="T39" fmla="*/ 253 h 265"/>
                <a:gd name="T40" fmla="*/ 66 w 297"/>
                <a:gd name="T41" fmla="*/ 137 h 265"/>
                <a:gd name="T42" fmla="*/ 132 w 297"/>
                <a:gd name="T43" fmla="*/ 137 h 265"/>
                <a:gd name="T44" fmla="*/ 132 w 297"/>
                <a:gd name="T45" fmla="*/ 253 h 265"/>
                <a:gd name="T46" fmla="*/ 229 w 297"/>
                <a:gd name="T47" fmla="*/ 194 h 265"/>
                <a:gd name="T48" fmla="*/ 165 w 297"/>
                <a:gd name="T49" fmla="*/ 194 h 265"/>
                <a:gd name="T50" fmla="*/ 165 w 297"/>
                <a:gd name="T51" fmla="*/ 137 h 265"/>
                <a:gd name="T52" fmla="*/ 229 w 297"/>
                <a:gd name="T53" fmla="*/ 137 h 265"/>
                <a:gd name="T54" fmla="*/ 229 w 297"/>
                <a:gd name="T55" fmla="*/ 194 h 2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7"/>
                <a:gd name="T85" fmla="*/ 0 h 265"/>
                <a:gd name="T86" fmla="*/ 297 w 297"/>
                <a:gd name="T87" fmla="*/ 265 h 2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7" h="265">
                  <a:moveTo>
                    <a:pt x="276" y="149"/>
                  </a:moveTo>
                  <a:lnTo>
                    <a:pt x="297" y="130"/>
                  </a:lnTo>
                  <a:lnTo>
                    <a:pt x="229" y="71"/>
                  </a:lnTo>
                  <a:lnTo>
                    <a:pt x="229" y="19"/>
                  </a:lnTo>
                  <a:lnTo>
                    <a:pt x="201" y="19"/>
                  </a:lnTo>
                  <a:lnTo>
                    <a:pt x="201" y="45"/>
                  </a:lnTo>
                  <a:lnTo>
                    <a:pt x="149" y="0"/>
                  </a:lnTo>
                  <a:lnTo>
                    <a:pt x="0" y="130"/>
                  </a:lnTo>
                  <a:lnTo>
                    <a:pt x="21" y="149"/>
                  </a:lnTo>
                  <a:lnTo>
                    <a:pt x="33" y="137"/>
                  </a:lnTo>
                  <a:lnTo>
                    <a:pt x="33" y="253"/>
                  </a:lnTo>
                  <a:lnTo>
                    <a:pt x="21" y="253"/>
                  </a:lnTo>
                  <a:lnTo>
                    <a:pt x="21" y="265"/>
                  </a:lnTo>
                  <a:lnTo>
                    <a:pt x="276" y="265"/>
                  </a:lnTo>
                  <a:lnTo>
                    <a:pt x="276" y="253"/>
                  </a:lnTo>
                  <a:lnTo>
                    <a:pt x="264" y="253"/>
                  </a:lnTo>
                  <a:lnTo>
                    <a:pt x="264" y="137"/>
                  </a:lnTo>
                  <a:lnTo>
                    <a:pt x="276" y="149"/>
                  </a:lnTo>
                  <a:close/>
                  <a:moveTo>
                    <a:pt x="132" y="253"/>
                  </a:moveTo>
                  <a:lnTo>
                    <a:pt x="66" y="253"/>
                  </a:lnTo>
                  <a:lnTo>
                    <a:pt x="66" y="137"/>
                  </a:lnTo>
                  <a:lnTo>
                    <a:pt x="132" y="137"/>
                  </a:lnTo>
                  <a:lnTo>
                    <a:pt x="132" y="253"/>
                  </a:lnTo>
                  <a:close/>
                  <a:moveTo>
                    <a:pt x="229" y="194"/>
                  </a:moveTo>
                  <a:lnTo>
                    <a:pt x="165" y="194"/>
                  </a:lnTo>
                  <a:lnTo>
                    <a:pt x="165" y="137"/>
                  </a:lnTo>
                  <a:lnTo>
                    <a:pt x="229" y="137"/>
                  </a:lnTo>
                  <a:lnTo>
                    <a:pt x="229" y="1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 name="Group 1">
            <a:extLst>
              <a:ext uri="{FF2B5EF4-FFF2-40B4-BE49-F238E27FC236}">
                <a16:creationId xmlns:a16="http://schemas.microsoft.com/office/drawing/2014/main" id="{3B83C6AE-0D87-D8F9-C5EB-F41FDCD15927}"/>
              </a:ext>
            </a:extLst>
          </p:cNvPr>
          <p:cNvGrpSpPr/>
          <p:nvPr/>
        </p:nvGrpSpPr>
        <p:grpSpPr>
          <a:xfrm>
            <a:off x="757238" y="5079155"/>
            <a:ext cx="7531724" cy="1102250"/>
            <a:chOff x="779952" y="3909656"/>
            <a:chExt cx="7531724" cy="1256704"/>
          </a:xfrm>
        </p:grpSpPr>
        <p:sp>
          <p:nvSpPr>
            <p:cNvPr id="3" name="Rectangle 2">
              <a:extLst>
                <a:ext uri="{FF2B5EF4-FFF2-40B4-BE49-F238E27FC236}">
                  <a16:creationId xmlns:a16="http://schemas.microsoft.com/office/drawing/2014/main" id="{319F30B7-237D-61B3-DAF4-99F3FE07E3EF}"/>
                </a:ext>
              </a:extLst>
            </p:cNvPr>
            <p:cNvSpPr/>
            <p:nvPr/>
          </p:nvSpPr>
          <p:spPr bwMode="auto">
            <a:xfrm>
              <a:off x="1387001" y="3909656"/>
              <a:ext cx="6924675" cy="125272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U.S. government breached the statutory debt limit in January and is on pace to hit the debt ceiling as soon as late June.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If legislators are unable to reach an agreement to raise the ceiling, the U.S. financial system would be thrust into turmoil, likely prompting a recession.</a:t>
              </a:r>
            </a:p>
          </p:txBody>
        </p:sp>
        <p:sp>
          <p:nvSpPr>
            <p:cNvPr id="12" name="Pentagon 12">
              <a:extLst>
                <a:ext uri="{FF2B5EF4-FFF2-40B4-BE49-F238E27FC236}">
                  <a16:creationId xmlns:a16="http://schemas.microsoft.com/office/drawing/2014/main" id="{66E6DC3A-D525-CC96-DCB2-D15A11E5F9EC}"/>
                </a:ext>
              </a:extLst>
            </p:cNvPr>
            <p:cNvSpPr/>
            <p:nvPr/>
          </p:nvSpPr>
          <p:spPr bwMode="auto">
            <a:xfrm>
              <a:off x="1381125" y="3913632"/>
              <a:ext cx="2039938" cy="1252728"/>
            </a:xfrm>
            <a:prstGeom prst="homePlate">
              <a:avLst/>
            </a:prstGeom>
            <a:solidFill>
              <a:srgbClr val="D2C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Debt Ceiling Showdown</a:t>
              </a:r>
            </a:p>
          </p:txBody>
        </p:sp>
        <p:sp>
          <p:nvSpPr>
            <p:cNvPr id="13" name="Oval 237">
              <a:extLst>
                <a:ext uri="{FF2B5EF4-FFF2-40B4-BE49-F238E27FC236}">
                  <a16:creationId xmlns:a16="http://schemas.microsoft.com/office/drawing/2014/main" id="{737A1914-7037-AFD7-1478-918B54102706}"/>
                </a:ext>
              </a:extLst>
            </p:cNvPr>
            <p:cNvSpPr>
              <a:spLocks noChangeArrowheads="1"/>
            </p:cNvSpPr>
            <p:nvPr/>
          </p:nvSpPr>
          <p:spPr bwMode="gray">
            <a:xfrm>
              <a:off x="779952" y="3913632"/>
              <a:ext cx="530414" cy="1252728"/>
            </a:xfrm>
            <a:prstGeom prst="rect">
              <a:avLst/>
            </a:prstGeom>
            <a:solidFill>
              <a:srgbClr val="D2CD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sp>
        <p:nvSpPr>
          <p:cNvPr id="20" name="Freeform 481">
            <a:extLst>
              <a:ext uri="{FF2B5EF4-FFF2-40B4-BE49-F238E27FC236}">
                <a16:creationId xmlns:a16="http://schemas.microsoft.com/office/drawing/2014/main" id="{AC80A8C3-ED33-E12A-3D1F-457C27258D2B}"/>
              </a:ext>
            </a:extLst>
          </p:cNvPr>
          <p:cNvSpPr>
            <a:spLocks noEditPoints="1"/>
          </p:cNvSpPr>
          <p:nvPr/>
        </p:nvSpPr>
        <p:spPr bwMode="auto">
          <a:xfrm>
            <a:off x="793209" y="2854346"/>
            <a:ext cx="530414" cy="530414"/>
          </a:xfrm>
          <a:custGeom>
            <a:avLst/>
            <a:gdLst>
              <a:gd name="T0" fmla="*/ 76 w 574"/>
              <a:gd name="T1" fmla="*/ 242 h 577"/>
              <a:gd name="T2" fmla="*/ 68 w 574"/>
              <a:gd name="T3" fmla="*/ 249 h 577"/>
              <a:gd name="T4" fmla="*/ 65 w 574"/>
              <a:gd name="T5" fmla="*/ 411 h 577"/>
              <a:gd name="T6" fmla="*/ 71 w 574"/>
              <a:gd name="T7" fmla="*/ 427 h 577"/>
              <a:gd name="T8" fmla="*/ 81 w 574"/>
              <a:gd name="T9" fmla="*/ 432 h 577"/>
              <a:gd name="T10" fmla="*/ 333 w 574"/>
              <a:gd name="T11" fmla="*/ 432 h 577"/>
              <a:gd name="T12" fmla="*/ 342 w 574"/>
              <a:gd name="T13" fmla="*/ 427 h 577"/>
              <a:gd name="T14" fmla="*/ 348 w 574"/>
              <a:gd name="T15" fmla="*/ 411 h 577"/>
              <a:gd name="T16" fmla="*/ 127 w 574"/>
              <a:gd name="T17" fmla="*/ 384 h 577"/>
              <a:gd name="T18" fmla="*/ 328 w 574"/>
              <a:gd name="T19" fmla="*/ 413 h 577"/>
              <a:gd name="T20" fmla="*/ 87 w 574"/>
              <a:gd name="T21" fmla="*/ 413 h 577"/>
              <a:gd name="T22" fmla="*/ 85 w 574"/>
              <a:gd name="T23" fmla="*/ 411 h 577"/>
              <a:gd name="T24" fmla="*/ 98 w 574"/>
              <a:gd name="T25" fmla="*/ 330 h 577"/>
              <a:gd name="T26" fmla="*/ 85 w 574"/>
              <a:gd name="T27" fmla="*/ 259 h 577"/>
              <a:gd name="T28" fmla="*/ 319 w 574"/>
              <a:gd name="T29" fmla="*/ 259 h 577"/>
              <a:gd name="T30" fmla="*/ 347 w 574"/>
              <a:gd name="T31" fmla="*/ 254 h 577"/>
              <a:gd name="T32" fmla="*/ 337 w 574"/>
              <a:gd name="T33" fmla="*/ 242 h 577"/>
              <a:gd name="T34" fmla="*/ 87 w 574"/>
              <a:gd name="T35" fmla="*/ 240 h 577"/>
              <a:gd name="T36" fmla="*/ 346 w 574"/>
              <a:gd name="T37" fmla="*/ 163 h 577"/>
              <a:gd name="T38" fmla="*/ 362 w 574"/>
              <a:gd name="T39" fmla="*/ 231 h 577"/>
              <a:gd name="T40" fmla="*/ 331 w 574"/>
              <a:gd name="T41" fmla="*/ 266 h 577"/>
              <a:gd name="T42" fmla="*/ 289 w 574"/>
              <a:gd name="T43" fmla="*/ 276 h 577"/>
              <a:gd name="T44" fmla="*/ 334 w 574"/>
              <a:gd name="T45" fmla="*/ 315 h 577"/>
              <a:gd name="T46" fmla="*/ 384 w 574"/>
              <a:gd name="T47" fmla="*/ 316 h 577"/>
              <a:gd name="T48" fmla="*/ 444 w 574"/>
              <a:gd name="T49" fmla="*/ 316 h 577"/>
              <a:gd name="T50" fmla="*/ 503 w 574"/>
              <a:gd name="T51" fmla="*/ 311 h 577"/>
              <a:gd name="T52" fmla="*/ 492 w 574"/>
              <a:gd name="T53" fmla="*/ 204 h 577"/>
              <a:gd name="T54" fmla="*/ 414 w 574"/>
              <a:gd name="T55" fmla="*/ 170 h 577"/>
              <a:gd name="T56" fmla="*/ 289 w 574"/>
              <a:gd name="T57" fmla="*/ 0 h 577"/>
              <a:gd name="T58" fmla="*/ 420 w 574"/>
              <a:gd name="T59" fmla="*/ 32 h 577"/>
              <a:gd name="T60" fmla="*/ 520 w 574"/>
              <a:gd name="T61" fmla="*/ 117 h 577"/>
              <a:gd name="T62" fmla="*/ 538 w 574"/>
              <a:gd name="T63" fmla="*/ 195 h 577"/>
              <a:gd name="T64" fmla="*/ 566 w 574"/>
              <a:gd name="T65" fmla="*/ 366 h 577"/>
              <a:gd name="T66" fmla="*/ 509 w 574"/>
              <a:gd name="T67" fmla="*/ 475 h 577"/>
              <a:gd name="T68" fmla="*/ 411 w 574"/>
              <a:gd name="T69" fmla="*/ 549 h 577"/>
              <a:gd name="T70" fmla="*/ 289 w 574"/>
              <a:gd name="T71" fmla="*/ 577 h 577"/>
              <a:gd name="T72" fmla="*/ 156 w 574"/>
              <a:gd name="T73" fmla="*/ 546 h 577"/>
              <a:gd name="T74" fmla="*/ 56 w 574"/>
              <a:gd name="T75" fmla="*/ 460 h 577"/>
              <a:gd name="T76" fmla="*/ 3 w 574"/>
              <a:gd name="T77" fmla="*/ 336 h 577"/>
              <a:gd name="T78" fmla="*/ 14 w 574"/>
              <a:gd name="T79" fmla="*/ 198 h 577"/>
              <a:gd name="T80" fmla="*/ 85 w 574"/>
              <a:gd name="T81" fmla="*/ 85 h 577"/>
              <a:gd name="T82" fmla="*/ 198 w 574"/>
              <a:gd name="T83" fmla="*/ 1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577">
                <a:moveTo>
                  <a:pt x="87" y="240"/>
                </a:moveTo>
                <a:lnTo>
                  <a:pt x="81" y="240"/>
                </a:lnTo>
                <a:lnTo>
                  <a:pt x="76" y="242"/>
                </a:lnTo>
                <a:lnTo>
                  <a:pt x="71" y="246"/>
                </a:lnTo>
                <a:lnTo>
                  <a:pt x="71" y="246"/>
                </a:lnTo>
                <a:lnTo>
                  <a:pt x="68" y="249"/>
                </a:lnTo>
                <a:lnTo>
                  <a:pt x="67" y="255"/>
                </a:lnTo>
                <a:lnTo>
                  <a:pt x="65" y="260"/>
                </a:lnTo>
                <a:lnTo>
                  <a:pt x="65" y="411"/>
                </a:lnTo>
                <a:lnTo>
                  <a:pt x="67" y="417"/>
                </a:lnTo>
                <a:lnTo>
                  <a:pt x="68" y="422"/>
                </a:lnTo>
                <a:lnTo>
                  <a:pt x="71" y="427"/>
                </a:lnTo>
                <a:lnTo>
                  <a:pt x="71" y="427"/>
                </a:lnTo>
                <a:lnTo>
                  <a:pt x="76" y="430"/>
                </a:lnTo>
                <a:lnTo>
                  <a:pt x="81" y="432"/>
                </a:lnTo>
                <a:lnTo>
                  <a:pt x="87" y="433"/>
                </a:lnTo>
                <a:lnTo>
                  <a:pt x="326" y="433"/>
                </a:lnTo>
                <a:lnTo>
                  <a:pt x="333" y="432"/>
                </a:lnTo>
                <a:lnTo>
                  <a:pt x="337" y="430"/>
                </a:lnTo>
                <a:lnTo>
                  <a:pt x="342" y="427"/>
                </a:lnTo>
                <a:lnTo>
                  <a:pt x="342" y="427"/>
                </a:lnTo>
                <a:lnTo>
                  <a:pt x="345" y="422"/>
                </a:lnTo>
                <a:lnTo>
                  <a:pt x="347" y="417"/>
                </a:lnTo>
                <a:lnTo>
                  <a:pt x="348" y="411"/>
                </a:lnTo>
                <a:lnTo>
                  <a:pt x="348" y="330"/>
                </a:lnTo>
                <a:lnTo>
                  <a:pt x="127" y="330"/>
                </a:lnTo>
                <a:lnTo>
                  <a:pt x="127" y="384"/>
                </a:lnTo>
                <a:lnTo>
                  <a:pt x="329" y="384"/>
                </a:lnTo>
                <a:lnTo>
                  <a:pt x="329" y="411"/>
                </a:lnTo>
                <a:lnTo>
                  <a:pt x="328" y="413"/>
                </a:lnTo>
                <a:lnTo>
                  <a:pt x="328" y="413"/>
                </a:lnTo>
                <a:lnTo>
                  <a:pt x="326" y="413"/>
                </a:lnTo>
                <a:lnTo>
                  <a:pt x="87" y="413"/>
                </a:lnTo>
                <a:lnTo>
                  <a:pt x="85" y="413"/>
                </a:lnTo>
                <a:lnTo>
                  <a:pt x="85" y="413"/>
                </a:lnTo>
                <a:lnTo>
                  <a:pt x="85" y="411"/>
                </a:lnTo>
                <a:lnTo>
                  <a:pt x="85" y="384"/>
                </a:lnTo>
                <a:lnTo>
                  <a:pt x="98" y="384"/>
                </a:lnTo>
                <a:lnTo>
                  <a:pt x="98" y="330"/>
                </a:lnTo>
                <a:lnTo>
                  <a:pt x="85" y="330"/>
                </a:lnTo>
                <a:lnTo>
                  <a:pt x="85" y="260"/>
                </a:lnTo>
                <a:lnTo>
                  <a:pt x="85" y="259"/>
                </a:lnTo>
                <a:lnTo>
                  <a:pt x="85" y="259"/>
                </a:lnTo>
                <a:lnTo>
                  <a:pt x="87" y="259"/>
                </a:lnTo>
                <a:lnTo>
                  <a:pt x="319" y="259"/>
                </a:lnTo>
                <a:lnTo>
                  <a:pt x="319" y="259"/>
                </a:lnTo>
                <a:lnTo>
                  <a:pt x="348" y="259"/>
                </a:lnTo>
                <a:lnTo>
                  <a:pt x="347" y="254"/>
                </a:lnTo>
                <a:lnTo>
                  <a:pt x="345" y="249"/>
                </a:lnTo>
                <a:lnTo>
                  <a:pt x="342" y="246"/>
                </a:lnTo>
                <a:lnTo>
                  <a:pt x="337" y="242"/>
                </a:lnTo>
                <a:lnTo>
                  <a:pt x="333" y="240"/>
                </a:lnTo>
                <a:lnTo>
                  <a:pt x="326" y="240"/>
                </a:lnTo>
                <a:lnTo>
                  <a:pt x="87" y="240"/>
                </a:lnTo>
                <a:close/>
                <a:moveTo>
                  <a:pt x="370" y="155"/>
                </a:moveTo>
                <a:lnTo>
                  <a:pt x="357" y="157"/>
                </a:lnTo>
                <a:lnTo>
                  <a:pt x="346" y="163"/>
                </a:lnTo>
                <a:lnTo>
                  <a:pt x="309" y="196"/>
                </a:lnTo>
                <a:lnTo>
                  <a:pt x="274" y="230"/>
                </a:lnTo>
                <a:lnTo>
                  <a:pt x="362" y="231"/>
                </a:lnTo>
                <a:lnTo>
                  <a:pt x="362" y="265"/>
                </a:lnTo>
                <a:lnTo>
                  <a:pt x="345" y="265"/>
                </a:lnTo>
                <a:lnTo>
                  <a:pt x="331" y="266"/>
                </a:lnTo>
                <a:lnTo>
                  <a:pt x="319" y="269"/>
                </a:lnTo>
                <a:lnTo>
                  <a:pt x="306" y="271"/>
                </a:lnTo>
                <a:lnTo>
                  <a:pt x="289" y="276"/>
                </a:lnTo>
                <a:lnTo>
                  <a:pt x="289" y="305"/>
                </a:lnTo>
                <a:lnTo>
                  <a:pt x="314" y="311"/>
                </a:lnTo>
                <a:lnTo>
                  <a:pt x="334" y="315"/>
                </a:lnTo>
                <a:lnTo>
                  <a:pt x="351" y="317"/>
                </a:lnTo>
                <a:lnTo>
                  <a:pt x="368" y="317"/>
                </a:lnTo>
                <a:lnTo>
                  <a:pt x="384" y="316"/>
                </a:lnTo>
                <a:lnTo>
                  <a:pt x="402" y="314"/>
                </a:lnTo>
                <a:lnTo>
                  <a:pt x="425" y="309"/>
                </a:lnTo>
                <a:lnTo>
                  <a:pt x="444" y="316"/>
                </a:lnTo>
                <a:lnTo>
                  <a:pt x="464" y="320"/>
                </a:lnTo>
                <a:lnTo>
                  <a:pt x="483" y="317"/>
                </a:lnTo>
                <a:lnTo>
                  <a:pt x="503" y="311"/>
                </a:lnTo>
                <a:lnTo>
                  <a:pt x="521" y="300"/>
                </a:lnTo>
                <a:lnTo>
                  <a:pt x="522" y="217"/>
                </a:lnTo>
                <a:lnTo>
                  <a:pt x="492" y="204"/>
                </a:lnTo>
                <a:lnTo>
                  <a:pt x="465" y="194"/>
                </a:lnTo>
                <a:lnTo>
                  <a:pt x="441" y="181"/>
                </a:lnTo>
                <a:lnTo>
                  <a:pt x="414" y="170"/>
                </a:lnTo>
                <a:lnTo>
                  <a:pt x="384" y="158"/>
                </a:lnTo>
                <a:lnTo>
                  <a:pt x="370" y="155"/>
                </a:lnTo>
                <a:close/>
                <a:moveTo>
                  <a:pt x="289" y="0"/>
                </a:moveTo>
                <a:lnTo>
                  <a:pt x="335" y="4"/>
                </a:lnTo>
                <a:lnTo>
                  <a:pt x="379" y="15"/>
                </a:lnTo>
                <a:lnTo>
                  <a:pt x="420" y="32"/>
                </a:lnTo>
                <a:lnTo>
                  <a:pt x="458" y="55"/>
                </a:lnTo>
                <a:lnTo>
                  <a:pt x="490" y="84"/>
                </a:lnTo>
                <a:lnTo>
                  <a:pt x="520" y="117"/>
                </a:lnTo>
                <a:lnTo>
                  <a:pt x="543" y="155"/>
                </a:lnTo>
                <a:lnTo>
                  <a:pt x="561" y="195"/>
                </a:lnTo>
                <a:lnTo>
                  <a:pt x="538" y="195"/>
                </a:lnTo>
                <a:lnTo>
                  <a:pt x="538" y="323"/>
                </a:lnTo>
                <a:lnTo>
                  <a:pt x="574" y="325"/>
                </a:lnTo>
                <a:lnTo>
                  <a:pt x="566" y="366"/>
                </a:lnTo>
                <a:lnTo>
                  <a:pt x="552" y="405"/>
                </a:lnTo>
                <a:lnTo>
                  <a:pt x="533" y="441"/>
                </a:lnTo>
                <a:lnTo>
                  <a:pt x="509" y="475"/>
                </a:lnTo>
                <a:lnTo>
                  <a:pt x="481" y="504"/>
                </a:lnTo>
                <a:lnTo>
                  <a:pt x="448" y="529"/>
                </a:lnTo>
                <a:lnTo>
                  <a:pt x="411" y="549"/>
                </a:lnTo>
                <a:lnTo>
                  <a:pt x="373" y="565"/>
                </a:lnTo>
                <a:lnTo>
                  <a:pt x="331" y="574"/>
                </a:lnTo>
                <a:lnTo>
                  <a:pt x="289" y="577"/>
                </a:lnTo>
                <a:lnTo>
                  <a:pt x="241" y="574"/>
                </a:lnTo>
                <a:lnTo>
                  <a:pt x="198" y="563"/>
                </a:lnTo>
                <a:lnTo>
                  <a:pt x="156" y="546"/>
                </a:lnTo>
                <a:lnTo>
                  <a:pt x="119" y="521"/>
                </a:lnTo>
                <a:lnTo>
                  <a:pt x="85" y="492"/>
                </a:lnTo>
                <a:lnTo>
                  <a:pt x="56" y="460"/>
                </a:lnTo>
                <a:lnTo>
                  <a:pt x="33" y="422"/>
                </a:lnTo>
                <a:lnTo>
                  <a:pt x="14" y="381"/>
                </a:lnTo>
                <a:lnTo>
                  <a:pt x="3" y="336"/>
                </a:lnTo>
                <a:lnTo>
                  <a:pt x="0" y="289"/>
                </a:lnTo>
                <a:lnTo>
                  <a:pt x="3" y="242"/>
                </a:lnTo>
                <a:lnTo>
                  <a:pt x="14" y="198"/>
                </a:lnTo>
                <a:lnTo>
                  <a:pt x="33" y="157"/>
                </a:lnTo>
                <a:lnTo>
                  <a:pt x="56" y="119"/>
                </a:lnTo>
                <a:lnTo>
                  <a:pt x="85" y="85"/>
                </a:lnTo>
                <a:lnTo>
                  <a:pt x="119" y="56"/>
                </a:lnTo>
                <a:lnTo>
                  <a:pt x="156" y="33"/>
                </a:lnTo>
                <a:lnTo>
                  <a:pt x="198" y="15"/>
                </a:lnTo>
                <a:lnTo>
                  <a:pt x="241" y="4"/>
                </a:lnTo>
                <a:lnTo>
                  <a:pt x="289" y="0"/>
                </a:lnTo>
                <a:close/>
              </a:path>
            </a:pathLst>
          </a:custGeom>
          <a:solidFill>
            <a:schemeClr val="bg1"/>
          </a:solidFill>
          <a:ln w="0">
            <a:solidFill>
              <a:srgbClr val="D2CD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610D896A-F0CC-61CF-9609-1F402058BBE2}"/>
              </a:ext>
            </a:extLst>
          </p:cNvPr>
          <p:cNvGrpSpPr>
            <a:grpSpLocks noChangeAspect="1"/>
          </p:cNvGrpSpPr>
          <p:nvPr/>
        </p:nvGrpSpPr>
        <p:grpSpPr>
          <a:xfrm>
            <a:off x="757238" y="5362622"/>
            <a:ext cx="501720" cy="478719"/>
            <a:chOff x="7337426" y="3359151"/>
            <a:chExt cx="614363" cy="635000"/>
          </a:xfrm>
          <a:solidFill>
            <a:schemeClr val="bg1"/>
          </a:solidFill>
        </p:grpSpPr>
        <p:sp>
          <p:nvSpPr>
            <p:cNvPr id="24" name="Freeform 80">
              <a:extLst>
                <a:ext uri="{FF2B5EF4-FFF2-40B4-BE49-F238E27FC236}">
                  <a16:creationId xmlns:a16="http://schemas.microsoft.com/office/drawing/2014/main" id="{E096B2AD-B90D-9D4C-90DF-BA674FB3BDCF}"/>
                </a:ext>
              </a:extLst>
            </p:cNvPr>
            <p:cNvSpPr>
              <a:spLocks noEditPoints="1"/>
            </p:cNvSpPr>
            <p:nvPr/>
          </p:nvSpPr>
          <p:spPr bwMode="auto">
            <a:xfrm>
              <a:off x="7583488" y="3606801"/>
              <a:ext cx="114300" cy="52388"/>
            </a:xfrm>
            <a:custGeom>
              <a:avLst/>
              <a:gdLst>
                <a:gd name="T0" fmla="*/ 5 w 72"/>
                <a:gd name="T1" fmla="*/ 7 h 33"/>
                <a:gd name="T2" fmla="*/ 1 w 72"/>
                <a:gd name="T3" fmla="*/ 18 h 33"/>
                <a:gd name="T4" fmla="*/ 8 w 72"/>
                <a:gd name="T5" fmla="*/ 30 h 33"/>
                <a:gd name="T6" fmla="*/ 19 w 72"/>
                <a:gd name="T7" fmla="*/ 31 h 33"/>
                <a:gd name="T8" fmla="*/ 25 w 72"/>
                <a:gd name="T9" fmla="*/ 21 h 33"/>
                <a:gd name="T10" fmla="*/ 20 w 72"/>
                <a:gd name="T11" fmla="*/ 12 h 33"/>
                <a:gd name="T12" fmla="*/ 12 w 72"/>
                <a:gd name="T13" fmla="*/ 12 h 33"/>
                <a:gd name="T14" fmla="*/ 8 w 72"/>
                <a:gd name="T15" fmla="*/ 19 h 33"/>
                <a:gd name="T16" fmla="*/ 10 w 72"/>
                <a:gd name="T17" fmla="*/ 21 h 33"/>
                <a:gd name="T18" fmla="*/ 12 w 72"/>
                <a:gd name="T19" fmla="*/ 18 h 33"/>
                <a:gd name="T20" fmla="*/ 15 w 72"/>
                <a:gd name="T21" fmla="*/ 14 h 33"/>
                <a:gd name="T22" fmla="*/ 22 w 72"/>
                <a:gd name="T23" fmla="*/ 21 h 33"/>
                <a:gd name="T24" fmla="*/ 19 w 72"/>
                <a:gd name="T25" fmla="*/ 28 h 33"/>
                <a:gd name="T26" fmla="*/ 10 w 72"/>
                <a:gd name="T27" fmla="*/ 28 h 33"/>
                <a:gd name="T28" fmla="*/ 5 w 72"/>
                <a:gd name="T29" fmla="*/ 18 h 33"/>
                <a:gd name="T30" fmla="*/ 5 w 72"/>
                <a:gd name="T31" fmla="*/ 12 h 33"/>
                <a:gd name="T32" fmla="*/ 17 w 72"/>
                <a:gd name="T33" fmla="*/ 6 h 33"/>
                <a:gd name="T34" fmla="*/ 55 w 72"/>
                <a:gd name="T35" fmla="*/ 6 h 33"/>
                <a:gd name="T36" fmla="*/ 63 w 72"/>
                <a:gd name="T37" fmla="*/ 9 h 33"/>
                <a:gd name="T38" fmla="*/ 67 w 72"/>
                <a:gd name="T39" fmla="*/ 18 h 33"/>
                <a:gd name="T40" fmla="*/ 62 w 72"/>
                <a:gd name="T41" fmla="*/ 28 h 33"/>
                <a:gd name="T42" fmla="*/ 53 w 72"/>
                <a:gd name="T43" fmla="*/ 28 h 33"/>
                <a:gd name="T44" fmla="*/ 49 w 72"/>
                <a:gd name="T45" fmla="*/ 21 h 33"/>
                <a:gd name="T46" fmla="*/ 55 w 72"/>
                <a:gd name="T47" fmla="*/ 14 h 33"/>
                <a:gd name="T48" fmla="*/ 58 w 72"/>
                <a:gd name="T49" fmla="*/ 16 h 33"/>
                <a:gd name="T50" fmla="*/ 60 w 72"/>
                <a:gd name="T51" fmla="*/ 19 h 33"/>
                <a:gd name="T52" fmla="*/ 63 w 72"/>
                <a:gd name="T53" fmla="*/ 19 h 33"/>
                <a:gd name="T54" fmla="*/ 62 w 72"/>
                <a:gd name="T55" fmla="*/ 16 h 33"/>
                <a:gd name="T56" fmla="*/ 55 w 72"/>
                <a:gd name="T57" fmla="*/ 11 h 33"/>
                <a:gd name="T58" fmla="*/ 46 w 72"/>
                <a:gd name="T59" fmla="*/ 21 h 33"/>
                <a:gd name="T60" fmla="*/ 49 w 72"/>
                <a:gd name="T61" fmla="*/ 28 h 33"/>
                <a:gd name="T62" fmla="*/ 58 w 72"/>
                <a:gd name="T63" fmla="*/ 31 h 33"/>
                <a:gd name="T64" fmla="*/ 70 w 72"/>
                <a:gd name="T65" fmla="*/ 23 h 33"/>
                <a:gd name="T66" fmla="*/ 70 w 72"/>
                <a:gd name="T67" fmla="*/ 12 h 33"/>
                <a:gd name="T68" fmla="*/ 55 w 72"/>
                <a:gd name="T69" fmla="*/ 2 h 33"/>
                <a:gd name="T70" fmla="*/ 17 w 72"/>
                <a:gd name="T71" fmla="*/ 0 h 33"/>
                <a:gd name="T72" fmla="*/ 62 w 72"/>
                <a:gd name="T73" fmla="*/ 2 h 33"/>
                <a:gd name="T74" fmla="*/ 72 w 72"/>
                <a:gd name="T75" fmla="*/ 18 h 33"/>
                <a:gd name="T76" fmla="*/ 68 w 72"/>
                <a:gd name="T77" fmla="*/ 28 h 33"/>
                <a:gd name="T78" fmla="*/ 58 w 72"/>
                <a:gd name="T79" fmla="*/ 33 h 33"/>
                <a:gd name="T80" fmla="*/ 46 w 72"/>
                <a:gd name="T81" fmla="*/ 24 h 33"/>
                <a:gd name="T82" fmla="*/ 46 w 72"/>
                <a:gd name="T83" fmla="*/ 16 h 33"/>
                <a:gd name="T84" fmla="*/ 22 w 72"/>
                <a:gd name="T85" fmla="*/ 11 h 33"/>
                <a:gd name="T86" fmla="*/ 27 w 72"/>
                <a:gd name="T87" fmla="*/ 21 h 33"/>
                <a:gd name="T88" fmla="*/ 24 w 72"/>
                <a:gd name="T89" fmla="*/ 30 h 33"/>
                <a:gd name="T90" fmla="*/ 13 w 72"/>
                <a:gd name="T91" fmla="*/ 33 h 33"/>
                <a:gd name="T92" fmla="*/ 0 w 72"/>
                <a:gd name="T93" fmla="*/ 24 h 33"/>
                <a:gd name="T94" fmla="*/ 0 w 72"/>
                <a:gd name="T95" fmla="*/ 12 h 33"/>
                <a:gd name="T96" fmla="*/ 12 w 72"/>
                <a:gd name="T9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33">
                  <a:moveTo>
                    <a:pt x="17" y="2"/>
                  </a:moveTo>
                  <a:lnTo>
                    <a:pt x="10" y="4"/>
                  </a:lnTo>
                  <a:lnTo>
                    <a:pt x="5" y="7"/>
                  </a:lnTo>
                  <a:lnTo>
                    <a:pt x="1" y="12"/>
                  </a:lnTo>
                  <a:lnTo>
                    <a:pt x="1" y="18"/>
                  </a:lnTo>
                  <a:lnTo>
                    <a:pt x="1" y="18"/>
                  </a:lnTo>
                  <a:lnTo>
                    <a:pt x="1" y="23"/>
                  </a:lnTo>
                  <a:lnTo>
                    <a:pt x="5" y="28"/>
                  </a:lnTo>
                  <a:lnTo>
                    <a:pt x="8" y="30"/>
                  </a:lnTo>
                  <a:lnTo>
                    <a:pt x="13" y="31"/>
                  </a:lnTo>
                  <a:lnTo>
                    <a:pt x="13" y="31"/>
                  </a:lnTo>
                  <a:lnTo>
                    <a:pt x="19" y="31"/>
                  </a:lnTo>
                  <a:lnTo>
                    <a:pt x="22" y="28"/>
                  </a:lnTo>
                  <a:lnTo>
                    <a:pt x="24" y="24"/>
                  </a:lnTo>
                  <a:lnTo>
                    <a:pt x="25" y="21"/>
                  </a:lnTo>
                  <a:lnTo>
                    <a:pt x="25" y="21"/>
                  </a:lnTo>
                  <a:lnTo>
                    <a:pt x="24" y="16"/>
                  </a:lnTo>
                  <a:lnTo>
                    <a:pt x="20" y="12"/>
                  </a:lnTo>
                  <a:lnTo>
                    <a:pt x="15" y="11"/>
                  </a:lnTo>
                  <a:lnTo>
                    <a:pt x="15" y="11"/>
                  </a:lnTo>
                  <a:lnTo>
                    <a:pt x="12" y="12"/>
                  </a:lnTo>
                  <a:lnTo>
                    <a:pt x="10" y="16"/>
                  </a:lnTo>
                  <a:lnTo>
                    <a:pt x="8" y="19"/>
                  </a:lnTo>
                  <a:lnTo>
                    <a:pt x="8" y="19"/>
                  </a:lnTo>
                  <a:lnTo>
                    <a:pt x="8" y="19"/>
                  </a:lnTo>
                  <a:lnTo>
                    <a:pt x="10" y="21"/>
                  </a:lnTo>
                  <a:lnTo>
                    <a:pt x="10" y="21"/>
                  </a:lnTo>
                  <a:lnTo>
                    <a:pt x="12" y="19"/>
                  </a:lnTo>
                  <a:lnTo>
                    <a:pt x="12" y="19"/>
                  </a:lnTo>
                  <a:lnTo>
                    <a:pt x="12" y="18"/>
                  </a:lnTo>
                  <a:lnTo>
                    <a:pt x="13" y="16"/>
                  </a:lnTo>
                  <a:lnTo>
                    <a:pt x="15" y="14"/>
                  </a:lnTo>
                  <a:lnTo>
                    <a:pt x="15" y="14"/>
                  </a:lnTo>
                  <a:lnTo>
                    <a:pt x="19" y="16"/>
                  </a:lnTo>
                  <a:lnTo>
                    <a:pt x="20" y="18"/>
                  </a:lnTo>
                  <a:lnTo>
                    <a:pt x="22" y="21"/>
                  </a:lnTo>
                  <a:lnTo>
                    <a:pt x="22" y="21"/>
                  </a:lnTo>
                  <a:lnTo>
                    <a:pt x="20" y="24"/>
                  </a:lnTo>
                  <a:lnTo>
                    <a:pt x="19" y="28"/>
                  </a:lnTo>
                  <a:lnTo>
                    <a:pt x="13" y="28"/>
                  </a:lnTo>
                  <a:lnTo>
                    <a:pt x="13" y="28"/>
                  </a:lnTo>
                  <a:lnTo>
                    <a:pt x="10" y="28"/>
                  </a:lnTo>
                  <a:lnTo>
                    <a:pt x="7" y="24"/>
                  </a:lnTo>
                  <a:lnTo>
                    <a:pt x="5" y="23"/>
                  </a:lnTo>
                  <a:lnTo>
                    <a:pt x="5" y="18"/>
                  </a:lnTo>
                  <a:lnTo>
                    <a:pt x="5" y="18"/>
                  </a:lnTo>
                  <a:lnTo>
                    <a:pt x="5" y="18"/>
                  </a:lnTo>
                  <a:lnTo>
                    <a:pt x="5" y="12"/>
                  </a:lnTo>
                  <a:lnTo>
                    <a:pt x="8" y="9"/>
                  </a:lnTo>
                  <a:lnTo>
                    <a:pt x="12" y="6"/>
                  </a:lnTo>
                  <a:lnTo>
                    <a:pt x="17" y="6"/>
                  </a:lnTo>
                  <a:lnTo>
                    <a:pt x="17" y="6"/>
                  </a:lnTo>
                  <a:lnTo>
                    <a:pt x="17" y="6"/>
                  </a:lnTo>
                  <a:lnTo>
                    <a:pt x="55" y="6"/>
                  </a:lnTo>
                  <a:lnTo>
                    <a:pt x="56" y="6"/>
                  </a:lnTo>
                  <a:lnTo>
                    <a:pt x="60" y="7"/>
                  </a:lnTo>
                  <a:lnTo>
                    <a:pt x="63" y="9"/>
                  </a:lnTo>
                  <a:lnTo>
                    <a:pt x="67" y="12"/>
                  </a:lnTo>
                  <a:lnTo>
                    <a:pt x="67" y="18"/>
                  </a:lnTo>
                  <a:lnTo>
                    <a:pt x="67" y="18"/>
                  </a:lnTo>
                  <a:lnTo>
                    <a:pt x="67" y="23"/>
                  </a:lnTo>
                  <a:lnTo>
                    <a:pt x="65" y="24"/>
                  </a:lnTo>
                  <a:lnTo>
                    <a:pt x="62" y="28"/>
                  </a:lnTo>
                  <a:lnTo>
                    <a:pt x="58" y="28"/>
                  </a:lnTo>
                  <a:lnTo>
                    <a:pt x="58" y="28"/>
                  </a:lnTo>
                  <a:lnTo>
                    <a:pt x="53" y="28"/>
                  </a:lnTo>
                  <a:lnTo>
                    <a:pt x="51" y="24"/>
                  </a:lnTo>
                  <a:lnTo>
                    <a:pt x="49" y="21"/>
                  </a:lnTo>
                  <a:lnTo>
                    <a:pt x="49" y="21"/>
                  </a:lnTo>
                  <a:lnTo>
                    <a:pt x="51" y="18"/>
                  </a:lnTo>
                  <a:lnTo>
                    <a:pt x="53" y="16"/>
                  </a:lnTo>
                  <a:lnTo>
                    <a:pt x="55" y="14"/>
                  </a:lnTo>
                  <a:lnTo>
                    <a:pt x="55" y="14"/>
                  </a:lnTo>
                  <a:lnTo>
                    <a:pt x="56" y="14"/>
                  </a:lnTo>
                  <a:lnTo>
                    <a:pt x="58" y="16"/>
                  </a:lnTo>
                  <a:lnTo>
                    <a:pt x="60" y="18"/>
                  </a:lnTo>
                  <a:lnTo>
                    <a:pt x="60" y="19"/>
                  </a:lnTo>
                  <a:lnTo>
                    <a:pt x="60" y="19"/>
                  </a:lnTo>
                  <a:lnTo>
                    <a:pt x="62" y="21"/>
                  </a:lnTo>
                  <a:lnTo>
                    <a:pt x="62" y="21"/>
                  </a:lnTo>
                  <a:lnTo>
                    <a:pt x="63" y="19"/>
                  </a:lnTo>
                  <a:lnTo>
                    <a:pt x="63" y="19"/>
                  </a:lnTo>
                  <a:lnTo>
                    <a:pt x="63" y="19"/>
                  </a:lnTo>
                  <a:lnTo>
                    <a:pt x="62" y="16"/>
                  </a:lnTo>
                  <a:lnTo>
                    <a:pt x="60" y="12"/>
                  </a:lnTo>
                  <a:lnTo>
                    <a:pt x="56" y="11"/>
                  </a:lnTo>
                  <a:lnTo>
                    <a:pt x="55" y="11"/>
                  </a:lnTo>
                  <a:lnTo>
                    <a:pt x="51" y="12"/>
                  </a:lnTo>
                  <a:lnTo>
                    <a:pt x="48" y="16"/>
                  </a:lnTo>
                  <a:lnTo>
                    <a:pt x="46" y="21"/>
                  </a:lnTo>
                  <a:lnTo>
                    <a:pt x="46" y="21"/>
                  </a:lnTo>
                  <a:lnTo>
                    <a:pt x="48" y="24"/>
                  </a:lnTo>
                  <a:lnTo>
                    <a:pt x="49" y="28"/>
                  </a:lnTo>
                  <a:lnTo>
                    <a:pt x="53" y="31"/>
                  </a:lnTo>
                  <a:lnTo>
                    <a:pt x="58" y="31"/>
                  </a:lnTo>
                  <a:lnTo>
                    <a:pt x="58" y="31"/>
                  </a:lnTo>
                  <a:lnTo>
                    <a:pt x="63" y="30"/>
                  </a:lnTo>
                  <a:lnTo>
                    <a:pt x="67" y="28"/>
                  </a:lnTo>
                  <a:lnTo>
                    <a:pt x="70" y="23"/>
                  </a:lnTo>
                  <a:lnTo>
                    <a:pt x="70" y="18"/>
                  </a:lnTo>
                  <a:lnTo>
                    <a:pt x="70" y="18"/>
                  </a:lnTo>
                  <a:lnTo>
                    <a:pt x="70" y="12"/>
                  </a:lnTo>
                  <a:lnTo>
                    <a:pt x="67" y="7"/>
                  </a:lnTo>
                  <a:lnTo>
                    <a:pt x="62" y="4"/>
                  </a:lnTo>
                  <a:lnTo>
                    <a:pt x="55" y="2"/>
                  </a:lnTo>
                  <a:lnTo>
                    <a:pt x="55" y="2"/>
                  </a:lnTo>
                  <a:lnTo>
                    <a:pt x="17" y="2"/>
                  </a:lnTo>
                  <a:close/>
                  <a:moveTo>
                    <a:pt x="17" y="0"/>
                  </a:moveTo>
                  <a:lnTo>
                    <a:pt x="56" y="0"/>
                  </a:lnTo>
                  <a:lnTo>
                    <a:pt x="56" y="0"/>
                  </a:lnTo>
                  <a:lnTo>
                    <a:pt x="62" y="2"/>
                  </a:lnTo>
                  <a:lnTo>
                    <a:pt x="67" y="6"/>
                  </a:lnTo>
                  <a:lnTo>
                    <a:pt x="70" y="11"/>
                  </a:lnTo>
                  <a:lnTo>
                    <a:pt x="72" y="18"/>
                  </a:lnTo>
                  <a:lnTo>
                    <a:pt x="72" y="18"/>
                  </a:lnTo>
                  <a:lnTo>
                    <a:pt x="72" y="24"/>
                  </a:lnTo>
                  <a:lnTo>
                    <a:pt x="68" y="28"/>
                  </a:lnTo>
                  <a:lnTo>
                    <a:pt x="63" y="31"/>
                  </a:lnTo>
                  <a:lnTo>
                    <a:pt x="58" y="33"/>
                  </a:lnTo>
                  <a:lnTo>
                    <a:pt x="58" y="33"/>
                  </a:lnTo>
                  <a:lnTo>
                    <a:pt x="53" y="31"/>
                  </a:lnTo>
                  <a:lnTo>
                    <a:pt x="48" y="30"/>
                  </a:lnTo>
                  <a:lnTo>
                    <a:pt x="46" y="24"/>
                  </a:lnTo>
                  <a:lnTo>
                    <a:pt x="44" y="21"/>
                  </a:lnTo>
                  <a:lnTo>
                    <a:pt x="44" y="21"/>
                  </a:lnTo>
                  <a:lnTo>
                    <a:pt x="46" y="16"/>
                  </a:lnTo>
                  <a:lnTo>
                    <a:pt x="48" y="14"/>
                  </a:lnTo>
                  <a:lnTo>
                    <a:pt x="49" y="11"/>
                  </a:lnTo>
                  <a:lnTo>
                    <a:pt x="22" y="11"/>
                  </a:lnTo>
                  <a:lnTo>
                    <a:pt x="24" y="14"/>
                  </a:lnTo>
                  <a:lnTo>
                    <a:pt x="25" y="16"/>
                  </a:lnTo>
                  <a:lnTo>
                    <a:pt x="27" y="21"/>
                  </a:lnTo>
                  <a:lnTo>
                    <a:pt x="27" y="21"/>
                  </a:lnTo>
                  <a:lnTo>
                    <a:pt x="25" y="24"/>
                  </a:lnTo>
                  <a:lnTo>
                    <a:pt x="24" y="30"/>
                  </a:lnTo>
                  <a:lnTo>
                    <a:pt x="19" y="31"/>
                  </a:lnTo>
                  <a:lnTo>
                    <a:pt x="13" y="33"/>
                  </a:lnTo>
                  <a:lnTo>
                    <a:pt x="13" y="33"/>
                  </a:lnTo>
                  <a:lnTo>
                    <a:pt x="8" y="31"/>
                  </a:lnTo>
                  <a:lnTo>
                    <a:pt x="3" y="28"/>
                  </a:lnTo>
                  <a:lnTo>
                    <a:pt x="0" y="24"/>
                  </a:lnTo>
                  <a:lnTo>
                    <a:pt x="0" y="18"/>
                  </a:lnTo>
                  <a:lnTo>
                    <a:pt x="0" y="18"/>
                  </a:lnTo>
                  <a:lnTo>
                    <a:pt x="0" y="12"/>
                  </a:lnTo>
                  <a:lnTo>
                    <a:pt x="3" y="7"/>
                  </a:lnTo>
                  <a:lnTo>
                    <a:pt x="7" y="4"/>
                  </a:lnTo>
                  <a:lnTo>
                    <a:pt x="12" y="0"/>
                  </a:lnTo>
                  <a:lnTo>
                    <a:pt x="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1">
              <a:extLst>
                <a:ext uri="{FF2B5EF4-FFF2-40B4-BE49-F238E27FC236}">
                  <a16:creationId xmlns:a16="http://schemas.microsoft.com/office/drawing/2014/main" id="{84157084-3E12-6366-B613-A3B99E59F78A}"/>
                </a:ext>
              </a:extLst>
            </p:cNvPr>
            <p:cNvSpPr>
              <a:spLocks noEditPoints="1"/>
            </p:cNvSpPr>
            <p:nvPr/>
          </p:nvSpPr>
          <p:spPr bwMode="auto">
            <a:xfrm>
              <a:off x="7594601" y="3629026"/>
              <a:ext cx="92075" cy="250825"/>
            </a:xfrm>
            <a:custGeom>
              <a:avLst/>
              <a:gdLst>
                <a:gd name="T0" fmla="*/ 44 w 58"/>
                <a:gd name="T1" fmla="*/ 24 h 158"/>
                <a:gd name="T2" fmla="*/ 41 w 58"/>
                <a:gd name="T3" fmla="*/ 29 h 158"/>
                <a:gd name="T4" fmla="*/ 41 w 58"/>
                <a:gd name="T5" fmla="*/ 151 h 158"/>
                <a:gd name="T6" fmla="*/ 46 w 58"/>
                <a:gd name="T7" fmla="*/ 155 h 158"/>
                <a:gd name="T8" fmla="*/ 51 w 58"/>
                <a:gd name="T9" fmla="*/ 153 h 158"/>
                <a:gd name="T10" fmla="*/ 53 w 58"/>
                <a:gd name="T11" fmla="*/ 148 h 158"/>
                <a:gd name="T12" fmla="*/ 53 w 58"/>
                <a:gd name="T13" fmla="*/ 26 h 158"/>
                <a:gd name="T14" fmla="*/ 48 w 58"/>
                <a:gd name="T15" fmla="*/ 23 h 158"/>
                <a:gd name="T16" fmla="*/ 10 w 58"/>
                <a:gd name="T17" fmla="*/ 23 h 158"/>
                <a:gd name="T18" fmla="*/ 5 w 58"/>
                <a:gd name="T19" fmla="*/ 26 h 158"/>
                <a:gd name="T20" fmla="*/ 5 w 58"/>
                <a:gd name="T21" fmla="*/ 148 h 158"/>
                <a:gd name="T22" fmla="*/ 6 w 58"/>
                <a:gd name="T23" fmla="*/ 153 h 158"/>
                <a:gd name="T24" fmla="*/ 12 w 58"/>
                <a:gd name="T25" fmla="*/ 155 h 158"/>
                <a:gd name="T26" fmla="*/ 15 w 58"/>
                <a:gd name="T27" fmla="*/ 151 h 158"/>
                <a:gd name="T28" fmla="*/ 17 w 58"/>
                <a:gd name="T29" fmla="*/ 29 h 158"/>
                <a:gd name="T30" fmla="*/ 13 w 58"/>
                <a:gd name="T31" fmla="*/ 24 h 158"/>
                <a:gd name="T32" fmla="*/ 10 w 58"/>
                <a:gd name="T33" fmla="*/ 23 h 158"/>
                <a:gd name="T34" fmla="*/ 25 w 58"/>
                <a:gd name="T35" fmla="*/ 12 h 158"/>
                <a:gd name="T36" fmla="*/ 22 w 58"/>
                <a:gd name="T37" fmla="*/ 17 h 158"/>
                <a:gd name="T38" fmla="*/ 24 w 58"/>
                <a:gd name="T39" fmla="*/ 151 h 158"/>
                <a:gd name="T40" fmla="*/ 29 w 58"/>
                <a:gd name="T41" fmla="*/ 155 h 158"/>
                <a:gd name="T42" fmla="*/ 32 w 58"/>
                <a:gd name="T43" fmla="*/ 153 h 158"/>
                <a:gd name="T44" fmla="*/ 36 w 58"/>
                <a:gd name="T45" fmla="*/ 148 h 158"/>
                <a:gd name="T46" fmla="*/ 34 w 58"/>
                <a:gd name="T47" fmla="*/ 14 h 158"/>
                <a:gd name="T48" fmla="*/ 29 w 58"/>
                <a:gd name="T49" fmla="*/ 12 h 158"/>
                <a:gd name="T50" fmla="*/ 20 w 58"/>
                <a:gd name="T51" fmla="*/ 0 h 158"/>
                <a:gd name="T52" fmla="*/ 36 w 58"/>
                <a:gd name="T53" fmla="*/ 4 h 158"/>
                <a:gd name="T54" fmla="*/ 37 w 58"/>
                <a:gd name="T55" fmla="*/ 12 h 158"/>
                <a:gd name="T56" fmla="*/ 44 w 58"/>
                <a:gd name="T57" fmla="*/ 21 h 158"/>
                <a:gd name="T58" fmla="*/ 51 w 58"/>
                <a:gd name="T59" fmla="*/ 21 h 158"/>
                <a:gd name="T60" fmla="*/ 58 w 58"/>
                <a:gd name="T61" fmla="*/ 21 h 158"/>
                <a:gd name="T62" fmla="*/ 56 w 58"/>
                <a:gd name="T63" fmla="*/ 158 h 158"/>
                <a:gd name="T64" fmla="*/ 0 w 58"/>
                <a:gd name="T65" fmla="*/ 158 h 158"/>
                <a:gd name="T66" fmla="*/ 3 w 58"/>
                <a:gd name="T67" fmla="*/ 21 h 158"/>
                <a:gd name="T68" fmla="*/ 13 w 58"/>
                <a:gd name="T69" fmla="*/ 21 h 158"/>
                <a:gd name="T70" fmla="*/ 20 w 58"/>
                <a:gd name="T71" fmla="*/ 12 h 158"/>
                <a:gd name="T72" fmla="*/ 22 w 58"/>
                <a:gd name="T7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158">
                  <a:moveTo>
                    <a:pt x="46" y="23"/>
                  </a:moveTo>
                  <a:lnTo>
                    <a:pt x="44" y="24"/>
                  </a:lnTo>
                  <a:lnTo>
                    <a:pt x="41" y="26"/>
                  </a:lnTo>
                  <a:lnTo>
                    <a:pt x="41" y="29"/>
                  </a:lnTo>
                  <a:lnTo>
                    <a:pt x="41" y="148"/>
                  </a:lnTo>
                  <a:lnTo>
                    <a:pt x="41" y="151"/>
                  </a:lnTo>
                  <a:lnTo>
                    <a:pt x="44" y="153"/>
                  </a:lnTo>
                  <a:lnTo>
                    <a:pt x="46" y="155"/>
                  </a:lnTo>
                  <a:lnTo>
                    <a:pt x="48" y="155"/>
                  </a:lnTo>
                  <a:lnTo>
                    <a:pt x="51" y="153"/>
                  </a:lnTo>
                  <a:lnTo>
                    <a:pt x="53" y="151"/>
                  </a:lnTo>
                  <a:lnTo>
                    <a:pt x="53" y="148"/>
                  </a:lnTo>
                  <a:lnTo>
                    <a:pt x="53" y="29"/>
                  </a:lnTo>
                  <a:lnTo>
                    <a:pt x="53" y="26"/>
                  </a:lnTo>
                  <a:lnTo>
                    <a:pt x="51" y="24"/>
                  </a:lnTo>
                  <a:lnTo>
                    <a:pt x="48" y="23"/>
                  </a:lnTo>
                  <a:lnTo>
                    <a:pt x="46" y="23"/>
                  </a:lnTo>
                  <a:close/>
                  <a:moveTo>
                    <a:pt x="10" y="23"/>
                  </a:moveTo>
                  <a:lnTo>
                    <a:pt x="6" y="24"/>
                  </a:lnTo>
                  <a:lnTo>
                    <a:pt x="5" y="26"/>
                  </a:lnTo>
                  <a:lnTo>
                    <a:pt x="5" y="29"/>
                  </a:lnTo>
                  <a:lnTo>
                    <a:pt x="5" y="148"/>
                  </a:lnTo>
                  <a:lnTo>
                    <a:pt x="5" y="151"/>
                  </a:lnTo>
                  <a:lnTo>
                    <a:pt x="6" y="153"/>
                  </a:lnTo>
                  <a:lnTo>
                    <a:pt x="10" y="155"/>
                  </a:lnTo>
                  <a:lnTo>
                    <a:pt x="12" y="155"/>
                  </a:lnTo>
                  <a:lnTo>
                    <a:pt x="13" y="153"/>
                  </a:lnTo>
                  <a:lnTo>
                    <a:pt x="15" y="151"/>
                  </a:lnTo>
                  <a:lnTo>
                    <a:pt x="17" y="148"/>
                  </a:lnTo>
                  <a:lnTo>
                    <a:pt x="17" y="29"/>
                  </a:lnTo>
                  <a:lnTo>
                    <a:pt x="15" y="26"/>
                  </a:lnTo>
                  <a:lnTo>
                    <a:pt x="13" y="24"/>
                  </a:lnTo>
                  <a:lnTo>
                    <a:pt x="12" y="23"/>
                  </a:lnTo>
                  <a:lnTo>
                    <a:pt x="10" y="23"/>
                  </a:lnTo>
                  <a:close/>
                  <a:moveTo>
                    <a:pt x="29" y="12"/>
                  </a:moveTo>
                  <a:lnTo>
                    <a:pt x="25" y="12"/>
                  </a:lnTo>
                  <a:lnTo>
                    <a:pt x="24" y="14"/>
                  </a:lnTo>
                  <a:lnTo>
                    <a:pt x="22" y="17"/>
                  </a:lnTo>
                  <a:lnTo>
                    <a:pt x="22" y="148"/>
                  </a:lnTo>
                  <a:lnTo>
                    <a:pt x="24" y="151"/>
                  </a:lnTo>
                  <a:lnTo>
                    <a:pt x="25" y="153"/>
                  </a:lnTo>
                  <a:lnTo>
                    <a:pt x="29" y="155"/>
                  </a:lnTo>
                  <a:lnTo>
                    <a:pt x="29" y="155"/>
                  </a:lnTo>
                  <a:lnTo>
                    <a:pt x="32" y="153"/>
                  </a:lnTo>
                  <a:lnTo>
                    <a:pt x="34" y="151"/>
                  </a:lnTo>
                  <a:lnTo>
                    <a:pt x="36" y="148"/>
                  </a:lnTo>
                  <a:lnTo>
                    <a:pt x="36" y="17"/>
                  </a:lnTo>
                  <a:lnTo>
                    <a:pt x="34" y="14"/>
                  </a:lnTo>
                  <a:lnTo>
                    <a:pt x="32" y="12"/>
                  </a:lnTo>
                  <a:lnTo>
                    <a:pt x="29" y="12"/>
                  </a:lnTo>
                  <a:lnTo>
                    <a:pt x="29" y="12"/>
                  </a:lnTo>
                  <a:close/>
                  <a:moveTo>
                    <a:pt x="20" y="0"/>
                  </a:moveTo>
                  <a:lnTo>
                    <a:pt x="37" y="0"/>
                  </a:lnTo>
                  <a:lnTo>
                    <a:pt x="36" y="4"/>
                  </a:lnTo>
                  <a:lnTo>
                    <a:pt x="36" y="7"/>
                  </a:lnTo>
                  <a:lnTo>
                    <a:pt x="37" y="12"/>
                  </a:lnTo>
                  <a:lnTo>
                    <a:pt x="39" y="17"/>
                  </a:lnTo>
                  <a:lnTo>
                    <a:pt x="44" y="21"/>
                  </a:lnTo>
                  <a:lnTo>
                    <a:pt x="51" y="21"/>
                  </a:lnTo>
                  <a:lnTo>
                    <a:pt x="51" y="21"/>
                  </a:lnTo>
                  <a:lnTo>
                    <a:pt x="55" y="21"/>
                  </a:lnTo>
                  <a:lnTo>
                    <a:pt x="58" y="21"/>
                  </a:lnTo>
                  <a:lnTo>
                    <a:pt x="58" y="158"/>
                  </a:lnTo>
                  <a:lnTo>
                    <a:pt x="56" y="158"/>
                  </a:lnTo>
                  <a:lnTo>
                    <a:pt x="1" y="158"/>
                  </a:lnTo>
                  <a:lnTo>
                    <a:pt x="0" y="158"/>
                  </a:lnTo>
                  <a:lnTo>
                    <a:pt x="0" y="21"/>
                  </a:lnTo>
                  <a:lnTo>
                    <a:pt x="3" y="21"/>
                  </a:lnTo>
                  <a:lnTo>
                    <a:pt x="6" y="21"/>
                  </a:lnTo>
                  <a:lnTo>
                    <a:pt x="13" y="21"/>
                  </a:lnTo>
                  <a:lnTo>
                    <a:pt x="18" y="17"/>
                  </a:lnTo>
                  <a:lnTo>
                    <a:pt x="20" y="12"/>
                  </a:lnTo>
                  <a:lnTo>
                    <a:pt x="22" y="7"/>
                  </a:lnTo>
                  <a:lnTo>
                    <a:pt x="22" y="4"/>
                  </a:lnTo>
                  <a:lnTo>
                    <a:pt x="2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2">
              <a:extLst>
                <a:ext uri="{FF2B5EF4-FFF2-40B4-BE49-F238E27FC236}">
                  <a16:creationId xmlns:a16="http://schemas.microsoft.com/office/drawing/2014/main" id="{F8F4E54E-5231-928B-303C-626A8D8D76F6}"/>
                </a:ext>
              </a:extLst>
            </p:cNvPr>
            <p:cNvSpPr>
              <a:spLocks/>
            </p:cNvSpPr>
            <p:nvPr/>
          </p:nvSpPr>
          <p:spPr bwMode="auto">
            <a:xfrm>
              <a:off x="7580313" y="3883026"/>
              <a:ext cx="120650" cy="30163"/>
            </a:xfrm>
            <a:custGeom>
              <a:avLst/>
              <a:gdLst>
                <a:gd name="T0" fmla="*/ 10 w 76"/>
                <a:gd name="T1" fmla="*/ 0 h 19"/>
                <a:gd name="T2" fmla="*/ 65 w 76"/>
                <a:gd name="T3" fmla="*/ 0 h 19"/>
                <a:gd name="T4" fmla="*/ 69 w 76"/>
                <a:gd name="T5" fmla="*/ 2 h 19"/>
                <a:gd name="T6" fmla="*/ 70 w 76"/>
                <a:gd name="T7" fmla="*/ 5 h 19"/>
                <a:gd name="T8" fmla="*/ 70 w 76"/>
                <a:gd name="T9" fmla="*/ 5 h 19"/>
                <a:gd name="T10" fmla="*/ 69 w 76"/>
                <a:gd name="T11" fmla="*/ 7 h 19"/>
                <a:gd name="T12" fmla="*/ 69 w 76"/>
                <a:gd name="T13" fmla="*/ 9 h 19"/>
                <a:gd name="T14" fmla="*/ 70 w 76"/>
                <a:gd name="T15" fmla="*/ 9 h 19"/>
                <a:gd name="T16" fmla="*/ 72 w 76"/>
                <a:gd name="T17" fmla="*/ 9 h 19"/>
                <a:gd name="T18" fmla="*/ 74 w 76"/>
                <a:gd name="T19" fmla="*/ 10 h 19"/>
                <a:gd name="T20" fmla="*/ 76 w 76"/>
                <a:gd name="T21" fmla="*/ 14 h 19"/>
                <a:gd name="T22" fmla="*/ 76 w 76"/>
                <a:gd name="T23" fmla="*/ 14 h 19"/>
                <a:gd name="T24" fmla="*/ 76 w 76"/>
                <a:gd name="T25" fmla="*/ 17 h 19"/>
                <a:gd name="T26" fmla="*/ 72 w 76"/>
                <a:gd name="T27" fmla="*/ 19 h 19"/>
                <a:gd name="T28" fmla="*/ 70 w 76"/>
                <a:gd name="T29" fmla="*/ 19 h 19"/>
                <a:gd name="T30" fmla="*/ 5 w 76"/>
                <a:gd name="T31" fmla="*/ 19 h 19"/>
                <a:gd name="T32" fmla="*/ 3 w 76"/>
                <a:gd name="T33" fmla="*/ 19 h 19"/>
                <a:gd name="T34" fmla="*/ 0 w 76"/>
                <a:gd name="T35" fmla="*/ 17 h 19"/>
                <a:gd name="T36" fmla="*/ 0 w 76"/>
                <a:gd name="T37" fmla="*/ 14 h 19"/>
                <a:gd name="T38" fmla="*/ 0 w 76"/>
                <a:gd name="T39" fmla="*/ 14 h 19"/>
                <a:gd name="T40" fmla="*/ 2 w 76"/>
                <a:gd name="T41" fmla="*/ 10 h 19"/>
                <a:gd name="T42" fmla="*/ 3 w 76"/>
                <a:gd name="T43" fmla="*/ 9 h 19"/>
                <a:gd name="T44" fmla="*/ 5 w 76"/>
                <a:gd name="T45" fmla="*/ 9 h 19"/>
                <a:gd name="T46" fmla="*/ 7 w 76"/>
                <a:gd name="T47" fmla="*/ 9 h 19"/>
                <a:gd name="T48" fmla="*/ 7 w 76"/>
                <a:gd name="T49" fmla="*/ 7 h 19"/>
                <a:gd name="T50" fmla="*/ 5 w 76"/>
                <a:gd name="T51" fmla="*/ 5 h 19"/>
                <a:gd name="T52" fmla="*/ 5 w 76"/>
                <a:gd name="T53" fmla="*/ 5 h 19"/>
                <a:gd name="T54" fmla="*/ 7 w 76"/>
                <a:gd name="T55" fmla="*/ 2 h 19"/>
                <a:gd name="T56" fmla="*/ 10 w 76"/>
                <a:gd name="T5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9">
                  <a:moveTo>
                    <a:pt x="10" y="0"/>
                  </a:moveTo>
                  <a:lnTo>
                    <a:pt x="65" y="0"/>
                  </a:lnTo>
                  <a:lnTo>
                    <a:pt x="69" y="2"/>
                  </a:lnTo>
                  <a:lnTo>
                    <a:pt x="70" y="5"/>
                  </a:lnTo>
                  <a:lnTo>
                    <a:pt x="70" y="5"/>
                  </a:lnTo>
                  <a:lnTo>
                    <a:pt x="69" y="7"/>
                  </a:lnTo>
                  <a:lnTo>
                    <a:pt x="69" y="9"/>
                  </a:lnTo>
                  <a:lnTo>
                    <a:pt x="70" y="9"/>
                  </a:lnTo>
                  <a:lnTo>
                    <a:pt x="72" y="9"/>
                  </a:lnTo>
                  <a:lnTo>
                    <a:pt x="74" y="10"/>
                  </a:lnTo>
                  <a:lnTo>
                    <a:pt x="76" y="14"/>
                  </a:lnTo>
                  <a:lnTo>
                    <a:pt x="76" y="14"/>
                  </a:lnTo>
                  <a:lnTo>
                    <a:pt x="76" y="17"/>
                  </a:lnTo>
                  <a:lnTo>
                    <a:pt x="72" y="19"/>
                  </a:lnTo>
                  <a:lnTo>
                    <a:pt x="70" y="19"/>
                  </a:lnTo>
                  <a:lnTo>
                    <a:pt x="5" y="19"/>
                  </a:lnTo>
                  <a:lnTo>
                    <a:pt x="3" y="19"/>
                  </a:lnTo>
                  <a:lnTo>
                    <a:pt x="0" y="17"/>
                  </a:lnTo>
                  <a:lnTo>
                    <a:pt x="0" y="14"/>
                  </a:lnTo>
                  <a:lnTo>
                    <a:pt x="0" y="14"/>
                  </a:lnTo>
                  <a:lnTo>
                    <a:pt x="2" y="10"/>
                  </a:lnTo>
                  <a:lnTo>
                    <a:pt x="3" y="9"/>
                  </a:lnTo>
                  <a:lnTo>
                    <a:pt x="5" y="9"/>
                  </a:lnTo>
                  <a:lnTo>
                    <a:pt x="7" y="9"/>
                  </a:lnTo>
                  <a:lnTo>
                    <a:pt x="7" y="7"/>
                  </a:lnTo>
                  <a:lnTo>
                    <a:pt x="5" y="5"/>
                  </a:lnTo>
                  <a:lnTo>
                    <a:pt x="5" y="5"/>
                  </a:lnTo>
                  <a:lnTo>
                    <a:pt x="7" y="2"/>
                  </a:lnTo>
                  <a:lnTo>
                    <a:pt x="1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3">
              <a:extLst>
                <a:ext uri="{FF2B5EF4-FFF2-40B4-BE49-F238E27FC236}">
                  <a16:creationId xmlns:a16="http://schemas.microsoft.com/office/drawing/2014/main" id="{8C5B6FD8-42F7-553E-D662-221C21D45CE7}"/>
                </a:ext>
              </a:extLst>
            </p:cNvPr>
            <p:cNvSpPr>
              <a:spLocks noEditPoints="1"/>
            </p:cNvSpPr>
            <p:nvPr/>
          </p:nvSpPr>
          <p:spPr bwMode="auto">
            <a:xfrm>
              <a:off x="7394576" y="3606801"/>
              <a:ext cx="117475" cy="52388"/>
            </a:xfrm>
            <a:custGeom>
              <a:avLst/>
              <a:gdLst>
                <a:gd name="T0" fmla="*/ 7 w 74"/>
                <a:gd name="T1" fmla="*/ 7 h 33"/>
                <a:gd name="T2" fmla="*/ 2 w 74"/>
                <a:gd name="T3" fmla="*/ 19 h 33"/>
                <a:gd name="T4" fmla="*/ 10 w 74"/>
                <a:gd name="T5" fmla="*/ 31 h 33"/>
                <a:gd name="T6" fmla="*/ 19 w 74"/>
                <a:gd name="T7" fmla="*/ 31 h 33"/>
                <a:gd name="T8" fmla="*/ 26 w 74"/>
                <a:gd name="T9" fmla="*/ 21 h 33"/>
                <a:gd name="T10" fmla="*/ 22 w 74"/>
                <a:gd name="T11" fmla="*/ 12 h 33"/>
                <a:gd name="T12" fmla="*/ 14 w 74"/>
                <a:gd name="T13" fmla="*/ 12 h 33"/>
                <a:gd name="T14" fmla="*/ 10 w 74"/>
                <a:gd name="T15" fmla="*/ 21 h 33"/>
                <a:gd name="T16" fmla="*/ 12 w 74"/>
                <a:gd name="T17" fmla="*/ 21 h 33"/>
                <a:gd name="T18" fmla="*/ 16 w 74"/>
                <a:gd name="T19" fmla="*/ 16 h 33"/>
                <a:gd name="T20" fmla="*/ 21 w 74"/>
                <a:gd name="T21" fmla="*/ 16 h 33"/>
                <a:gd name="T22" fmla="*/ 22 w 74"/>
                <a:gd name="T23" fmla="*/ 21 h 33"/>
                <a:gd name="T24" fmla="*/ 16 w 74"/>
                <a:gd name="T25" fmla="*/ 28 h 33"/>
                <a:gd name="T26" fmla="*/ 9 w 74"/>
                <a:gd name="T27" fmla="*/ 26 h 33"/>
                <a:gd name="T28" fmla="*/ 5 w 74"/>
                <a:gd name="T29" fmla="*/ 18 h 33"/>
                <a:gd name="T30" fmla="*/ 14 w 74"/>
                <a:gd name="T31" fmla="*/ 7 h 33"/>
                <a:gd name="T32" fmla="*/ 19 w 74"/>
                <a:gd name="T33" fmla="*/ 6 h 33"/>
                <a:gd name="T34" fmla="*/ 65 w 74"/>
                <a:gd name="T35" fmla="*/ 9 h 33"/>
                <a:gd name="T36" fmla="*/ 69 w 74"/>
                <a:gd name="T37" fmla="*/ 19 h 33"/>
                <a:gd name="T38" fmla="*/ 62 w 74"/>
                <a:gd name="T39" fmla="*/ 28 h 33"/>
                <a:gd name="T40" fmla="*/ 55 w 74"/>
                <a:gd name="T41" fmla="*/ 28 h 33"/>
                <a:gd name="T42" fmla="*/ 52 w 74"/>
                <a:gd name="T43" fmla="*/ 21 h 33"/>
                <a:gd name="T44" fmla="*/ 57 w 74"/>
                <a:gd name="T45" fmla="*/ 14 h 33"/>
                <a:gd name="T46" fmla="*/ 60 w 74"/>
                <a:gd name="T47" fmla="*/ 18 h 33"/>
                <a:gd name="T48" fmla="*/ 62 w 74"/>
                <a:gd name="T49" fmla="*/ 21 h 33"/>
                <a:gd name="T50" fmla="*/ 64 w 74"/>
                <a:gd name="T51" fmla="*/ 19 h 33"/>
                <a:gd name="T52" fmla="*/ 60 w 74"/>
                <a:gd name="T53" fmla="*/ 12 h 33"/>
                <a:gd name="T54" fmla="*/ 52 w 74"/>
                <a:gd name="T55" fmla="*/ 12 h 33"/>
                <a:gd name="T56" fmla="*/ 48 w 74"/>
                <a:gd name="T57" fmla="*/ 21 h 33"/>
                <a:gd name="T58" fmla="*/ 55 w 74"/>
                <a:gd name="T59" fmla="*/ 31 h 33"/>
                <a:gd name="T60" fmla="*/ 64 w 74"/>
                <a:gd name="T61" fmla="*/ 31 h 33"/>
                <a:gd name="T62" fmla="*/ 72 w 74"/>
                <a:gd name="T63" fmla="*/ 19 h 33"/>
                <a:gd name="T64" fmla="*/ 67 w 74"/>
                <a:gd name="T65" fmla="*/ 7 h 33"/>
                <a:gd name="T66" fmla="*/ 57 w 74"/>
                <a:gd name="T67" fmla="*/ 2 h 33"/>
                <a:gd name="T68" fmla="*/ 57 w 74"/>
                <a:gd name="T69" fmla="*/ 0 h 33"/>
                <a:gd name="T70" fmla="*/ 69 w 74"/>
                <a:gd name="T71" fmla="*/ 6 h 33"/>
                <a:gd name="T72" fmla="*/ 74 w 74"/>
                <a:gd name="T73" fmla="*/ 19 h 33"/>
                <a:gd name="T74" fmla="*/ 64 w 74"/>
                <a:gd name="T75" fmla="*/ 31 h 33"/>
                <a:gd name="T76" fmla="*/ 53 w 74"/>
                <a:gd name="T77" fmla="*/ 33 h 33"/>
                <a:gd name="T78" fmla="*/ 47 w 74"/>
                <a:gd name="T79" fmla="*/ 21 h 33"/>
                <a:gd name="T80" fmla="*/ 48 w 74"/>
                <a:gd name="T81" fmla="*/ 14 h 33"/>
                <a:gd name="T82" fmla="*/ 26 w 74"/>
                <a:gd name="T83" fmla="*/ 14 h 33"/>
                <a:gd name="T84" fmla="*/ 28 w 74"/>
                <a:gd name="T85" fmla="*/ 21 h 33"/>
                <a:gd name="T86" fmla="*/ 21 w 74"/>
                <a:gd name="T87" fmla="*/ 33 h 33"/>
                <a:gd name="T88" fmla="*/ 9 w 74"/>
                <a:gd name="T89" fmla="*/ 31 h 33"/>
                <a:gd name="T90" fmla="*/ 0 w 74"/>
                <a:gd name="T91" fmla="*/ 19 h 33"/>
                <a:gd name="T92" fmla="*/ 4 w 74"/>
                <a:gd name="T93" fmla="*/ 7 h 33"/>
                <a:gd name="T94" fmla="*/ 17 w 74"/>
                <a:gd name="T9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33">
                  <a:moveTo>
                    <a:pt x="17" y="2"/>
                  </a:moveTo>
                  <a:lnTo>
                    <a:pt x="12" y="4"/>
                  </a:lnTo>
                  <a:lnTo>
                    <a:pt x="7" y="7"/>
                  </a:lnTo>
                  <a:lnTo>
                    <a:pt x="4" y="12"/>
                  </a:lnTo>
                  <a:lnTo>
                    <a:pt x="2" y="18"/>
                  </a:lnTo>
                  <a:lnTo>
                    <a:pt x="2" y="19"/>
                  </a:lnTo>
                  <a:lnTo>
                    <a:pt x="4" y="24"/>
                  </a:lnTo>
                  <a:lnTo>
                    <a:pt x="5" y="28"/>
                  </a:lnTo>
                  <a:lnTo>
                    <a:pt x="10" y="31"/>
                  </a:lnTo>
                  <a:lnTo>
                    <a:pt x="16" y="31"/>
                  </a:lnTo>
                  <a:lnTo>
                    <a:pt x="16" y="31"/>
                  </a:lnTo>
                  <a:lnTo>
                    <a:pt x="19" y="31"/>
                  </a:lnTo>
                  <a:lnTo>
                    <a:pt x="22" y="28"/>
                  </a:lnTo>
                  <a:lnTo>
                    <a:pt x="26" y="24"/>
                  </a:lnTo>
                  <a:lnTo>
                    <a:pt x="26" y="21"/>
                  </a:lnTo>
                  <a:lnTo>
                    <a:pt x="26" y="21"/>
                  </a:lnTo>
                  <a:lnTo>
                    <a:pt x="24" y="16"/>
                  </a:lnTo>
                  <a:lnTo>
                    <a:pt x="22" y="12"/>
                  </a:lnTo>
                  <a:lnTo>
                    <a:pt x="17" y="12"/>
                  </a:lnTo>
                  <a:lnTo>
                    <a:pt x="17" y="12"/>
                  </a:lnTo>
                  <a:lnTo>
                    <a:pt x="14" y="12"/>
                  </a:lnTo>
                  <a:lnTo>
                    <a:pt x="10" y="16"/>
                  </a:lnTo>
                  <a:lnTo>
                    <a:pt x="9" y="19"/>
                  </a:lnTo>
                  <a:lnTo>
                    <a:pt x="10" y="21"/>
                  </a:lnTo>
                  <a:lnTo>
                    <a:pt x="10" y="21"/>
                  </a:lnTo>
                  <a:lnTo>
                    <a:pt x="10" y="21"/>
                  </a:lnTo>
                  <a:lnTo>
                    <a:pt x="12" y="21"/>
                  </a:lnTo>
                  <a:lnTo>
                    <a:pt x="12" y="19"/>
                  </a:lnTo>
                  <a:lnTo>
                    <a:pt x="14" y="18"/>
                  </a:lnTo>
                  <a:lnTo>
                    <a:pt x="16" y="16"/>
                  </a:lnTo>
                  <a:lnTo>
                    <a:pt x="17" y="14"/>
                  </a:lnTo>
                  <a:lnTo>
                    <a:pt x="17" y="14"/>
                  </a:lnTo>
                  <a:lnTo>
                    <a:pt x="21" y="16"/>
                  </a:lnTo>
                  <a:lnTo>
                    <a:pt x="22" y="18"/>
                  </a:lnTo>
                  <a:lnTo>
                    <a:pt x="22" y="21"/>
                  </a:lnTo>
                  <a:lnTo>
                    <a:pt x="22" y="21"/>
                  </a:lnTo>
                  <a:lnTo>
                    <a:pt x="22" y="24"/>
                  </a:lnTo>
                  <a:lnTo>
                    <a:pt x="19" y="28"/>
                  </a:lnTo>
                  <a:lnTo>
                    <a:pt x="16" y="28"/>
                  </a:lnTo>
                  <a:lnTo>
                    <a:pt x="16" y="28"/>
                  </a:lnTo>
                  <a:lnTo>
                    <a:pt x="10" y="28"/>
                  </a:lnTo>
                  <a:lnTo>
                    <a:pt x="9" y="26"/>
                  </a:lnTo>
                  <a:lnTo>
                    <a:pt x="5" y="23"/>
                  </a:lnTo>
                  <a:lnTo>
                    <a:pt x="5" y="19"/>
                  </a:lnTo>
                  <a:lnTo>
                    <a:pt x="5" y="18"/>
                  </a:lnTo>
                  <a:lnTo>
                    <a:pt x="7" y="14"/>
                  </a:lnTo>
                  <a:lnTo>
                    <a:pt x="9" y="9"/>
                  </a:lnTo>
                  <a:lnTo>
                    <a:pt x="14" y="7"/>
                  </a:lnTo>
                  <a:lnTo>
                    <a:pt x="17" y="6"/>
                  </a:lnTo>
                  <a:lnTo>
                    <a:pt x="17" y="6"/>
                  </a:lnTo>
                  <a:lnTo>
                    <a:pt x="19" y="6"/>
                  </a:lnTo>
                  <a:lnTo>
                    <a:pt x="57" y="6"/>
                  </a:lnTo>
                  <a:lnTo>
                    <a:pt x="62" y="7"/>
                  </a:lnTo>
                  <a:lnTo>
                    <a:pt x="65" y="9"/>
                  </a:lnTo>
                  <a:lnTo>
                    <a:pt x="67" y="14"/>
                  </a:lnTo>
                  <a:lnTo>
                    <a:pt x="69" y="19"/>
                  </a:lnTo>
                  <a:lnTo>
                    <a:pt x="69" y="19"/>
                  </a:lnTo>
                  <a:lnTo>
                    <a:pt x="67" y="23"/>
                  </a:lnTo>
                  <a:lnTo>
                    <a:pt x="65" y="26"/>
                  </a:lnTo>
                  <a:lnTo>
                    <a:pt x="62" y="28"/>
                  </a:lnTo>
                  <a:lnTo>
                    <a:pt x="59" y="28"/>
                  </a:lnTo>
                  <a:lnTo>
                    <a:pt x="59" y="28"/>
                  </a:lnTo>
                  <a:lnTo>
                    <a:pt x="55" y="28"/>
                  </a:lnTo>
                  <a:lnTo>
                    <a:pt x="52" y="24"/>
                  </a:lnTo>
                  <a:lnTo>
                    <a:pt x="52" y="21"/>
                  </a:lnTo>
                  <a:lnTo>
                    <a:pt x="52" y="21"/>
                  </a:lnTo>
                  <a:lnTo>
                    <a:pt x="52" y="18"/>
                  </a:lnTo>
                  <a:lnTo>
                    <a:pt x="53" y="16"/>
                  </a:lnTo>
                  <a:lnTo>
                    <a:pt x="57" y="14"/>
                  </a:lnTo>
                  <a:lnTo>
                    <a:pt x="57" y="14"/>
                  </a:lnTo>
                  <a:lnTo>
                    <a:pt x="59" y="16"/>
                  </a:lnTo>
                  <a:lnTo>
                    <a:pt x="60" y="18"/>
                  </a:lnTo>
                  <a:lnTo>
                    <a:pt x="60" y="19"/>
                  </a:lnTo>
                  <a:lnTo>
                    <a:pt x="62" y="21"/>
                  </a:lnTo>
                  <a:lnTo>
                    <a:pt x="62" y="21"/>
                  </a:lnTo>
                  <a:lnTo>
                    <a:pt x="62" y="21"/>
                  </a:lnTo>
                  <a:lnTo>
                    <a:pt x="64" y="21"/>
                  </a:lnTo>
                  <a:lnTo>
                    <a:pt x="64" y="19"/>
                  </a:lnTo>
                  <a:lnTo>
                    <a:pt x="64" y="19"/>
                  </a:lnTo>
                  <a:lnTo>
                    <a:pt x="64" y="16"/>
                  </a:lnTo>
                  <a:lnTo>
                    <a:pt x="60" y="12"/>
                  </a:lnTo>
                  <a:lnTo>
                    <a:pt x="57" y="12"/>
                  </a:lnTo>
                  <a:lnTo>
                    <a:pt x="57" y="12"/>
                  </a:lnTo>
                  <a:lnTo>
                    <a:pt x="52" y="12"/>
                  </a:lnTo>
                  <a:lnTo>
                    <a:pt x="48" y="16"/>
                  </a:lnTo>
                  <a:lnTo>
                    <a:pt x="48" y="21"/>
                  </a:lnTo>
                  <a:lnTo>
                    <a:pt x="48" y="21"/>
                  </a:lnTo>
                  <a:lnTo>
                    <a:pt x="48" y="24"/>
                  </a:lnTo>
                  <a:lnTo>
                    <a:pt x="52" y="28"/>
                  </a:lnTo>
                  <a:lnTo>
                    <a:pt x="55" y="31"/>
                  </a:lnTo>
                  <a:lnTo>
                    <a:pt x="59" y="31"/>
                  </a:lnTo>
                  <a:lnTo>
                    <a:pt x="59" y="31"/>
                  </a:lnTo>
                  <a:lnTo>
                    <a:pt x="64" y="31"/>
                  </a:lnTo>
                  <a:lnTo>
                    <a:pt x="67" y="28"/>
                  </a:lnTo>
                  <a:lnTo>
                    <a:pt x="71" y="24"/>
                  </a:lnTo>
                  <a:lnTo>
                    <a:pt x="72" y="19"/>
                  </a:lnTo>
                  <a:lnTo>
                    <a:pt x="72" y="18"/>
                  </a:lnTo>
                  <a:lnTo>
                    <a:pt x="71" y="12"/>
                  </a:lnTo>
                  <a:lnTo>
                    <a:pt x="67" y="7"/>
                  </a:lnTo>
                  <a:lnTo>
                    <a:pt x="62" y="4"/>
                  </a:lnTo>
                  <a:lnTo>
                    <a:pt x="57" y="2"/>
                  </a:lnTo>
                  <a:lnTo>
                    <a:pt x="57" y="2"/>
                  </a:lnTo>
                  <a:lnTo>
                    <a:pt x="17" y="2"/>
                  </a:lnTo>
                  <a:close/>
                  <a:moveTo>
                    <a:pt x="17" y="0"/>
                  </a:moveTo>
                  <a:lnTo>
                    <a:pt x="57" y="0"/>
                  </a:lnTo>
                  <a:lnTo>
                    <a:pt x="57" y="0"/>
                  </a:lnTo>
                  <a:lnTo>
                    <a:pt x="64" y="2"/>
                  </a:lnTo>
                  <a:lnTo>
                    <a:pt x="69" y="6"/>
                  </a:lnTo>
                  <a:lnTo>
                    <a:pt x="72" y="12"/>
                  </a:lnTo>
                  <a:lnTo>
                    <a:pt x="74" y="18"/>
                  </a:lnTo>
                  <a:lnTo>
                    <a:pt x="74" y="19"/>
                  </a:lnTo>
                  <a:lnTo>
                    <a:pt x="72" y="24"/>
                  </a:lnTo>
                  <a:lnTo>
                    <a:pt x="69" y="30"/>
                  </a:lnTo>
                  <a:lnTo>
                    <a:pt x="64" y="31"/>
                  </a:lnTo>
                  <a:lnTo>
                    <a:pt x="59" y="33"/>
                  </a:lnTo>
                  <a:lnTo>
                    <a:pt x="59" y="33"/>
                  </a:lnTo>
                  <a:lnTo>
                    <a:pt x="53" y="33"/>
                  </a:lnTo>
                  <a:lnTo>
                    <a:pt x="50" y="30"/>
                  </a:lnTo>
                  <a:lnTo>
                    <a:pt x="47" y="26"/>
                  </a:lnTo>
                  <a:lnTo>
                    <a:pt x="47" y="21"/>
                  </a:lnTo>
                  <a:lnTo>
                    <a:pt x="47" y="21"/>
                  </a:lnTo>
                  <a:lnTo>
                    <a:pt x="47" y="18"/>
                  </a:lnTo>
                  <a:lnTo>
                    <a:pt x="48" y="14"/>
                  </a:lnTo>
                  <a:lnTo>
                    <a:pt x="50" y="11"/>
                  </a:lnTo>
                  <a:lnTo>
                    <a:pt x="24" y="11"/>
                  </a:lnTo>
                  <a:lnTo>
                    <a:pt x="26" y="14"/>
                  </a:lnTo>
                  <a:lnTo>
                    <a:pt x="28" y="18"/>
                  </a:lnTo>
                  <a:lnTo>
                    <a:pt x="28" y="21"/>
                  </a:lnTo>
                  <a:lnTo>
                    <a:pt x="28" y="21"/>
                  </a:lnTo>
                  <a:lnTo>
                    <a:pt x="26" y="26"/>
                  </a:lnTo>
                  <a:lnTo>
                    <a:pt x="24" y="30"/>
                  </a:lnTo>
                  <a:lnTo>
                    <a:pt x="21" y="33"/>
                  </a:lnTo>
                  <a:lnTo>
                    <a:pt x="16" y="33"/>
                  </a:lnTo>
                  <a:lnTo>
                    <a:pt x="16" y="33"/>
                  </a:lnTo>
                  <a:lnTo>
                    <a:pt x="9" y="31"/>
                  </a:lnTo>
                  <a:lnTo>
                    <a:pt x="5" y="30"/>
                  </a:lnTo>
                  <a:lnTo>
                    <a:pt x="2" y="24"/>
                  </a:lnTo>
                  <a:lnTo>
                    <a:pt x="0" y="19"/>
                  </a:lnTo>
                  <a:lnTo>
                    <a:pt x="0" y="18"/>
                  </a:lnTo>
                  <a:lnTo>
                    <a:pt x="2" y="12"/>
                  </a:lnTo>
                  <a:lnTo>
                    <a:pt x="4" y="7"/>
                  </a:lnTo>
                  <a:lnTo>
                    <a:pt x="7" y="4"/>
                  </a:lnTo>
                  <a:lnTo>
                    <a:pt x="12" y="2"/>
                  </a:lnTo>
                  <a:lnTo>
                    <a:pt x="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4">
              <a:extLst>
                <a:ext uri="{FF2B5EF4-FFF2-40B4-BE49-F238E27FC236}">
                  <a16:creationId xmlns:a16="http://schemas.microsoft.com/office/drawing/2014/main" id="{B0EDA6C5-3548-3079-C1CE-86F4DCD1F00F}"/>
                </a:ext>
              </a:extLst>
            </p:cNvPr>
            <p:cNvSpPr>
              <a:spLocks noEditPoints="1"/>
            </p:cNvSpPr>
            <p:nvPr/>
          </p:nvSpPr>
          <p:spPr bwMode="auto">
            <a:xfrm>
              <a:off x="7408863" y="3629026"/>
              <a:ext cx="88900" cy="250825"/>
            </a:xfrm>
            <a:custGeom>
              <a:avLst/>
              <a:gdLst>
                <a:gd name="T0" fmla="*/ 43 w 56"/>
                <a:gd name="T1" fmla="*/ 24 h 158"/>
                <a:gd name="T2" fmla="*/ 39 w 56"/>
                <a:gd name="T3" fmla="*/ 29 h 158"/>
                <a:gd name="T4" fmla="*/ 41 w 56"/>
                <a:gd name="T5" fmla="*/ 151 h 158"/>
                <a:gd name="T6" fmla="*/ 46 w 56"/>
                <a:gd name="T7" fmla="*/ 155 h 158"/>
                <a:gd name="T8" fmla="*/ 50 w 56"/>
                <a:gd name="T9" fmla="*/ 155 h 158"/>
                <a:gd name="T10" fmla="*/ 53 w 56"/>
                <a:gd name="T11" fmla="*/ 150 h 158"/>
                <a:gd name="T12" fmla="*/ 51 w 56"/>
                <a:gd name="T13" fmla="*/ 26 h 158"/>
                <a:gd name="T14" fmla="*/ 46 w 56"/>
                <a:gd name="T15" fmla="*/ 24 h 158"/>
                <a:gd name="T16" fmla="*/ 8 w 56"/>
                <a:gd name="T17" fmla="*/ 24 h 158"/>
                <a:gd name="T18" fmla="*/ 3 w 56"/>
                <a:gd name="T19" fmla="*/ 26 h 158"/>
                <a:gd name="T20" fmla="*/ 3 w 56"/>
                <a:gd name="T21" fmla="*/ 150 h 158"/>
                <a:gd name="T22" fmla="*/ 7 w 56"/>
                <a:gd name="T23" fmla="*/ 155 h 158"/>
                <a:gd name="T24" fmla="*/ 10 w 56"/>
                <a:gd name="T25" fmla="*/ 155 h 158"/>
                <a:gd name="T26" fmla="*/ 15 w 56"/>
                <a:gd name="T27" fmla="*/ 151 h 158"/>
                <a:gd name="T28" fmla="*/ 15 w 56"/>
                <a:gd name="T29" fmla="*/ 29 h 158"/>
                <a:gd name="T30" fmla="*/ 13 w 56"/>
                <a:gd name="T31" fmla="*/ 24 h 158"/>
                <a:gd name="T32" fmla="*/ 8 w 56"/>
                <a:gd name="T33" fmla="*/ 24 h 158"/>
                <a:gd name="T34" fmla="*/ 24 w 56"/>
                <a:gd name="T35" fmla="*/ 12 h 158"/>
                <a:gd name="T36" fmla="*/ 22 w 56"/>
                <a:gd name="T37" fmla="*/ 17 h 158"/>
                <a:gd name="T38" fmla="*/ 22 w 56"/>
                <a:gd name="T39" fmla="*/ 151 h 158"/>
                <a:gd name="T40" fmla="*/ 27 w 56"/>
                <a:gd name="T41" fmla="*/ 155 h 158"/>
                <a:gd name="T42" fmla="*/ 31 w 56"/>
                <a:gd name="T43" fmla="*/ 155 h 158"/>
                <a:gd name="T44" fmla="*/ 34 w 56"/>
                <a:gd name="T45" fmla="*/ 150 h 158"/>
                <a:gd name="T46" fmla="*/ 34 w 56"/>
                <a:gd name="T47" fmla="*/ 16 h 158"/>
                <a:gd name="T48" fmla="*/ 29 w 56"/>
                <a:gd name="T49" fmla="*/ 12 h 158"/>
                <a:gd name="T50" fmla="*/ 19 w 56"/>
                <a:gd name="T51" fmla="*/ 0 h 158"/>
                <a:gd name="T52" fmla="*/ 36 w 56"/>
                <a:gd name="T53" fmla="*/ 4 h 158"/>
                <a:gd name="T54" fmla="*/ 36 w 56"/>
                <a:gd name="T55" fmla="*/ 12 h 158"/>
                <a:gd name="T56" fmla="*/ 44 w 56"/>
                <a:gd name="T57" fmla="*/ 21 h 158"/>
                <a:gd name="T58" fmla="*/ 50 w 56"/>
                <a:gd name="T59" fmla="*/ 23 h 158"/>
                <a:gd name="T60" fmla="*/ 56 w 56"/>
                <a:gd name="T61" fmla="*/ 21 h 158"/>
                <a:gd name="T62" fmla="*/ 55 w 56"/>
                <a:gd name="T63" fmla="*/ 158 h 158"/>
                <a:gd name="T64" fmla="*/ 0 w 56"/>
                <a:gd name="T65" fmla="*/ 158 h 158"/>
                <a:gd name="T66" fmla="*/ 3 w 56"/>
                <a:gd name="T67" fmla="*/ 21 h 158"/>
                <a:gd name="T68" fmla="*/ 12 w 56"/>
                <a:gd name="T69" fmla="*/ 21 h 158"/>
                <a:gd name="T70" fmla="*/ 20 w 56"/>
                <a:gd name="T71" fmla="*/ 12 h 158"/>
                <a:gd name="T72" fmla="*/ 20 w 56"/>
                <a:gd name="T7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158">
                  <a:moveTo>
                    <a:pt x="46" y="24"/>
                  </a:moveTo>
                  <a:lnTo>
                    <a:pt x="43" y="24"/>
                  </a:lnTo>
                  <a:lnTo>
                    <a:pt x="41" y="26"/>
                  </a:lnTo>
                  <a:lnTo>
                    <a:pt x="39" y="29"/>
                  </a:lnTo>
                  <a:lnTo>
                    <a:pt x="39" y="150"/>
                  </a:lnTo>
                  <a:lnTo>
                    <a:pt x="41" y="151"/>
                  </a:lnTo>
                  <a:lnTo>
                    <a:pt x="43" y="155"/>
                  </a:lnTo>
                  <a:lnTo>
                    <a:pt x="46" y="155"/>
                  </a:lnTo>
                  <a:lnTo>
                    <a:pt x="46" y="155"/>
                  </a:lnTo>
                  <a:lnTo>
                    <a:pt x="50" y="155"/>
                  </a:lnTo>
                  <a:lnTo>
                    <a:pt x="51" y="151"/>
                  </a:lnTo>
                  <a:lnTo>
                    <a:pt x="53" y="150"/>
                  </a:lnTo>
                  <a:lnTo>
                    <a:pt x="53" y="29"/>
                  </a:lnTo>
                  <a:lnTo>
                    <a:pt x="51" y="26"/>
                  </a:lnTo>
                  <a:lnTo>
                    <a:pt x="50" y="24"/>
                  </a:lnTo>
                  <a:lnTo>
                    <a:pt x="46" y="24"/>
                  </a:lnTo>
                  <a:lnTo>
                    <a:pt x="46" y="24"/>
                  </a:lnTo>
                  <a:close/>
                  <a:moveTo>
                    <a:pt x="8" y="24"/>
                  </a:moveTo>
                  <a:lnTo>
                    <a:pt x="7" y="24"/>
                  </a:lnTo>
                  <a:lnTo>
                    <a:pt x="3" y="26"/>
                  </a:lnTo>
                  <a:lnTo>
                    <a:pt x="3" y="29"/>
                  </a:lnTo>
                  <a:lnTo>
                    <a:pt x="3" y="150"/>
                  </a:lnTo>
                  <a:lnTo>
                    <a:pt x="3" y="151"/>
                  </a:lnTo>
                  <a:lnTo>
                    <a:pt x="7" y="155"/>
                  </a:lnTo>
                  <a:lnTo>
                    <a:pt x="8" y="155"/>
                  </a:lnTo>
                  <a:lnTo>
                    <a:pt x="10" y="155"/>
                  </a:lnTo>
                  <a:lnTo>
                    <a:pt x="13" y="155"/>
                  </a:lnTo>
                  <a:lnTo>
                    <a:pt x="15" y="151"/>
                  </a:lnTo>
                  <a:lnTo>
                    <a:pt x="15" y="150"/>
                  </a:lnTo>
                  <a:lnTo>
                    <a:pt x="15" y="29"/>
                  </a:lnTo>
                  <a:lnTo>
                    <a:pt x="15" y="26"/>
                  </a:lnTo>
                  <a:lnTo>
                    <a:pt x="13" y="24"/>
                  </a:lnTo>
                  <a:lnTo>
                    <a:pt x="10" y="24"/>
                  </a:lnTo>
                  <a:lnTo>
                    <a:pt x="8" y="24"/>
                  </a:lnTo>
                  <a:close/>
                  <a:moveTo>
                    <a:pt x="27" y="12"/>
                  </a:moveTo>
                  <a:lnTo>
                    <a:pt x="24" y="12"/>
                  </a:lnTo>
                  <a:lnTo>
                    <a:pt x="22" y="16"/>
                  </a:lnTo>
                  <a:lnTo>
                    <a:pt x="22" y="17"/>
                  </a:lnTo>
                  <a:lnTo>
                    <a:pt x="22" y="150"/>
                  </a:lnTo>
                  <a:lnTo>
                    <a:pt x="22" y="151"/>
                  </a:lnTo>
                  <a:lnTo>
                    <a:pt x="24" y="155"/>
                  </a:lnTo>
                  <a:lnTo>
                    <a:pt x="27" y="155"/>
                  </a:lnTo>
                  <a:lnTo>
                    <a:pt x="29" y="155"/>
                  </a:lnTo>
                  <a:lnTo>
                    <a:pt x="31" y="155"/>
                  </a:lnTo>
                  <a:lnTo>
                    <a:pt x="34" y="151"/>
                  </a:lnTo>
                  <a:lnTo>
                    <a:pt x="34" y="150"/>
                  </a:lnTo>
                  <a:lnTo>
                    <a:pt x="34" y="17"/>
                  </a:lnTo>
                  <a:lnTo>
                    <a:pt x="34" y="16"/>
                  </a:lnTo>
                  <a:lnTo>
                    <a:pt x="31" y="12"/>
                  </a:lnTo>
                  <a:lnTo>
                    <a:pt x="29" y="12"/>
                  </a:lnTo>
                  <a:lnTo>
                    <a:pt x="27" y="12"/>
                  </a:lnTo>
                  <a:close/>
                  <a:moveTo>
                    <a:pt x="19" y="0"/>
                  </a:moveTo>
                  <a:lnTo>
                    <a:pt x="36" y="0"/>
                  </a:lnTo>
                  <a:lnTo>
                    <a:pt x="36" y="4"/>
                  </a:lnTo>
                  <a:lnTo>
                    <a:pt x="34" y="7"/>
                  </a:lnTo>
                  <a:lnTo>
                    <a:pt x="36" y="12"/>
                  </a:lnTo>
                  <a:lnTo>
                    <a:pt x="39" y="17"/>
                  </a:lnTo>
                  <a:lnTo>
                    <a:pt x="44" y="21"/>
                  </a:lnTo>
                  <a:lnTo>
                    <a:pt x="50" y="23"/>
                  </a:lnTo>
                  <a:lnTo>
                    <a:pt x="50" y="23"/>
                  </a:lnTo>
                  <a:lnTo>
                    <a:pt x="53" y="21"/>
                  </a:lnTo>
                  <a:lnTo>
                    <a:pt x="56" y="21"/>
                  </a:lnTo>
                  <a:lnTo>
                    <a:pt x="56" y="158"/>
                  </a:lnTo>
                  <a:lnTo>
                    <a:pt x="55" y="158"/>
                  </a:lnTo>
                  <a:lnTo>
                    <a:pt x="0" y="158"/>
                  </a:lnTo>
                  <a:lnTo>
                    <a:pt x="0" y="158"/>
                  </a:lnTo>
                  <a:lnTo>
                    <a:pt x="0" y="21"/>
                  </a:lnTo>
                  <a:lnTo>
                    <a:pt x="3" y="21"/>
                  </a:lnTo>
                  <a:lnTo>
                    <a:pt x="7" y="23"/>
                  </a:lnTo>
                  <a:lnTo>
                    <a:pt x="12" y="21"/>
                  </a:lnTo>
                  <a:lnTo>
                    <a:pt x="17" y="17"/>
                  </a:lnTo>
                  <a:lnTo>
                    <a:pt x="20" y="12"/>
                  </a:lnTo>
                  <a:lnTo>
                    <a:pt x="22" y="7"/>
                  </a:lnTo>
                  <a:lnTo>
                    <a:pt x="20" y="4"/>
                  </a:lnTo>
                  <a:lnTo>
                    <a:pt x="1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5">
              <a:extLst>
                <a:ext uri="{FF2B5EF4-FFF2-40B4-BE49-F238E27FC236}">
                  <a16:creationId xmlns:a16="http://schemas.microsoft.com/office/drawing/2014/main" id="{D4D088EB-3241-000F-1032-BF0C1E93D103}"/>
                </a:ext>
              </a:extLst>
            </p:cNvPr>
            <p:cNvSpPr>
              <a:spLocks/>
            </p:cNvSpPr>
            <p:nvPr/>
          </p:nvSpPr>
          <p:spPr bwMode="auto">
            <a:xfrm>
              <a:off x="7391401" y="3886201"/>
              <a:ext cx="120650" cy="30163"/>
            </a:xfrm>
            <a:custGeom>
              <a:avLst/>
              <a:gdLst>
                <a:gd name="T0" fmla="*/ 11 w 76"/>
                <a:gd name="T1" fmla="*/ 0 h 19"/>
                <a:gd name="T2" fmla="*/ 66 w 76"/>
                <a:gd name="T3" fmla="*/ 0 h 19"/>
                <a:gd name="T4" fmla="*/ 69 w 76"/>
                <a:gd name="T5" fmla="*/ 0 h 19"/>
                <a:gd name="T6" fmla="*/ 71 w 76"/>
                <a:gd name="T7" fmla="*/ 3 h 19"/>
                <a:gd name="T8" fmla="*/ 71 w 76"/>
                <a:gd name="T9" fmla="*/ 3 h 19"/>
                <a:gd name="T10" fmla="*/ 71 w 76"/>
                <a:gd name="T11" fmla="*/ 5 h 19"/>
                <a:gd name="T12" fmla="*/ 69 w 76"/>
                <a:gd name="T13" fmla="*/ 7 h 19"/>
                <a:gd name="T14" fmla="*/ 71 w 76"/>
                <a:gd name="T15" fmla="*/ 7 h 19"/>
                <a:gd name="T16" fmla="*/ 74 w 76"/>
                <a:gd name="T17" fmla="*/ 8 h 19"/>
                <a:gd name="T18" fmla="*/ 76 w 76"/>
                <a:gd name="T19" fmla="*/ 10 h 19"/>
                <a:gd name="T20" fmla="*/ 76 w 76"/>
                <a:gd name="T21" fmla="*/ 12 h 19"/>
                <a:gd name="T22" fmla="*/ 76 w 76"/>
                <a:gd name="T23" fmla="*/ 12 h 19"/>
                <a:gd name="T24" fmla="*/ 76 w 76"/>
                <a:gd name="T25" fmla="*/ 15 h 19"/>
                <a:gd name="T26" fmla="*/ 74 w 76"/>
                <a:gd name="T27" fmla="*/ 17 h 19"/>
                <a:gd name="T28" fmla="*/ 71 w 76"/>
                <a:gd name="T29" fmla="*/ 19 h 19"/>
                <a:gd name="T30" fmla="*/ 7 w 76"/>
                <a:gd name="T31" fmla="*/ 19 h 19"/>
                <a:gd name="T32" fmla="*/ 4 w 76"/>
                <a:gd name="T33" fmla="*/ 17 h 19"/>
                <a:gd name="T34" fmla="*/ 2 w 76"/>
                <a:gd name="T35" fmla="*/ 15 h 19"/>
                <a:gd name="T36" fmla="*/ 0 w 76"/>
                <a:gd name="T37" fmla="*/ 12 h 19"/>
                <a:gd name="T38" fmla="*/ 0 w 76"/>
                <a:gd name="T39" fmla="*/ 12 h 19"/>
                <a:gd name="T40" fmla="*/ 2 w 76"/>
                <a:gd name="T41" fmla="*/ 10 h 19"/>
                <a:gd name="T42" fmla="*/ 4 w 76"/>
                <a:gd name="T43" fmla="*/ 8 h 19"/>
                <a:gd name="T44" fmla="*/ 7 w 76"/>
                <a:gd name="T45" fmla="*/ 7 h 19"/>
                <a:gd name="T46" fmla="*/ 9 w 76"/>
                <a:gd name="T47" fmla="*/ 7 h 19"/>
                <a:gd name="T48" fmla="*/ 7 w 76"/>
                <a:gd name="T49" fmla="*/ 5 h 19"/>
                <a:gd name="T50" fmla="*/ 7 w 76"/>
                <a:gd name="T51" fmla="*/ 3 h 19"/>
                <a:gd name="T52" fmla="*/ 7 w 76"/>
                <a:gd name="T53" fmla="*/ 3 h 19"/>
                <a:gd name="T54" fmla="*/ 9 w 76"/>
                <a:gd name="T55" fmla="*/ 0 h 19"/>
                <a:gd name="T56" fmla="*/ 11 w 76"/>
                <a:gd name="T5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9">
                  <a:moveTo>
                    <a:pt x="11" y="0"/>
                  </a:moveTo>
                  <a:lnTo>
                    <a:pt x="66" y="0"/>
                  </a:lnTo>
                  <a:lnTo>
                    <a:pt x="69" y="0"/>
                  </a:lnTo>
                  <a:lnTo>
                    <a:pt x="71" y="3"/>
                  </a:lnTo>
                  <a:lnTo>
                    <a:pt x="71" y="3"/>
                  </a:lnTo>
                  <a:lnTo>
                    <a:pt x="71" y="5"/>
                  </a:lnTo>
                  <a:lnTo>
                    <a:pt x="69" y="7"/>
                  </a:lnTo>
                  <a:lnTo>
                    <a:pt x="71" y="7"/>
                  </a:lnTo>
                  <a:lnTo>
                    <a:pt x="74" y="8"/>
                  </a:lnTo>
                  <a:lnTo>
                    <a:pt x="76" y="10"/>
                  </a:lnTo>
                  <a:lnTo>
                    <a:pt x="76" y="12"/>
                  </a:lnTo>
                  <a:lnTo>
                    <a:pt x="76" y="12"/>
                  </a:lnTo>
                  <a:lnTo>
                    <a:pt x="76" y="15"/>
                  </a:lnTo>
                  <a:lnTo>
                    <a:pt x="74" y="17"/>
                  </a:lnTo>
                  <a:lnTo>
                    <a:pt x="71" y="19"/>
                  </a:lnTo>
                  <a:lnTo>
                    <a:pt x="7" y="19"/>
                  </a:lnTo>
                  <a:lnTo>
                    <a:pt x="4" y="17"/>
                  </a:lnTo>
                  <a:lnTo>
                    <a:pt x="2" y="15"/>
                  </a:lnTo>
                  <a:lnTo>
                    <a:pt x="0" y="12"/>
                  </a:lnTo>
                  <a:lnTo>
                    <a:pt x="0" y="12"/>
                  </a:lnTo>
                  <a:lnTo>
                    <a:pt x="2" y="10"/>
                  </a:lnTo>
                  <a:lnTo>
                    <a:pt x="4" y="8"/>
                  </a:lnTo>
                  <a:lnTo>
                    <a:pt x="7" y="7"/>
                  </a:lnTo>
                  <a:lnTo>
                    <a:pt x="9" y="7"/>
                  </a:lnTo>
                  <a:lnTo>
                    <a:pt x="7" y="5"/>
                  </a:lnTo>
                  <a:lnTo>
                    <a:pt x="7" y="3"/>
                  </a:lnTo>
                  <a:lnTo>
                    <a:pt x="7" y="3"/>
                  </a:lnTo>
                  <a:lnTo>
                    <a:pt x="9" y="0"/>
                  </a:lnTo>
                  <a:lnTo>
                    <a:pt x="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6">
              <a:extLst>
                <a:ext uri="{FF2B5EF4-FFF2-40B4-BE49-F238E27FC236}">
                  <a16:creationId xmlns:a16="http://schemas.microsoft.com/office/drawing/2014/main" id="{CD906492-B9B1-4065-6961-84FDA018199F}"/>
                </a:ext>
              </a:extLst>
            </p:cNvPr>
            <p:cNvSpPr>
              <a:spLocks noEditPoints="1"/>
            </p:cNvSpPr>
            <p:nvPr/>
          </p:nvSpPr>
          <p:spPr bwMode="auto">
            <a:xfrm>
              <a:off x="7773988" y="3606801"/>
              <a:ext cx="114300" cy="52388"/>
            </a:xfrm>
            <a:custGeom>
              <a:avLst/>
              <a:gdLst>
                <a:gd name="T0" fmla="*/ 5 w 72"/>
                <a:gd name="T1" fmla="*/ 7 h 33"/>
                <a:gd name="T2" fmla="*/ 2 w 72"/>
                <a:gd name="T3" fmla="*/ 19 h 33"/>
                <a:gd name="T4" fmla="*/ 9 w 72"/>
                <a:gd name="T5" fmla="*/ 31 h 33"/>
                <a:gd name="T6" fmla="*/ 19 w 72"/>
                <a:gd name="T7" fmla="*/ 31 h 33"/>
                <a:gd name="T8" fmla="*/ 26 w 72"/>
                <a:gd name="T9" fmla="*/ 21 h 33"/>
                <a:gd name="T10" fmla="*/ 21 w 72"/>
                <a:gd name="T11" fmla="*/ 12 h 33"/>
                <a:gd name="T12" fmla="*/ 12 w 72"/>
                <a:gd name="T13" fmla="*/ 12 h 33"/>
                <a:gd name="T14" fmla="*/ 9 w 72"/>
                <a:gd name="T15" fmla="*/ 21 h 33"/>
                <a:gd name="T16" fmla="*/ 12 w 72"/>
                <a:gd name="T17" fmla="*/ 21 h 33"/>
                <a:gd name="T18" fmla="*/ 14 w 72"/>
                <a:gd name="T19" fmla="*/ 16 h 33"/>
                <a:gd name="T20" fmla="*/ 19 w 72"/>
                <a:gd name="T21" fmla="*/ 16 h 33"/>
                <a:gd name="T22" fmla="*/ 22 w 72"/>
                <a:gd name="T23" fmla="*/ 21 h 33"/>
                <a:gd name="T24" fmla="*/ 14 w 72"/>
                <a:gd name="T25" fmla="*/ 28 h 33"/>
                <a:gd name="T26" fmla="*/ 7 w 72"/>
                <a:gd name="T27" fmla="*/ 26 h 33"/>
                <a:gd name="T28" fmla="*/ 3 w 72"/>
                <a:gd name="T29" fmla="*/ 19 h 33"/>
                <a:gd name="T30" fmla="*/ 9 w 72"/>
                <a:gd name="T31" fmla="*/ 9 h 33"/>
                <a:gd name="T32" fmla="*/ 17 w 72"/>
                <a:gd name="T33" fmla="*/ 6 h 33"/>
                <a:gd name="T34" fmla="*/ 60 w 72"/>
                <a:gd name="T35" fmla="*/ 7 h 33"/>
                <a:gd name="T36" fmla="*/ 67 w 72"/>
                <a:gd name="T37" fmla="*/ 19 h 33"/>
                <a:gd name="T38" fmla="*/ 65 w 72"/>
                <a:gd name="T39" fmla="*/ 26 h 33"/>
                <a:gd name="T40" fmla="*/ 57 w 72"/>
                <a:gd name="T41" fmla="*/ 28 h 33"/>
                <a:gd name="T42" fmla="*/ 50 w 72"/>
                <a:gd name="T43" fmla="*/ 21 h 33"/>
                <a:gd name="T44" fmla="*/ 53 w 72"/>
                <a:gd name="T45" fmla="*/ 16 h 33"/>
                <a:gd name="T46" fmla="*/ 58 w 72"/>
                <a:gd name="T47" fmla="*/ 16 h 33"/>
                <a:gd name="T48" fmla="*/ 60 w 72"/>
                <a:gd name="T49" fmla="*/ 21 h 33"/>
                <a:gd name="T50" fmla="*/ 63 w 72"/>
                <a:gd name="T51" fmla="*/ 21 h 33"/>
                <a:gd name="T52" fmla="*/ 62 w 72"/>
                <a:gd name="T53" fmla="*/ 16 h 33"/>
                <a:gd name="T54" fmla="*/ 55 w 72"/>
                <a:gd name="T55" fmla="*/ 12 h 33"/>
                <a:gd name="T56" fmla="*/ 46 w 72"/>
                <a:gd name="T57" fmla="*/ 21 h 33"/>
                <a:gd name="T58" fmla="*/ 50 w 72"/>
                <a:gd name="T59" fmla="*/ 28 h 33"/>
                <a:gd name="T60" fmla="*/ 57 w 72"/>
                <a:gd name="T61" fmla="*/ 31 h 33"/>
                <a:gd name="T62" fmla="*/ 70 w 72"/>
                <a:gd name="T63" fmla="*/ 24 h 33"/>
                <a:gd name="T64" fmla="*/ 69 w 72"/>
                <a:gd name="T65" fmla="*/ 12 h 33"/>
                <a:gd name="T66" fmla="*/ 55 w 72"/>
                <a:gd name="T67" fmla="*/ 2 h 33"/>
                <a:gd name="T68" fmla="*/ 17 w 72"/>
                <a:gd name="T69" fmla="*/ 0 h 33"/>
                <a:gd name="T70" fmla="*/ 62 w 72"/>
                <a:gd name="T71" fmla="*/ 2 h 33"/>
                <a:gd name="T72" fmla="*/ 72 w 72"/>
                <a:gd name="T73" fmla="*/ 18 h 33"/>
                <a:gd name="T74" fmla="*/ 69 w 72"/>
                <a:gd name="T75" fmla="*/ 30 h 33"/>
                <a:gd name="T76" fmla="*/ 57 w 72"/>
                <a:gd name="T77" fmla="*/ 33 h 33"/>
                <a:gd name="T78" fmla="*/ 46 w 72"/>
                <a:gd name="T79" fmla="*/ 26 h 33"/>
                <a:gd name="T80" fmla="*/ 46 w 72"/>
                <a:gd name="T81" fmla="*/ 18 h 33"/>
                <a:gd name="T82" fmla="*/ 22 w 72"/>
                <a:gd name="T83" fmla="*/ 11 h 33"/>
                <a:gd name="T84" fmla="*/ 27 w 72"/>
                <a:gd name="T85" fmla="*/ 21 h 33"/>
                <a:gd name="T86" fmla="*/ 22 w 72"/>
                <a:gd name="T87" fmla="*/ 30 h 33"/>
                <a:gd name="T88" fmla="*/ 14 w 72"/>
                <a:gd name="T89" fmla="*/ 33 h 33"/>
                <a:gd name="T90" fmla="*/ 0 w 72"/>
                <a:gd name="T91" fmla="*/ 24 h 33"/>
                <a:gd name="T92" fmla="*/ 0 w 72"/>
                <a:gd name="T93" fmla="*/ 12 h 33"/>
                <a:gd name="T94" fmla="*/ 12 w 72"/>
                <a:gd name="T95"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33">
                  <a:moveTo>
                    <a:pt x="17" y="2"/>
                  </a:moveTo>
                  <a:lnTo>
                    <a:pt x="10" y="4"/>
                  </a:lnTo>
                  <a:lnTo>
                    <a:pt x="5" y="7"/>
                  </a:lnTo>
                  <a:lnTo>
                    <a:pt x="2" y="12"/>
                  </a:lnTo>
                  <a:lnTo>
                    <a:pt x="2" y="18"/>
                  </a:lnTo>
                  <a:lnTo>
                    <a:pt x="2" y="19"/>
                  </a:lnTo>
                  <a:lnTo>
                    <a:pt x="2" y="24"/>
                  </a:lnTo>
                  <a:lnTo>
                    <a:pt x="5" y="28"/>
                  </a:lnTo>
                  <a:lnTo>
                    <a:pt x="9" y="31"/>
                  </a:lnTo>
                  <a:lnTo>
                    <a:pt x="14" y="31"/>
                  </a:lnTo>
                  <a:lnTo>
                    <a:pt x="14" y="31"/>
                  </a:lnTo>
                  <a:lnTo>
                    <a:pt x="19" y="31"/>
                  </a:lnTo>
                  <a:lnTo>
                    <a:pt x="22" y="28"/>
                  </a:lnTo>
                  <a:lnTo>
                    <a:pt x="24" y="24"/>
                  </a:lnTo>
                  <a:lnTo>
                    <a:pt x="26" y="21"/>
                  </a:lnTo>
                  <a:lnTo>
                    <a:pt x="26" y="21"/>
                  </a:lnTo>
                  <a:lnTo>
                    <a:pt x="24" y="16"/>
                  </a:lnTo>
                  <a:lnTo>
                    <a:pt x="21" y="12"/>
                  </a:lnTo>
                  <a:lnTo>
                    <a:pt x="15" y="12"/>
                  </a:lnTo>
                  <a:lnTo>
                    <a:pt x="15" y="12"/>
                  </a:lnTo>
                  <a:lnTo>
                    <a:pt x="12" y="12"/>
                  </a:lnTo>
                  <a:lnTo>
                    <a:pt x="9" y="16"/>
                  </a:lnTo>
                  <a:lnTo>
                    <a:pt x="9" y="19"/>
                  </a:lnTo>
                  <a:lnTo>
                    <a:pt x="9" y="21"/>
                  </a:lnTo>
                  <a:lnTo>
                    <a:pt x="10" y="21"/>
                  </a:lnTo>
                  <a:lnTo>
                    <a:pt x="10" y="21"/>
                  </a:lnTo>
                  <a:lnTo>
                    <a:pt x="12" y="21"/>
                  </a:lnTo>
                  <a:lnTo>
                    <a:pt x="12" y="19"/>
                  </a:lnTo>
                  <a:lnTo>
                    <a:pt x="12" y="18"/>
                  </a:lnTo>
                  <a:lnTo>
                    <a:pt x="14" y="16"/>
                  </a:lnTo>
                  <a:lnTo>
                    <a:pt x="15" y="14"/>
                  </a:lnTo>
                  <a:lnTo>
                    <a:pt x="15" y="14"/>
                  </a:lnTo>
                  <a:lnTo>
                    <a:pt x="19" y="16"/>
                  </a:lnTo>
                  <a:lnTo>
                    <a:pt x="21" y="18"/>
                  </a:lnTo>
                  <a:lnTo>
                    <a:pt x="22" y="21"/>
                  </a:lnTo>
                  <a:lnTo>
                    <a:pt x="22" y="21"/>
                  </a:lnTo>
                  <a:lnTo>
                    <a:pt x="21" y="24"/>
                  </a:lnTo>
                  <a:lnTo>
                    <a:pt x="17" y="28"/>
                  </a:lnTo>
                  <a:lnTo>
                    <a:pt x="14" y="28"/>
                  </a:lnTo>
                  <a:lnTo>
                    <a:pt x="14" y="28"/>
                  </a:lnTo>
                  <a:lnTo>
                    <a:pt x="10" y="28"/>
                  </a:lnTo>
                  <a:lnTo>
                    <a:pt x="7" y="26"/>
                  </a:lnTo>
                  <a:lnTo>
                    <a:pt x="5" y="23"/>
                  </a:lnTo>
                  <a:lnTo>
                    <a:pt x="3" y="19"/>
                  </a:lnTo>
                  <a:lnTo>
                    <a:pt x="3" y="19"/>
                  </a:lnTo>
                  <a:lnTo>
                    <a:pt x="3" y="18"/>
                  </a:lnTo>
                  <a:lnTo>
                    <a:pt x="5" y="14"/>
                  </a:lnTo>
                  <a:lnTo>
                    <a:pt x="9" y="9"/>
                  </a:lnTo>
                  <a:lnTo>
                    <a:pt x="12" y="7"/>
                  </a:lnTo>
                  <a:lnTo>
                    <a:pt x="17" y="6"/>
                  </a:lnTo>
                  <a:lnTo>
                    <a:pt x="17" y="6"/>
                  </a:lnTo>
                  <a:lnTo>
                    <a:pt x="17" y="6"/>
                  </a:lnTo>
                  <a:lnTo>
                    <a:pt x="55" y="6"/>
                  </a:lnTo>
                  <a:lnTo>
                    <a:pt x="60" y="7"/>
                  </a:lnTo>
                  <a:lnTo>
                    <a:pt x="63" y="9"/>
                  </a:lnTo>
                  <a:lnTo>
                    <a:pt x="67" y="14"/>
                  </a:lnTo>
                  <a:lnTo>
                    <a:pt x="67" y="19"/>
                  </a:lnTo>
                  <a:lnTo>
                    <a:pt x="67" y="19"/>
                  </a:lnTo>
                  <a:lnTo>
                    <a:pt x="67" y="23"/>
                  </a:lnTo>
                  <a:lnTo>
                    <a:pt x="65" y="26"/>
                  </a:lnTo>
                  <a:lnTo>
                    <a:pt x="62" y="28"/>
                  </a:lnTo>
                  <a:lnTo>
                    <a:pt x="57" y="28"/>
                  </a:lnTo>
                  <a:lnTo>
                    <a:pt x="57" y="28"/>
                  </a:lnTo>
                  <a:lnTo>
                    <a:pt x="53" y="28"/>
                  </a:lnTo>
                  <a:lnTo>
                    <a:pt x="51" y="24"/>
                  </a:lnTo>
                  <a:lnTo>
                    <a:pt x="50" y="21"/>
                  </a:lnTo>
                  <a:lnTo>
                    <a:pt x="50" y="21"/>
                  </a:lnTo>
                  <a:lnTo>
                    <a:pt x="50" y="18"/>
                  </a:lnTo>
                  <a:lnTo>
                    <a:pt x="53" y="16"/>
                  </a:lnTo>
                  <a:lnTo>
                    <a:pt x="55" y="14"/>
                  </a:lnTo>
                  <a:lnTo>
                    <a:pt x="55" y="14"/>
                  </a:lnTo>
                  <a:lnTo>
                    <a:pt x="58" y="16"/>
                  </a:lnTo>
                  <a:lnTo>
                    <a:pt x="60" y="18"/>
                  </a:lnTo>
                  <a:lnTo>
                    <a:pt x="60" y="19"/>
                  </a:lnTo>
                  <a:lnTo>
                    <a:pt x="60" y="21"/>
                  </a:lnTo>
                  <a:lnTo>
                    <a:pt x="62" y="21"/>
                  </a:lnTo>
                  <a:lnTo>
                    <a:pt x="62" y="21"/>
                  </a:lnTo>
                  <a:lnTo>
                    <a:pt x="63" y="21"/>
                  </a:lnTo>
                  <a:lnTo>
                    <a:pt x="63" y="19"/>
                  </a:lnTo>
                  <a:lnTo>
                    <a:pt x="63" y="19"/>
                  </a:lnTo>
                  <a:lnTo>
                    <a:pt x="62" y="16"/>
                  </a:lnTo>
                  <a:lnTo>
                    <a:pt x="60" y="12"/>
                  </a:lnTo>
                  <a:lnTo>
                    <a:pt x="55" y="12"/>
                  </a:lnTo>
                  <a:lnTo>
                    <a:pt x="55" y="12"/>
                  </a:lnTo>
                  <a:lnTo>
                    <a:pt x="51" y="12"/>
                  </a:lnTo>
                  <a:lnTo>
                    <a:pt x="48" y="16"/>
                  </a:lnTo>
                  <a:lnTo>
                    <a:pt x="46" y="21"/>
                  </a:lnTo>
                  <a:lnTo>
                    <a:pt x="46" y="21"/>
                  </a:lnTo>
                  <a:lnTo>
                    <a:pt x="48" y="24"/>
                  </a:lnTo>
                  <a:lnTo>
                    <a:pt x="50" y="28"/>
                  </a:lnTo>
                  <a:lnTo>
                    <a:pt x="53" y="31"/>
                  </a:lnTo>
                  <a:lnTo>
                    <a:pt x="57" y="31"/>
                  </a:lnTo>
                  <a:lnTo>
                    <a:pt x="57" y="31"/>
                  </a:lnTo>
                  <a:lnTo>
                    <a:pt x="62" y="31"/>
                  </a:lnTo>
                  <a:lnTo>
                    <a:pt x="67" y="28"/>
                  </a:lnTo>
                  <a:lnTo>
                    <a:pt x="70" y="24"/>
                  </a:lnTo>
                  <a:lnTo>
                    <a:pt x="70" y="19"/>
                  </a:lnTo>
                  <a:lnTo>
                    <a:pt x="70" y="18"/>
                  </a:lnTo>
                  <a:lnTo>
                    <a:pt x="69" y="12"/>
                  </a:lnTo>
                  <a:lnTo>
                    <a:pt x="67" y="7"/>
                  </a:lnTo>
                  <a:lnTo>
                    <a:pt x="62" y="4"/>
                  </a:lnTo>
                  <a:lnTo>
                    <a:pt x="55" y="2"/>
                  </a:lnTo>
                  <a:lnTo>
                    <a:pt x="55" y="2"/>
                  </a:lnTo>
                  <a:lnTo>
                    <a:pt x="17" y="2"/>
                  </a:lnTo>
                  <a:close/>
                  <a:moveTo>
                    <a:pt x="17" y="0"/>
                  </a:moveTo>
                  <a:lnTo>
                    <a:pt x="55" y="0"/>
                  </a:lnTo>
                  <a:lnTo>
                    <a:pt x="55" y="0"/>
                  </a:lnTo>
                  <a:lnTo>
                    <a:pt x="62" y="2"/>
                  </a:lnTo>
                  <a:lnTo>
                    <a:pt x="67" y="6"/>
                  </a:lnTo>
                  <a:lnTo>
                    <a:pt x="70" y="12"/>
                  </a:lnTo>
                  <a:lnTo>
                    <a:pt x="72" y="18"/>
                  </a:lnTo>
                  <a:lnTo>
                    <a:pt x="72" y="19"/>
                  </a:lnTo>
                  <a:lnTo>
                    <a:pt x="70" y="24"/>
                  </a:lnTo>
                  <a:lnTo>
                    <a:pt x="69" y="30"/>
                  </a:lnTo>
                  <a:lnTo>
                    <a:pt x="63" y="31"/>
                  </a:lnTo>
                  <a:lnTo>
                    <a:pt x="57" y="33"/>
                  </a:lnTo>
                  <a:lnTo>
                    <a:pt x="57" y="33"/>
                  </a:lnTo>
                  <a:lnTo>
                    <a:pt x="53" y="33"/>
                  </a:lnTo>
                  <a:lnTo>
                    <a:pt x="48" y="30"/>
                  </a:lnTo>
                  <a:lnTo>
                    <a:pt x="46" y="26"/>
                  </a:lnTo>
                  <a:lnTo>
                    <a:pt x="45" y="21"/>
                  </a:lnTo>
                  <a:lnTo>
                    <a:pt x="45" y="21"/>
                  </a:lnTo>
                  <a:lnTo>
                    <a:pt x="46" y="18"/>
                  </a:lnTo>
                  <a:lnTo>
                    <a:pt x="48" y="14"/>
                  </a:lnTo>
                  <a:lnTo>
                    <a:pt x="50" y="11"/>
                  </a:lnTo>
                  <a:lnTo>
                    <a:pt x="22" y="11"/>
                  </a:lnTo>
                  <a:lnTo>
                    <a:pt x="24" y="14"/>
                  </a:lnTo>
                  <a:lnTo>
                    <a:pt x="26" y="18"/>
                  </a:lnTo>
                  <a:lnTo>
                    <a:pt x="27" y="21"/>
                  </a:lnTo>
                  <a:lnTo>
                    <a:pt x="27" y="21"/>
                  </a:lnTo>
                  <a:lnTo>
                    <a:pt x="26" y="26"/>
                  </a:lnTo>
                  <a:lnTo>
                    <a:pt x="22" y="30"/>
                  </a:lnTo>
                  <a:lnTo>
                    <a:pt x="19" y="33"/>
                  </a:lnTo>
                  <a:lnTo>
                    <a:pt x="14" y="33"/>
                  </a:lnTo>
                  <a:lnTo>
                    <a:pt x="14" y="33"/>
                  </a:lnTo>
                  <a:lnTo>
                    <a:pt x="9" y="31"/>
                  </a:lnTo>
                  <a:lnTo>
                    <a:pt x="3" y="30"/>
                  </a:lnTo>
                  <a:lnTo>
                    <a:pt x="0" y="24"/>
                  </a:lnTo>
                  <a:lnTo>
                    <a:pt x="0" y="19"/>
                  </a:lnTo>
                  <a:lnTo>
                    <a:pt x="0" y="18"/>
                  </a:lnTo>
                  <a:lnTo>
                    <a:pt x="0" y="12"/>
                  </a:lnTo>
                  <a:lnTo>
                    <a:pt x="3" y="7"/>
                  </a:lnTo>
                  <a:lnTo>
                    <a:pt x="7" y="4"/>
                  </a:lnTo>
                  <a:lnTo>
                    <a:pt x="12" y="2"/>
                  </a:lnTo>
                  <a:lnTo>
                    <a:pt x="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7">
              <a:extLst>
                <a:ext uri="{FF2B5EF4-FFF2-40B4-BE49-F238E27FC236}">
                  <a16:creationId xmlns:a16="http://schemas.microsoft.com/office/drawing/2014/main" id="{41D7449D-9FF9-0A7C-B368-551D726919D1}"/>
                </a:ext>
              </a:extLst>
            </p:cNvPr>
            <p:cNvSpPr>
              <a:spLocks noEditPoints="1"/>
            </p:cNvSpPr>
            <p:nvPr/>
          </p:nvSpPr>
          <p:spPr bwMode="auto">
            <a:xfrm>
              <a:off x="7785101" y="3629026"/>
              <a:ext cx="88900" cy="250825"/>
            </a:xfrm>
            <a:custGeom>
              <a:avLst/>
              <a:gdLst>
                <a:gd name="T0" fmla="*/ 44 w 56"/>
                <a:gd name="T1" fmla="*/ 24 h 158"/>
                <a:gd name="T2" fmla="*/ 41 w 56"/>
                <a:gd name="T3" fmla="*/ 29 h 158"/>
                <a:gd name="T4" fmla="*/ 41 w 56"/>
                <a:gd name="T5" fmla="*/ 151 h 158"/>
                <a:gd name="T6" fmla="*/ 46 w 56"/>
                <a:gd name="T7" fmla="*/ 155 h 158"/>
                <a:gd name="T8" fmla="*/ 51 w 56"/>
                <a:gd name="T9" fmla="*/ 155 h 158"/>
                <a:gd name="T10" fmla="*/ 53 w 56"/>
                <a:gd name="T11" fmla="*/ 150 h 158"/>
                <a:gd name="T12" fmla="*/ 53 w 56"/>
                <a:gd name="T13" fmla="*/ 26 h 158"/>
                <a:gd name="T14" fmla="*/ 48 w 56"/>
                <a:gd name="T15" fmla="*/ 24 h 158"/>
                <a:gd name="T16" fmla="*/ 10 w 56"/>
                <a:gd name="T17" fmla="*/ 24 h 158"/>
                <a:gd name="T18" fmla="*/ 5 w 56"/>
                <a:gd name="T19" fmla="*/ 26 h 158"/>
                <a:gd name="T20" fmla="*/ 3 w 56"/>
                <a:gd name="T21" fmla="*/ 150 h 158"/>
                <a:gd name="T22" fmla="*/ 7 w 56"/>
                <a:gd name="T23" fmla="*/ 155 h 158"/>
                <a:gd name="T24" fmla="*/ 10 w 56"/>
                <a:gd name="T25" fmla="*/ 155 h 158"/>
                <a:gd name="T26" fmla="*/ 15 w 56"/>
                <a:gd name="T27" fmla="*/ 151 h 158"/>
                <a:gd name="T28" fmla="*/ 17 w 56"/>
                <a:gd name="T29" fmla="*/ 29 h 158"/>
                <a:gd name="T30" fmla="*/ 14 w 56"/>
                <a:gd name="T31" fmla="*/ 24 h 158"/>
                <a:gd name="T32" fmla="*/ 10 w 56"/>
                <a:gd name="T33" fmla="*/ 24 h 158"/>
                <a:gd name="T34" fmla="*/ 26 w 56"/>
                <a:gd name="T35" fmla="*/ 12 h 158"/>
                <a:gd name="T36" fmla="*/ 22 w 56"/>
                <a:gd name="T37" fmla="*/ 17 h 158"/>
                <a:gd name="T38" fmla="*/ 24 w 56"/>
                <a:gd name="T39" fmla="*/ 151 h 158"/>
                <a:gd name="T40" fmla="*/ 29 w 56"/>
                <a:gd name="T41" fmla="*/ 155 h 158"/>
                <a:gd name="T42" fmla="*/ 32 w 56"/>
                <a:gd name="T43" fmla="*/ 155 h 158"/>
                <a:gd name="T44" fmla="*/ 36 w 56"/>
                <a:gd name="T45" fmla="*/ 150 h 158"/>
                <a:gd name="T46" fmla="*/ 34 w 56"/>
                <a:gd name="T47" fmla="*/ 16 h 158"/>
                <a:gd name="T48" fmla="*/ 29 w 56"/>
                <a:gd name="T49" fmla="*/ 12 h 158"/>
                <a:gd name="T50" fmla="*/ 20 w 56"/>
                <a:gd name="T51" fmla="*/ 0 h 158"/>
                <a:gd name="T52" fmla="*/ 36 w 56"/>
                <a:gd name="T53" fmla="*/ 4 h 158"/>
                <a:gd name="T54" fmla="*/ 36 w 56"/>
                <a:gd name="T55" fmla="*/ 12 h 158"/>
                <a:gd name="T56" fmla="*/ 44 w 56"/>
                <a:gd name="T57" fmla="*/ 21 h 158"/>
                <a:gd name="T58" fmla="*/ 50 w 56"/>
                <a:gd name="T59" fmla="*/ 23 h 158"/>
                <a:gd name="T60" fmla="*/ 56 w 56"/>
                <a:gd name="T61" fmla="*/ 21 h 158"/>
                <a:gd name="T62" fmla="*/ 56 w 56"/>
                <a:gd name="T63" fmla="*/ 158 h 158"/>
                <a:gd name="T64" fmla="*/ 0 w 56"/>
                <a:gd name="T65" fmla="*/ 158 h 158"/>
                <a:gd name="T66" fmla="*/ 3 w 56"/>
                <a:gd name="T67" fmla="*/ 21 h 158"/>
                <a:gd name="T68" fmla="*/ 14 w 56"/>
                <a:gd name="T69" fmla="*/ 21 h 158"/>
                <a:gd name="T70" fmla="*/ 20 w 56"/>
                <a:gd name="T71" fmla="*/ 12 h 158"/>
                <a:gd name="T72" fmla="*/ 22 w 56"/>
                <a:gd name="T7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158">
                  <a:moveTo>
                    <a:pt x="46" y="24"/>
                  </a:moveTo>
                  <a:lnTo>
                    <a:pt x="44" y="24"/>
                  </a:lnTo>
                  <a:lnTo>
                    <a:pt x="41" y="26"/>
                  </a:lnTo>
                  <a:lnTo>
                    <a:pt x="41" y="29"/>
                  </a:lnTo>
                  <a:lnTo>
                    <a:pt x="41" y="150"/>
                  </a:lnTo>
                  <a:lnTo>
                    <a:pt x="41" y="151"/>
                  </a:lnTo>
                  <a:lnTo>
                    <a:pt x="44" y="155"/>
                  </a:lnTo>
                  <a:lnTo>
                    <a:pt x="46" y="155"/>
                  </a:lnTo>
                  <a:lnTo>
                    <a:pt x="48" y="155"/>
                  </a:lnTo>
                  <a:lnTo>
                    <a:pt x="51" y="155"/>
                  </a:lnTo>
                  <a:lnTo>
                    <a:pt x="53" y="151"/>
                  </a:lnTo>
                  <a:lnTo>
                    <a:pt x="53" y="150"/>
                  </a:lnTo>
                  <a:lnTo>
                    <a:pt x="53" y="29"/>
                  </a:lnTo>
                  <a:lnTo>
                    <a:pt x="53" y="26"/>
                  </a:lnTo>
                  <a:lnTo>
                    <a:pt x="51" y="24"/>
                  </a:lnTo>
                  <a:lnTo>
                    <a:pt x="48" y="24"/>
                  </a:lnTo>
                  <a:lnTo>
                    <a:pt x="46" y="24"/>
                  </a:lnTo>
                  <a:close/>
                  <a:moveTo>
                    <a:pt x="10" y="24"/>
                  </a:moveTo>
                  <a:lnTo>
                    <a:pt x="7" y="24"/>
                  </a:lnTo>
                  <a:lnTo>
                    <a:pt x="5" y="26"/>
                  </a:lnTo>
                  <a:lnTo>
                    <a:pt x="3" y="29"/>
                  </a:lnTo>
                  <a:lnTo>
                    <a:pt x="3" y="150"/>
                  </a:lnTo>
                  <a:lnTo>
                    <a:pt x="5" y="151"/>
                  </a:lnTo>
                  <a:lnTo>
                    <a:pt x="7" y="155"/>
                  </a:lnTo>
                  <a:lnTo>
                    <a:pt x="10" y="155"/>
                  </a:lnTo>
                  <a:lnTo>
                    <a:pt x="10" y="155"/>
                  </a:lnTo>
                  <a:lnTo>
                    <a:pt x="14" y="155"/>
                  </a:lnTo>
                  <a:lnTo>
                    <a:pt x="15" y="151"/>
                  </a:lnTo>
                  <a:lnTo>
                    <a:pt x="17" y="150"/>
                  </a:lnTo>
                  <a:lnTo>
                    <a:pt x="17" y="29"/>
                  </a:lnTo>
                  <a:lnTo>
                    <a:pt x="15" y="26"/>
                  </a:lnTo>
                  <a:lnTo>
                    <a:pt x="14" y="24"/>
                  </a:lnTo>
                  <a:lnTo>
                    <a:pt x="10" y="24"/>
                  </a:lnTo>
                  <a:lnTo>
                    <a:pt x="10" y="24"/>
                  </a:lnTo>
                  <a:close/>
                  <a:moveTo>
                    <a:pt x="29" y="12"/>
                  </a:moveTo>
                  <a:lnTo>
                    <a:pt x="26" y="12"/>
                  </a:lnTo>
                  <a:lnTo>
                    <a:pt x="24" y="16"/>
                  </a:lnTo>
                  <a:lnTo>
                    <a:pt x="22" y="17"/>
                  </a:lnTo>
                  <a:lnTo>
                    <a:pt x="22" y="150"/>
                  </a:lnTo>
                  <a:lnTo>
                    <a:pt x="24" y="151"/>
                  </a:lnTo>
                  <a:lnTo>
                    <a:pt x="26" y="155"/>
                  </a:lnTo>
                  <a:lnTo>
                    <a:pt x="29" y="155"/>
                  </a:lnTo>
                  <a:lnTo>
                    <a:pt x="29" y="155"/>
                  </a:lnTo>
                  <a:lnTo>
                    <a:pt x="32" y="155"/>
                  </a:lnTo>
                  <a:lnTo>
                    <a:pt x="34" y="151"/>
                  </a:lnTo>
                  <a:lnTo>
                    <a:pt x="36" y="150"/>
                  </a:lnTo>
                  <a:lnTo>
                    <a:pt x="36" y="17"/>
                  </a:lnTo>
                  <a:lnTo>
                    <a:pt x="34" y="16"/>
                  </a:lnTo>
                  <a:lnTo>
                    <a:pt x="32" y="12"/>
                  </a:lnTo>
                  <a:lnTo>
                    <a:pt x="29" y="12"/>
                  </a:lnTo>
                  <a:lnTo>
                    <a:pt x="29" y="12"/>
                  </a:lnTo>
                  <a:close/>
                  <a:moveTo>
                    <a:pt x="20" y="0"/>
                  </a:moveTo>
                  <a:lnTo>
                    <a:pt x="38" y="0"/>
                  </a:lnTo>
                  <a:lnTo>
                    <a:pt x="36" y="4"/>
                  </a:lnTo>
                  <a:lnTo>
                    <a:pt x="36" y="7"/>
                  </a:lnTo>
                  <a:lnTo>
                    <a:pt x="36" y="12"/>
                  </a:lnTo>
                  <a:lnTo>
                    <a:pt x="39" y="17"/>
                  </a:lnTo>
                  <a:lnTo>
                    <a:pt x="44" y="21"/>
                  </a:lnTo>
                  <a:lnTo>
                    <a:pt x="50" y="23"/>
                  </a:lnTo>
                  <a:lnTo>
                    <a:pt x="50" y="23"/>
                  </a:lnTo>
                  <a:lnTo>
                    <a:pt x="55" y="21"/>
                  </a:lnTo>
                  <a:lnTo>
                    <a:pt x="56" y="21"/>
                  </a:lnTo>
                  <a:lnTo>
                    <a:pt x="56" y="158"/>
                  </a:lnTo>
                  <a:lnTo>
                    <a:pt x="56" y="158"/>
                  </a:lnTo>
                  <a:lnTo>
                    <a:pt x="2" y="158"/>
                  </a:lnTo>
                  <a:lnTo>
                    <a:pt x="0" y="158"/>
                  </a:lnTo>
                  <a:lnTo>
                    <a:pt x="0" y="21"/>
                  </a:lnTo>
                  <a:lnTo>
                    <a:pt x="3" y="21"/>
                  </a:lnTo>
                  <a:lnTo>
                    <a:pt x="7" y="23"/>
                  </a:lnTo>
                  <a:lnTo>
                    <a:pt x="14" y="21"/>
                  </a:lnTo>
                  <a:lnTo>
                    <a:pt x="17" y="17"/>
                  </a:lnTo>
                  <a:lnTo>
                    <a:pt x="20" y="12"/>
                  </a:lnTo>
                  <a:lnTo>
                    <a:pt x="22" y="7"/>
                  </a:lnTo>
                  <a:lnTo>
                    <a:pt x="22" y="4"/>
                  </a:lnTo>
                  <a:lnTo>
                    <a:pt x="2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88">
              <a:extLst>
                <a:ext uri="{FF2B5EF4-FFF2-40B4-BE49-F238E27FC236}">
                  <a16:creationId xmlns:a16="http://schemas.microsoft.com/office/drawing/2014/main" id="{07E0F855-60EE-5B00-4995-982CB8F338F5}"/>
                </a:ext>
              </a:extLst>
            </p:cNvPr>
            <p:cNvSpPr>
              <a:spLocks/>
            </p:cNvSpPr>
            <p:nvPr/>
          </p:nvSpPr>
          <p:spPr bwMode="auto">
            <a:xfrm>
              <a:off x="7770813" y="3886201"/>
              <a:ext cx="120650" cy="30163"/>
            </a:xfrm>
            <a:custGeom>
              <a:avLst/>
              <a:gdLst>
                <a:gd name="T0" fmla="*/ 11 w 76"/>
                <a:gd name="T1" fmla="*/ 0 h 19"/>
                <a:gd name="T2" fmla="*/ 65 w 76"/>
                <a:gd name="T3" fmla="*/ 0 h 19"/>
                <a:gd name="T4" fmla="*/ 69 w 76"/>
                <a:gd name="T5" fmla="*/ 0 h 19"/>
                <a:gd name="T6" fmla="*/ 69 w 76"/>
                <a:gd name="T7" fmla="*/ 3 h 19"/>
                <a:gd name="T8" fmla="*/ 71 w 76"/>
                <a:gd name="T9" fmla="*/ 3 h 19"/>
                <a:gd name="T10" fmla="*/ 69 w 76"/>
                <a:gd name="T11" fmla="*/ 5 h 19"/>
                <a:gd name="T12" fmla="*/ 69 w 76"/>
                <a:gd name="T13" fmla="*/ 7 h 19"/>
                <a:gd name="T14" fmla="*/ 71 w 76"/>
                <a:gd name="T15" fmla="*/ 7 h 19"/>
                <a:gd name="T16" fmla="*/ 72 w 76"/>
                <a:gd name="T17" fmla="*/ 8 h 19"/>
                <a:gd name="T18" fmla="*/ 74 w 76"/>
                <a:gd name="T19" fmla="*/ 10 h 19"/>
                <a:gd name="T20" fmla="*/ 76 w 76"/>
                <a:gd name="T21" fmla="*/ 12 h 19"/>
                <a:gd name="T22" fmla="*/ 76 w 76"/>
                <a:gd name="T23" fmla="*/ 12 h 19"/>
                <a:gd name="T24" fmla="*/ 74 w 76"/>
                <a:gd name="T25" fmla="*/ 15 h 19"/>
                <a:gd name="T26" fmla="*/ 72 w 76"/>
                <a:gd name="T27" fmla="*/ 17 h 19"/>
                <a:gd name="T28" fmla="*/ 71 w 76"/>
                <a:gd name="T29" fmla="*/ 19 h 19"/>
                <a:gd name="T30" fmla="*/ 5 w 76"/>
                <a:gd name="T31" fmla="*/ 19 h 19"/>
                <a:gd name="T32" fmla="*/ 2 w 76"/>
                <a:gd name="T33" fmla="*/ 17 h 19"/>
                <a:gd name="T34" fmla="*/ 0 w 76"/>
                <a:gd name="T35" fmla="*/ 15 h 19"/>
                <a:gd name="T36" fmla="*/ 0 w 76"/>
                <a:gd name="T37" fmla="*/ 12 h 19"/>
                <a:gd name="T38" fmla="*/ 0 w 76"/>
                <a:gd name="T39" fmla="*/ 12 h 19"/>
                <a:gd name="T40" fmla="*/ 0 w 76"/>
                <a:gd name="T41" fmla="*/ 10 h 19"/>
                <a:gd name="T42" fmla="*/ 4 w 76"/>
                <a:gd name="T43" fmla="*/ 8 h 19"/>
                <a:gd name="T44" fmla="*/ 5 w 76"/>
                <a:gd name="T45" fmla="*/ 7 h 19"/>
                <a:gd name="T46" fmla="*/ 7 w 76"/>
                <a:gd name="T47" fmla="*/ 7 h 19"/>
                <a:gd name="T48" fmla="*/ 5 w 76"/>
                <a:gd name="T49" fmla="*/ 5 h 19"/>
                <a:gd name="T50" fmla="*/ 5 w 76"/>
                <a:gd name="T51" fmla="*/ 3 h 19"/>
                <a:gd name="T52" fmla="*/ 5 w 76"/>
                <a:gd name="T53" fmla="*/ 3 h 19"/>
                <a:gd name="T54" fmla="*/ 7 w 76"/>
                <a:gd name="T55" fmla="*/ 0 h 19"/>
                <a:gd name="T56" fmla="*/ 11 w 76"/>
                <a:gd name="T5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9">
                  <a:moveTo>
                    <a:pt x="11" y="0"/>
                  </a:moveTo>
                  <a:lnTo>
                    <a:pt x="65" y="0"/>
                  </a:lnTo>
                  <a:lnTo>
                    <a:pt x="69" y="0"/>
                  </a:lnTo>
                  <a:lnTo>
                    <a:pt x="69" y="3"/>
                  </a:lnTo>
                  <a:lnTo>
                    <a:pt x="71" y="3"/>
                  </a:lnTo>
                  <a:lnTo>
                    <a:pt x="69" y="5"/>
                  </a:lnTo>
                  <a:lnTo>
                    <a:pt x="69" y="7"/>
                  </a:lnTo>
                  <a:lnTo>
                    <a:pt x="71" y="7"/>
                  </a:lnTo>
                  <a:lnTo>
                    <a:pt x="72" y="8"/>
                  </a:lnTo>
                  <a:lnTo>
                    <a:pt x="74" y="10"/>
                  </a:lnTo>
                  <a:lnTo>
                    <a:pt x="76" y="12"/>
                  </a:lnTo>
                  <a:lnTo>
                    <a:pt x="76" y="12"/>
                  </a:lnTo>
                  <a:lnTo>
                    <a:pt x="74" y="15"/>
                  </a:lnTo>
                  <a:lnTo>
                    <a:pt x="72" y="17"/>
                  </a:lnTo>
                  <a:lnTo>
                    <a:pt x="71" y="19"/>
                  </a:lnTo>
                  <a:lnTo>
                    <a:pt x="5" y="19"/>
                  </a:lnTo>
                  <a:lnTo>
                    <a:pt x="2" y="17"/>
                  </a:lnTo>
                  <a:lnTo>
                    <a:pt x="0" y="15"/>
                  </a:lnTo>
                  <a:lnTo>
                    <a:pt x="0" y="12"/>
                  </a:lnTo>
                  <a:lnTo>
                    <a:pt x="0" y="12"/>
                  </a:lnTo>
                  <a:lnTo>
                    <a:pt x="0" y="10"/>
                  </a:lnTo>
                  <a:lnTo>
                    <a:pt x="4" y="8"/>
                  </a:lnTo>
                  <a:lnTo>
                    <a:pt x="5" y="7"/>
                  </a:lnTo>
                  <a:lnTo>
                    <a:pt x="7" y="7"/>
                  </a:lnTo>
                  <a:lnTo>
                    <a:pt x="5" y="5"/>
                  </a:lnTo>
                  <a:lnTo>
                    <a:pt x="5" y="3"/>
                  </a:lnTo>
                  <a:lnTo>
                    <a:pt x="5" y="3"/>
                  </a:lnTo>
                  <a:lnTo>
                    <a:pt x="7" y="0"/>
                  </a:lnTo>
                  <a:lnTo>
                    <a:pt x="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9">
              <a:extLst>
                <a:ext uri="{FF2B5EF4-FFF2-40B4-BE49-F238E27FC236}">
                  <a16:creationId xmlns:a16="http://schemas.microsoft.com/office/drawing/2014/main" id="{12D2D789-904F-9B25-57E0-924A2B1D8A7B}"/>
                </a:ext>
              </a:extLst>
            </p:cNvPr>
            <p:cNvSpPr>
              <a:spLocks noEditPoints="1"/>
            </p:cNvSpPr>
            <p:nvPr/>
          </p:nvSpPr>
          <p:spPr bwMode="auto">
            <a:xfrm>
              <a:off x="7604126" y="3424238"/>
              <a:ext cx="82550" cy="82550"/>
            </a:xfrm>
            <a:custGeom>
              <a:avLst/>
              <a:gdLst>
                <a:gd name="T0" fmla="*/ 26 w 52"/>
                <a:gd name="T1" fmla="*/ 5 h 52"/>
                <a:gd name="T2" fmla="*/ 19 w 52"/>
                <a:gd name="T3" fmla="*/ 7 h 52"/>
                <a:gd name="T4" fmla="*/ 12 w 52"/>
                <a:gd name="T5" fmla="*/ 9 h 52"/>
                <a:gd name="T6" fmla="*/ 9 w 52"/>
                <a:gd name="T7" fmla="*/ 14 h 52"/>
                <a:gd name="T8" fmla="*/ 6 w 52"/>
                <a:gd name="T9" fmla="*/ 19 h 52"/>
                <a:gd name="T10" fmla="*/ 4 w 52"/>
                <a:gd name="T11" fmla="*/ 26 h 52"/>
                <a:gd name="T12" fmla="*/ 6 w 52"/>
                <a:gd name="T13" fmla="*/ 33 h 52"/>
                <a:gd name="T14" fmla="*/ 9 w 52"/>
                <a:gd name="T15" fmla="*/ 40 h 52"/>
                <a:gd name="T16" fmla="*/ 12 w 52"/>
                <a:gd name="T17" fmla="*/ 43 h 52"/>
                <a:gd name="T18" fmla="*/ 19 w 52"/>
                <a:gd name="T19" fmla="*/ 47 h 52"/>
                <a:gd name="T20" fmla="*/ 26 w 52"/>
                <a:gd name="T21" fmla="*/ 48 h 52"/>
                <a:gd name="T22" fmla="*/ 31 w 52"/>
                <a:gd name="T23" fmla="*/ 47 h 52"/>
                <a:gd name="T24" fmla="*/ 38 w 52"/>
                <a:gd name="T25" fmla="*/ 43 h 52"/>
                <a:gd name="T26" fmla="*/ 42 w 52"/>
                <a:gd name="T27" fmla="*/ 40 h 52"/>
                <a:gd name="T28" fmla="*/ 45 w 52"/>
                <a:gd name="T29" fmla="*/ 33 h 52"/>
                <a:gd name="T30" fmla="*/ 47 w 52"/>
                <a:gd name="T31" fmla="*/ 26 h 52"/>
                <a:gd name="T32" fmla="*/ 45 w 52"/>
                <a:gd name="T33" fmla="*/ 19 h 52"/>
                <a:gd name="T34" fmla="*/ 42 w 52"/>
                <a:gd name="T35" fmla="*/ 14 h 52"/>
                <a:gd name="T36" fmla="*/ 38 w 52"/>
                <a:gd name="T37" fmla="*/ 9 h 52"/>
                <a:gd name="T38" fmla="*/ 31 w 52"/>
                <a:gd name="T39" fmla="*/ 7 h 52"/>
                <a:gd name="T40" fmla="*/ 26 w 52"/>
                <a:gd name="T41" fmla="*/ 5 h 52"/>
                <a:gd name="T42" fmla="*/ 26 w 52"/>
                <a:gd name="T43" fmla="*/ 0 h 52"/>
                <a:gd name="T44" fmla="*/ 33 w 52"/>
                <a:gd name="T45" fmla="*/ 2 h 52"/>
                <a:gd name="T46" fmla="*/ 40 w 52"/>
                <a:gd name="T47" fmla="*/ 5 h 52"/>
                <a:gd name="T48" fmla="*/ 47 w 52"/>
                <a:gd name="T49" fmla="*/ 12 h 52"/>
                <a:gd name="T50" fmla="*/ 50 w 52"/>
                <a:gd name="T51" fmla="*/ 19 h 52"/>
                <a:gd name="T52" fmla="*/ 52 w 52"/>
                <a:gd name="T53" fmla="*/ 26 h 52"/>
                <a:gd name="T54" fmla="*/ 50 w 52"/>
                <a:gd name="T55" fmla="*/ 35 h 52"/>
                <a:gd name="T56" fmla="*/ 47 w 52"/>
                <a:gd name="T57" fmla="*/ 42 h 52"/>
                <a:gd name="T58" fmla="*/ 40 w 52"/>
                <a:gd name="T59" fmla="*/ 47 h 52"/>
                <a:gd name="T60" fmla="*/ 33 w 52"/>
                <a:gd name="T61" fmla="*/ 50 h 52"/>
                <a:gd name="T62" fmla="*/ 26 w 52"/>
                <a:gd name="T63" fmla="*/ 52 h 52"/>
                <a:gd name="T64" fmla="*/ 18 w 52"/>
                <a:gd name="T65" fmla="*/ 50 h 52"/>
                <a:gd name="T66" fmla="*/ 11 w 52"/>
                <a:gd name="T67" fmla="*/ 47 h 52"/>
                <a:gd name="T68" fmla="*/ 6 w 52"/>
                <a:gd name="T69" fmla="*/ 42 h 52"/>
                <a:gd name="T70" fmla="*/ 0 w 52"/>
                <a:gd name="T71" fmla="*/ 35 h 52"/>
                <a:gd name="T72" fmla="*/ 0 w 52"/>
                <a:gd name="T73" fmla="*/ 26 h 52"/>
                <a:gd name="T74" fmla="*/ 0 w 52"/>
                <a:gd name="T75" fmla="*/ 19 h 52"/>
                <a:gd name="T76" fmla="*/ 6 w 52"/>
                <a:gd name="T77" fmla="*/ 12 h 52"/>
                <a:gd name="T78" fmla="*/ 11 w 52"/>
                <a:gd name="T79" fmla="*/ 5 h 52"/>
                <a:gd name="T80" fmla="*/ 18 w 52"/>
                <a:gd name="T81" fmla="*/ 2 h 52"/>
                <a:gd name="T82" fmla="*/ 26 w 52"/>
                <a:gd name="T8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52">
                  <a:moveTo>
                    <a:pt x="26" y="5"/>
                  </a:moveTo>
                  <a:lnTo>
                    <a:pt x="19" y="7"/>
                  </a:lnTo>
                  <a:lnTo>
                    <a:pt x="12" y="9"/>
                  </a:lnTo>
                  <a:lnTo>
                    <a:pt x="9" y="14"/>
                  </a:lnTo>
                  <a:lnTo>
                    <a:pt x="6" y="19"/>
                  </a:lnTo>
                  <a:lnTo>
                    <a:pt x="4" y="26"/>
                  </a:lnTo>
                  <a:lnTo>
                    <a:pt x="6" y="33"/>
                  </a:lnTo>
                  <a:lnTo>
                    <a:pt x="9" y="40"/>
                  </a:lnTo>
                  <a:lnTo>
                    <a:pt x="12" y="43"/>
                  </a:lnTo>
                  <a:lnTo>
                    <a:pt x="19" y="47"/>
                  </a:lnTo>
                  <a:lnTo>
                    <a:pt x="26" y="48"/>
                  </a:lnTo>
                  <a:lnTo>
                    <a:pt x="31" y="47"/>
                  </a:lnTo>
                  <a:lnTo>
                    <a:pt x="38" y="43"/>
                  </a:lnTo>
                  <a:lnTo>
                    <a:pt x="42" y="40"/>
                  </a:lnTo>
                  <a:lnTo>
                    <a:pt x="45" y="33"/>
                  </a:lnTo>
                  <a:lnTo>
                    <a:pt x="47" y="26"/>
                  </a:lnTo>
                  <a:lnTo>
                    <a:pt x="45" y="19"/>
                  </a:lnTo>
                  <a:lnTo>
                    <a:pt x="42" y="14"/>
                  </a:lnTo>
                  <a:lnTo>
                    <a:pt x="38" y="9"/>
                  </a:lnTo>
                  <a:lnTo>
                    <a:pt x="31" y="7"/>
                  </a:lnTo>
                  <a:lnTo>
                    <a:pt x="26" y="5"/>
                  </a:lnTo>
                  <a:close/>
                  <a:moveTo>
                    <a:pt x="26" y="0"/>
                  </a:moveTo>
                  <a:lnTo>
                    <a:pt x="33" y="2"/>
                  </a:lnTo>
                  <a:lnTo>
                    <a:pt x="40" y="5"/>
                  </a:lnTo>
                  <a:lnTo>
                    <a:pt x="47" y="12"/>
                  </a:lnTo>
                  <a:lnTo>
                    <a:pt x="50" y="19"/>
                  </a:lnTo>
                  <a:lnTo>
                    <a:pt x="52" y="26"/>
                  </a:lnTo>
                  <a:lnTo>
                    <a:pt x="50" y="35"/>
                  </a:lnTo>
                  <a:lnTo>
                    <a:pt x="47" y="42"/>
                  </a:lnTo>
                  <a:lnTo>
                    <a:pt x="40" y="47"/>
                  </a:lnTo>
                  <a:lnTo>
                    <a:pt x="33" y="50"/>
                  </a:lnTo>
                  <a:lnTo>
                    <a:pt x="26" y="52"/>
                  </a:lnTo>
                  <a:lnTo>
                    <a:pt x="18" y="50"/>
                  </a:lnTo>
                  <a:lnTo>
                    <a:pt x="11" y="47"/>
                  </a:lnTo>
                  <a:lnTo>
                    <a:pt x="6" y="42"/>
                  </a:lnTo>
                  <a:lnTo>
                    <a:pt x="0" y="35"/>
                  </a:lnTo>
                  <a:lnTo>
                    <a:pt x="0" y="26"/>
                  </a:lnTo>
                  <a:lnTo>
                    <a:pt x="0" y="19"/>
                  </a:lnTo>
                  <a:lnTo>
                    <a:pt x="6" y="12"/>
                  </a:lnTo>
                  <a:lnTo>
                    <a:pt x="11" y="5"/>
                  </a:lnTo>
                  <a:lnTo>
                    <a:pt x="18" y="2"/>
                  </a:lnTo>
                  <a:lnTo>
                    <a:pt x="2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0">
              <a:extLst>
                <a:ext uri="{FF2B5EF4-FFF2-40B4-BE49-F238E27FC236}">
                  <a16:creationId xmlns:a16="http://schemas.microsoft.com/office/drawing/2014/main" id="{04E65A4A-18F7-6543-4613-793175BA61A0}"/>
                </a:ext>
              </a:extLst>
            </p:cNvPr>
            <p:cNvSpPr>
              <a:spLocks/>
            </p:cNvSpPr>
            <p:nvPr/>
          </p:nvSpPr>
          <p:spPr bwMode="auto">
            <a:xfrm>
              <a:off x="7626351" y="3449638"/>
              <a:ext cx="34925" cy="34925"/>
            </a:xfrm>
            <a:custGeom>
              <a:avLst/>
              <a:gdLst>
                <a:gd name="T0" fmla="*/ 12 w 22"/>
                <a:gd name="T1" fmla="*/ 0 h 22"/>
                <a:gd name="T2" fmla="*/ 16 w 22"/>
                <a:gd name="T3" fmla="*/ 0 h 22"/>
                <a:gd name="T4" fmla="*/ 19 w 22"/>
                <a:gd name="T5" fmla="*/ 3 h 22"/>
                <a:gd name="T6" fmla="*/ 22 w 22"/>
                <a:gd name="T7" fmla="*/ 7 h 22"/>
                <a:gd name="T8" fmla="*/ 22 w 22"/>
                <a:gd name="T9" fmla="*/ 10 h 22"/>
                <a:gd name="T10" fmla="*/ 22 w 22"/>
                <a:gd name="T11" fmla="*/ 15 h 22"/>
                <a:gd name="T12" fmla="*/ 19 w 22"/>
                <a:gd name="T13" fmla="*/ 19 h 22"/>
                <a:gd name="T14" fmla="*/ 16 w 22"/>
                <a:gd name="T15" fmla="*/ 22 h 22"/>
                <a:gd name="T16" fmla="*/ 12 w 22"/>
                <a:gd name="T17" fmla="*/ 22 h 22"/>
                <a:gd name="T18" fmla="*/ 7 w 22"/>
                <a:gd name="T19" fmla="*/ 22 h 22"/>
                <a:gd name="T20" fmla="*/ 4 w 22"/>
                <a:gd name="T21" fmla="*/ 19 h 22"/>
                <a:gd name="T22" fmla="*/ 0 w 22"/>
                <a:gd name="T23" fmla="*/ 15 h 22"/>
                <a:gd name="T24" fmla="*/ 0 w 22"/>
                <a:gd name="T25" fmla="*/ 10 h 22"/>
                <a:gd name="T26" fmla="*/ 0 w 22"/>
                <a:gd name="T27" fmla="*/ 7 h 22"/>
                <a:gd name="T28" fmla="*/ 4 w 22"/>
                <a:gd name="T29" fmla="*/ 3 h 22"/>
                <a:gd name="T30" fmla="*/ 7 w 22"/>
                <a:gd name="T31" fmla="*/ 0 h 22"/>
                <a:gd name="T32" fmla="*/ 12 w 22"/>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12" y="0"/>
                  </a:moveTo>
                  <a:lnTo>
                    <a:pt x="16" y="0"/>
                  </a:lnTo>
                  <a:lnTo>
                    <a:pt x="19" y="3"/>
                  </a:lnTo>
                  <a:lnTo>
                    <a:pt x="22" y="7"/>
                  </a:lnTo>
                  <a:lnTo>
                    <a:pt x="22" y="10"/>
                  </a:lnTo>
                  <a:lnTo>
                    <a:pt x="22" y="15"/>
                  </a:lnTo>
                  <a:lnTo>
                    <a:pt x="19" y="19"/>
                  </a:lnTo>
                  <a:lnTo>
                    <a:pt x="16" y="22"/>
                  </a:lnTo>
                  <a:lnTo>
                    <a:pt x="12" y="22"/>
                  </a:lnTo>
                  <a:lnTo>
                    <a:pt x="7" y="22"/>
                  </a:lnTo>
                  <a:lnTo>
                    <a:pt x="4" y="19"/>
                  </a:lnTo>
                  <a:lnTo>
                    <a:pt x="0" y="15"/>
                  </a:lnTo>
                  <a:lnTo>
                    <a:pt x="0" y="10"/>
                  </a:lnTo>
                  <a:lnTo>
                    <a:pt x="0" y="7"/>
                  </a:lnTo>
                  <a:lnTo>
                    <a:pt x="4" y="3"/>
                  </a:lnTo>
                  <a:lnTo>
                    <a:pt x="7" y="0"/>
                  </a:lnTo>
                  <a:lnTo>
                    <a:pt x="1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91">
              <a:extLst>
                <a:ext uri="{FF2B5EF4-FFF2-40B4-BE49-F238E27FC236}">
                  <a16:creationId xmlns:a16="http://schemas.microsoft.com/office/drawing/2014/main" id="{D30F23DA-A465-87BE-68C1-2D8BCDAA64B1}"/>
                </a:ext>
              </a:extLst>
            </p:cNvPr>
            <p:cNvSpPr>
              <a:spLocks noChangeArrowheads="1"/>
            </p:cNvSpPr>
            <p:nvPr/>
          </p:nvSpPr>
          <p:spPr bwMode="auto">
            <a:xfrm>
              <a:off x="7372351" y="3563938"/>
              <a:ext cx="542925" cy="11113"/>
            </a:xfrm>
            <a:prstGeom prst="rect">
              <a:avLst/>
            </a:prstGeom>
            <a:grpFill/>
            <a:ln w="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2">
              <a:extLst>
                <a:ext uri="{FF2B5EF4-FFF2-40B4-BE49-F238E27FC236}">
                  <a16:creationId xmlns:a16="http://schemas.microsoft.com/office/drawing/2014/main" id="{00B35B07-A9F5-91DC-0190-8E33823D7E1D}"/>
                </a:ext>
              </a:extLst>
            </p:cNvPr>
            <p:cNvSpPr>
              <a:spLocks noEditPoints="1"/>
            </p:cNvSpPr>
            <p:nvPr/>
          </p:nvSpPr>
          <p:spPr bwMode="auto">
            <a:xfrm>
              <a:off x="7337426" y="3359151"/>
              <a:ext cx="614363" cy="196850"/>
            </a:xfrm>
            <a:custGeom>
              <a:avLst/>
              <a:gdLst>
                <a:gd name="T0" fmla="*/ 227 w 387"/>
                <a:gd name="T1" fmla="*/ 50 h 124"/>
                <a:gd name="T2" fmla="*/ 227 w 387"/>
                <a:gd name="T3" fmla="*/ 86 h 124"/>
                <a:gd name="T4" fmla="*/ 198 w 387"/>
                <a:gd name="T5" fmla="*/ 105 h 124"/>
                <a:gd name="T6" fmla="*/ 215 w 387"/>
                <a:gd name="T7" fmla="*/ 36 h 124"/>
                <a:gd name="T8" fmla="*/ 36 w 387"/>
                <a:gd name="T9" fmla="*/ 105 h 124"/>
                <a:gd name="T10" fmla="*/ 172 w 387"/>
                <a:gd name="T11" fmla="*/ 98 h 124"/>
                <a:gd name="T12" fmla="*/ 156 w 387"/>
                <a:gd name="T13" fmla="*/ 67 h 124"/>
                <a:gd name="T14" fmla="*/ 172 w 387"/>
                <a:gd name="T15" fmla="*/ 36 h 124"/>
                <a:gd name="T16" fmla="*/ 177 w 387"/>
                <a:gd name="T17" fmla="*/ 40 h 124"/>
                <a:gd name="T18" fmla="*/ 162 w 387"/>
                <a:gd name="T19" fmla="*/ 67 h 124"/>
                <a:gd name="T20" fmla="*/ 177 w 387"/>
                <a:gd name="T21" fmla="*/ 95 h 124"/>
                <a:gd name="T22" fmla="*/ 210 w 387"/>
                <a:gd name="T23" fmla="*/ 95 h 124"/>
                <a:gd name="T24" fmla="*/ 225 w 387"/>
                <a:gd name="T25" fmla="*/ 67 h 124"/>
                <a:gd name="T26" fmla="*/ 210 w 387"/>
                <a:gd name="T27" fmla="*/ 40 h 124"/>
                <a:gd name="T28" fmla="*/ 179 w 387"/>
                <a:gd name="T29" fmla="*/ 34 h 124"/>
                <a:gd name="T30" fmla="*/ 160 w 387"/>
                <a:gd name="T31" fmla="*/ 53 h 124"/>
                <a:gd name="T32" fmla="*/ 162 w 387"/>
                <a:gd name="T33" fmla="*/ 86 h 124"/>
                <a:gd name="T34" fmla="*/ 194 w 387"/>
                <a:gd name="T35" fmla="*/ 105 h 124"/>
                <a:gd name="T36" fmla="*/ 211 w 387"/>
                <a:gd name="T37" fmla="*/ 100 h 124"/>
                <a:gd name="T38" fmla="*/ 196 w 387"/>
                <a:gd name="T39" fmla="*/ 103 h 124"/>
                <a:gd name="T40" fmla="*/ 165 w 387"/>
                <a:gd name="T41" fmla="*/ 84 h 124"/>
                <a:gd name="T42" fmla="*/ 162 w 387"/>
                <a:gd name="T43" fmla="*/ 53 h 124"/>
                <a:gd name="T44" fmla="*/ 179 w 387"/>
                <a:gd name="T45" fmla="*/ 34 h 124"/>
                <a:gd name="T46" fmla="*/ 187 w 387"/>
                <a:gd name="T47" fmla="*/ 34 h 124"/>
                <a:gd name="T48" fmla="*/ 186 w 387"/>
                <a:gd name="T49" fmla="*/ 34 h 124"/>
                <a:gd name="T50" fmla="*/ 210 w 387"/>
                <a:gd name="T51" fmla="*/ 40 h 124"/>
                <a:gd name="T52" fmla="*/ 227 w 387"/>
                <a:gd name="T53" fmla="*/ 67 h 124"/>
                <a:gd name="T54" fmla="*/ 210 w 387"/>
                <a:gd name="T55" fmla="*/ 96 h 124"/>
                <a:gd name="T56" fmla="*/ 227 w 387"/>
                <a:gd name="T57" fmla="*/ 79 h 124"/>
                <a:gd name="T58" fmla="*/ 225 w 387"/>
                <a:gd name="T59" fmla="*/ 50 h 124"/>
                <a:gd name="T60" fmla="*/ 196 w 387"/>
                <a:gd name="T61" fmla="*/ 33 h 124"/>
                <a:gd name="T62" fmla="*/ 180 w 387"/>
                <a:gd name="T63" fmla="*/ 33 h 124"/>
                <a:gd name="T64" fmla="*/ 194 w 387"/>
                <a:gd name="T65" fmla="*/ 29 h 124"/>
                <a:gd name="T66" fmla="*/ 206 w 387"/>
                <a:gd name="T67" fmla="*/ 33 h 124"/>
                <a:gd name="T68" fmla="*/ 194 w 387"/>
                <a:gd name="T69" fmla="*/ 0 h 124"/>
                <a:gd name="T70" fmla="*/ 380 w 387"/>
                <a:gd name="T71" fmla="*/ 117 h 124"/>
                <a:gd name="T72" fmla="*/ 364 w 387"/>
                <a:gd name="T73" fmla="*/ 112 h 124"/>
                <a:gd name="T74" fmla="*/ 22 w 387"/>
                <a:gd name="T75" fmla="*/ 124 h 124"/>
                <a:gd name="T76" fmla="*/ 9 w 387"/>
                <a:gd name="T77" fmla="*/ 119 h 124"/>
                <a:gd name="T78" fmla="*/ 194 w 387"/>
                <a:gd name="T7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7" h="124">
                  <a:moveTo>
                    <a:pt x="215" y="36"/>
                  </a:moveTo>
                  <a:lnTo>
                    <a:pt x="227" y="50"/>
                  </a:lnTo>
                  <a:lnTo>
                    <a:pt x="232" y="67"/>
                  </a:lnTo>
                  <a:lnTo>
                    <a:pt x="227" y="86"/>
                  </a:lnTo>
                  <a:lnTo>
                    <a:pt x="215" y="98"/>
                  </a:lnTo>
                  <a:lnTo>
                    <a:pt x="198" y="105"/>
                  </a:lnTo>
                  <a:lnTo>
                    <a:pt x="352" y="105"/>
                  </a:lnTo>
                  <a:lnTo>
                    <a:pt x="215" y="36"/>
                  </a:lnTo>
                  <a:close/>
                  <a:moveTo>
                    <a:pt x="172" y="36"/>
                  </a:moveTo>
                  <a:lnTo>
                    <a:pt x="36" y="105"/>
                  </a:lnTo>
                  <a:lnTo>
                    <a:pt x="189" y="105"/>
                  </a:lnTo>
                  <a:lnTo>
                    <a:pt x="172" y="98"/>
                  </a:lnTo>
                  <a:lnTo>
                    <a:pt x="160" y="86"/>
                  </a:lnTo>
                  <a:lnTo>
                    <a:pt x="156" y="67"/>
                  </a:lnTo>
                  <a:lnTo>
                    <a:pt x="160" y="50"/>
                  </a:lnTo>
                  <a:lnTo>
                    <a:pt x="172" y="36"/>
                  </a:lnTo>
                  <a:close/>
                  <a:moveTo>
                    <a:pt x="194" y="36"/>
                  </a:moveTo>
                  <a:lnTo>
                    <a:pt x="177" y="40"/>
                  </a:lnTo>
                  <a:lnTo>
                    <a:pt x="165" y="52"/>
                  </a:lnTo>
                  <a:lnTo>
                    <a:pt x="162" y="67"/>
                  </a:lnTo>
                  <a:lnTo>
                    <a:pt x="165" y="84"/>
                  </a:lnTo>
                  <a:lnTo>
                    <a:pt x="177" y="95"/>
                  </a:lnTo>
                  <a:lnTo>
                    <a:pt x="194" y="100"/>
                  </a:lnTo>
                  <a:lnTo>
                    <a:pt x="210" y="95"/>
                  </a:lnTo>
                  <a:lnTo>
                    <a:pt x="222" y="84"/>
                  </a:lnTo>
                  <a:lnTo>
                    <a:pt x="225" y="67"/>
                  </a:lnTo>
                  <a:lnTo>
                    <a:pt x="222" y="52"/>
                  </a:lnTo>
                  <a:lnTo>
                    <a:pt x="210" y="40"/>
                  </a:lnTo>
                  <a:lnTo>
                    <a:pt x="194" y="36"/>
                  </a:lnTo>
                  <a:close/>
                  <a:moveTo>
                    <a:pt x="179" y="34"/>
                  </a:moveTo>
                  <a:lnTo>
                    <a:pt x="167" y="43"/>
                  </a:lnTo>
                  <a:lnTo>
                    <a:pt x="160" y="53"/>
                  </a:lnTo>
                  <a:lnTo>
                    <a:pt x="156" y="67"/>
                  </a:lnTo>
                  <a:lnTo>
                    <a:pt x="162" y="86"/>
                  </a:lnTo>
                  <a:lnTo>
                    <a:pt x="175" y="100"/>
                  </a:lnTo>
                  <a:lnTo>
                    <a:pt x="194" y="105"/>
                  </a:lnTo>
                  <a:lnTo>
                    <a:pt x="203" y="103"/>
                  </a:lnTo>
                  <a:lnTo>
                    <a:pt x="211" y="100"/>
                  </a:lnTo>
                  <a:lnTo>
                    <a:pt x="204" y="101"/>
                  </a:lnTo>
                  <a:lnTo>
                    <a:pt x="196" y="103"/>
                  </a:lnTo>
                  <a:lnTo>
                    <a:pt x="177" y="98"/>
                  </a:lnTo>
                  <a:lnTo>
                    <a:pt x="165" y="84"/>
                  </a:lnTo>
                  <a:lnTo>
                    <a:pt x="160" y="67"/>
                  </a:lnTo>
                  <a:lnTo>
                    <a:pt x="162" y="53"/>
                  </a:lnTo>
                  <a:lnTo>
                    <a:pt x="168" y="43"/>
                  </a:lnTo>
                  <a:lnTo>
                    <a:pt x="179" y="34"/>
                  </a:lnTo>
                  <a:close/>
                  <a:moveTo>
                    <a:pt x="196" y="33"/>
                  </a:moveTo>
                  <a:lnTo>
                    <a:pt x="187" y="34"/>
                  </a:lnTo>
                  <a:lnTo>
                    <a:pt x="179" y="38"/>
                  </a:lnTo>
                  <a:lnTo>
                    <a:pt x="186" y="34"/>
                  </a:lnTo>
                  <a:lnTo>
                    <a:pt x="194" y="34"/>
                  </a:lnTo>
                  <a:lnTo>
                    <a:pt x="210" y="40"/>
                  </a:lnTo>
                  <a:lnTo>
                    <a:pt x="222" y="52"/>
                  </a:lnTo>
                  <a:lnTo>
                    <a:pt x="227" y="67"/>
                  </a:lnTo>
                  <a:lnTo>
                    <a:pt x="222" y="84"/>
                  </a:lnTo>
                  <a:lnTo>
                    <a:pt x="210" y="96"/>
                  </a:lnTo>
                  <a:lnTo>
                    <a:pt x="220" y="89"/>
                  </a:lnTo>
                  <a:lnTo>
                    <a:pt x="227" y="79"/>
                  </a:lnTo>
                  <a:lnTo>
                    <a:pt x="229" y="67"/>
                  </a:lnTo>
                  <a:lnTo>
                    <a:pt x="225" y="50"/>
                  </a:lnTo>
                  <a:lnTo>
                    <a:pt x="213" y="38"/>
                  </a:lnTo>
                  <a:lnTo>
                    <a:pt x="196" y="33"/>
                  </a:lnTo>
                  <a:close/>
                  <a:moveTo>
                    <a:pt x="194" y="26"/>
                  </a:moveTo>
                  <a:lnTo>
                    <a:pt x="180" y="33"/>
                  </a:lnTo>
                  <a:lnTo>
                    <a:pt x="187" y="31"/>
                  </a:lnTo>
                  <a:lnTo>
                    <a:pt x="194" y="29"/>
                  </a:lnTo>
                  <a:lnTo>
                    <a:pt x="199" y="31"/>
                  </a:lnTo>
                  <a:lnTo>
                    <a:pt x="206" y="33"/>
                  </a:lnTo>
                  <a:lnTo>
                    <a:pt x="194" y="26"/>
                  </a:lnTo>
                  <a:close/>
                  <a:moveTo>
                    <a:pt x="194" y="0"/>
                  </a:moveTo>
                  <a:lnTo>
                    <a:pt x="387" y="100"/>
                  </a:lnTo>
                  <a:lnTo>
                    <a:pt x="380" y="117"/>
                  </a:lnTo>
                  <a:lnTo>
                    <a:pt x="378" y="119"/>
                  </a:lnTo>
                  <a:lnTo>
                    <a:pt x="364" y="112"/>
                  </a:lnTo>
                  <a:lnTo>
                    <a:pt x="364" y="124"/>
                  </a:lnTo>
                  <a:lnTo>
                    <a:pt x="22" y="124"/>
                  </a:lnTo>
                  <a:lnTo>
                    <a:pt x="22" y="112"/>
                  </a:lnTo>
                  <a:lnTo>
                    <a:pt x="9" y="119"/>
                  </a:lnTo>
                  <a:lnTo>
                    <a:pt x="0" y="100"/>
                  </a:lnTo>
                  <a:lnTo>
                    <a:pt x="194" y="0"/>
                  </a:lnTo>
                  <a:close/>
                </a:path>
              </a:pathLst>
            </a:custGeom>
            <a:solidFill>
              <a:srgbClr val="D2CD00"/>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3">
              <a:extLst>
                <a:ext uri="{FF2B5EF4-FFF2-40B4-BE49-F238E27FC236}">
                  <a16:creationId xmlns:a16="http://schemas.microsoft.com/office/drawing/2014/main" id="{8C067021-0D5B-4B39-9F10-1AB4C3238F09}"/>
                </a:ext>
              </a:extLst>
            </p:cNvPr>
            <p:cNvSpPr>
              <a:spLocks/>
            </p:cNvSpPr>
            <p:nvPr/>
          </p:nvSpPr>
          <p:spPr bwMode="auto">
            <a:xfrm>
              <a:off x="7381876" y="3582988"/>
              <a:ext cx="525463" cy="15875"/>
            </a:xfrm>
            <a:custGeom>
              <a:avLst/>
              <a:gdLst>
                <a:gd name="T0" fmla="*/ 0 w 331"/>
                <a:gd name="T1" fmla="*/ 0 h 10"/>
                <a:gd name="T2" fmla="*/ 331 w 331"/>
                <a:gd name="T3" fmla="*/ 0 h 10"/>
                <a:gd name="T4" fmla="*/ 331 w 331"/>
                <a:gd name="T5" fmla="*/ 5 h 10"/>
                <a:gd name="T6" fmla="*/ 328 w 331"/>
                <a:gd name="T7" fmla="*/ 7 h 10"/>
                <a:gd name="T8" fmla="*/ 324 w 331"/>
                <a:gd name="T9" fmla="*/ 10 h 10"/>
                <a:gd name="T10" fmla="*/ 319 w 331"/>
                <a:gd name="T11" fmla="*/ 10 h 10"/>
                <a:gd name="T12" fmla="*/ 12 w 331"/>
                <a:gd name="T13" fmla="*/ 10 h 10"/>
                <a:gd name="T14" fmla="*/ 8 w 331"/>
                <a:gd name="T15" fmla="*/ 10 h 10"/>
                <a:gd name="T16" fmla="*/ 3 w 331"/>
                <a:gd name="T17" fmla="*/ 7 h 10"/>
                <a:gd name="T18" fmla="*/ 1 w 331"/>
                <a:gd name="T19" fmla="*/ 5 h 10"/>
                <a:gd name="T20" fmla="*/ 0 w 331"/>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10">
                  <a:moveTo>
                    <a:pt x="0" y="0"/>
                  </a:moveTo>
                  <a:lnTo>
                    <a:pt x="331" y="0"/>
                  </a:lnTo>
                  <a:lnTo>
                    <a:pt x="331" y="5"/>
                  </a:lnTo>
                  <a:lnTo>
                    <a:pt x="328" y="7"/>
                  </a:lnTo>
                  <a:lnTo>
                    <a:pt x="324" y="10"/>
                  </a:lnTo>
                  <a:lnTo>
                    <a:pt x="319" y="10"/>
                  </a:lnTo>
                  <a:lnTo>
                    <a:pt x="12" y="10"/>
                  </a:lnTo>
                  <a:lnTo>
                    <a:pt x="8" y="10"/>
                  </a:lnTo>
                  <a:lnTo>
                    <a:pt x="3" y="7"/>
                  </a:lnTo>
                  <a:lnTo>
                    <a:pt x="1" y="5"/>
                  </a:lnTo>
                  <a:lnTo>
                    <a:pt x="0" y="0"/>
                  </a:lnTo>
                  <a:close/>
                </a:path>
              </a:pathLst>
            </a:custGeom>
            <a:solidFill>
              <a:srgbClr val="D2CD00"/>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94">
              <a:extLst>
                <a:ext uri="{FF2B5EF4-FFF2-40B4-BE49-F238E27FC236}">
                  <a16:creationId xmlns:a16="http://schemas.microsoft.com/office/drawing/2014/main" id="{00AFCD15-268A-9D4D-4B68-D6FFE2B2314C}"/>
                </a:ext>
              </a:extLst>
            </p:cNvPr>
            <p:cNvSpPr>
              <a:spLocks noChangeArrowheads="1"/>
            </p:cNvSpPr>
            <p:nvPr/>
          </p:nvSpPr>
          <p:spPr bwMode="auto">
            <a:xfrm>
              <a:off x="7394576" y="3924301"/>
              <a:ext cx="500063" cy="12700"/>
            </a:xfrm>
            <a:prstGeom prst="rect">
              <a:avLst/>
            </a:prstGeom>
            <a:grpFill/>
            <a:ln w="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95">
              <a:extLst>
                <a:ext uri="{FF2B5EF4-FFF2-40B4-BE49-F238E27FC236}">
                  <a16:creationId xmlns:a16="http://schemas.microsoft.com/office/drawing/2014/main" id="{C7D4C940-7C1A-D4B0-BA70-58B71CED6A2D}"/>
                </a:ext>
              </a:extLst>
            </p:cNvPr>
            <p:cNvSpPr>
              <a:spLocks noChangeArrowheads="1"/>
            </p:cNvSpPr>
            <p:nvPr/>
          </p:nvSpPr>
          <p:spPr bwMode="auto">
            <a:xfrm>
              <a:off x="7343776" y="3975101"/>
              <a:ext cx="601663" cy="19050"/>
            </a:xfrm>
            <a:prstGeom prst="rect">
              <a:avLst/>
            </a:prstGeom>
            <a:grpFill/>
            <a:ln w="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96">
              <a:extLst>
                <a:ext uri="{FF2B5EF4-FFF2-40B4-BE49-F238E27FC236}">
                  <a16:creationId xmlns:a16="http://schemas.microsoft.com/office/drawing/2014/main" id="{A3E99FFA-8A06-0C31-FC20-C8065211C4F6}"/>
                </a:ext>
              </a:extLst>
            </p:cNvPr>
            <p:cNvSpPr>
              <a:spLocks noChangeArrowheads="1"/>
            </p:cNvSpPr>
            <p:nvPr/>
          </p:nvSpPr>
          <p:spPr bwMode="auto">
            <a:xfrm>
              <a:off x="7359651" y="3944938"/>
              <a:ext cx="569913" cy="20638"/>
            </a:xfrm>
            <a:prstGeom prst="rect">
              <a:avLst/>
            </a:prstGeom>
            <a:grpFill/>
            <a:ln w="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9832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Projections for Key Economic Indicators</a:t>
            </a:r>
          </a:p>
        </p:txBody>
      </p:sp>
      <p:sp>
        <p:nvSpPr>
          <p:cNvPr id="23"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mn-lt"/>
              </a:rPr>
              <a:t>7</a:t>
            </a:r>
          </a:p>
        </p:txBody>
      </p:sp>
      <p:graphicFrame>
        <p:nvGraphicFramePr>
          <p:cNvPr id="4" name="Table 3"/>
          <p:cNvGraphicFramePr>
            <a:graphicFrameLocks noGrp="1"/>
          </p:cNvGraphicFramePr>
          <p:nvPr>
            <p:extLst>
              <p:ext uri="{D42A27DB-BD31-4B8C-83A1-F6EECF244321}">
                <p14:modId xmlns:p14="http://schemas.microsoft.com/office/powerpoint/2010/main" val="343326624"/>
              </p:ext>
            </p:extLst>
          </p:nvPr>
        </p:nvGraphicFramePr>
        <p:xfrm>
          <a:off x="741494" y="1835594"/>
          <a:ext cx="7661013" cy="3516282"/>
        </p:xfrm>
        <a:graphic>
          <a:graphicData uri="http://schemas.openxmlformats.org/drawingml/2006/table">
            <a:tbl>
              <a:tblPr/>
              <a:tblGrid>
                <a:gridCol w="2423991">
                  <a:extLst>
                    <a:ext uri="{9D8B030D-6E8A-4147-A177-3AD203B41FA5}">
                      <a16:colId xmlns:a16="http://schemas.microsoft.com/office/drawing/2014/main" val="1767882302"/>
                    </a:ext>
                  </a:extLst>
                </a:gridCol>
                <a:gridCol w="748146">
                  <a:extLst>
                    <a:ext uri="{9D8B030D-6E8A-4147-A177-3AD203B41FA5}">
                      <a16:colId xmlns:a16="http://schemas.microsoft.com/office/drawing/2014/main" val="2524518036"/>
                    </a:ext>
                  </a:extLst>
                </a:gridCol>
                <a:gridCol w="748146">
                  <a:extLst>
                    <a:ext uri="{9D8B030D-6E8A-4147-A177-3AD203B41FA5}">
                      <a16:colId xmlns:a16="http://schemas.microsoft.com/office/drawing/2014/main" val="2564106912"/>
                    </a:ext>
                  </a:extLst>
                </a:gridCol>
                <a:gridCol w="748146">
                  <a:extLst>
                    <a:ext uri="{9D8B030D-6E8A-4147-A177-3AD203B41FA5}">
                      <a16:colId xmlns:a16="http://schemas.microsoft.com/office/drawing/2014/main" val="133562370"/>
                    </a:ext>
                  </a:extLst>
                </a:gridCol>
                <a:gridCol w="748146">
                  <a:extLst>
                    <a:ext uri="{9D8B030D-6E8A-4147-A177-3AD203B41FA5}">
                      <a16:colId xmlns:a16="http://schemas.microsoft.com/office/drawing/2014/main" val="1900235790"/>
                    </a:ext>
                  </a:extLst>
                </a:gridCol>
                <a:gridCol w="748146">
                  <a:extLst>
                    <a:ext uri="{9D8B030D-6E8A-4147-A177-3AD203B41FA5}">
                      <a16:colId xmlns:a16="http://schemas.microsoft.com/office/drawing/2014/main" val="4029913227"/>
                    </a:ext>
                  </a:extLst>
                </a:gridCol>
                <a:gridCol w="748146">
                  <a:extLst>
                    <a:ext uri="{9D8B030D-6E8A-4147-A177-3AD203B41FA5}">
                      <a16:colId xmlns:a16="http://schemas.microsoft.com/office/drawing/2014/main" val="210497292"/>
                    </a:ext>
                  </a:extLst>
                </a:gridCol>
                <a:gridCol w="748146">
                  <a:extLst>
                    <a:ext uri="{9D8B030D-6E8A-4147-A177-3AD203B41FA5}">
                      <a16:colId xmlns:a16="http://schemas.microsoft.com/office/drawing/2014/main" val="2682434122"/>
                    </a:ext>
                  </a:extLst>
                </a:gridCol>
              </a:tblGrid>
              <a:tr h="276811">
                <a:tc rowSpan="2">
                  <a:txBody>
                    <a:bodyPr/>
                    <a:lstStyle/>
                    <a:p>
                      <a:pPr algn="ctr" fontAlgn="ctr"/>
                      <a:r>
                        <a:rPr lang="en-US" sz="900" b="1" i="0" u="none" strike="noStrike" dirty="0">
                          <a:solidFill>
                            <a:srgbClr val="243772"/>
                          </a:solidFill>
                          <a:effectLst/>
                          <a:latin typeface="+mn-lt"/>
                        </a:rPr>
                        <a:t>Indicator</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gridSpan="4">
                  <a:txBody>
                    <a:bodyPr/>
                    <a:lstStyle/>
                    <a:p>
                      <a:pPr algn="ctr" fontAlgn="ctr"/>
                      <a:r>
                        <a:rPr lang="en-US" sz="900" b="1" i="0" u="none" strike="noStrike" dirty="0">
                          <a:solidFill>
                            <a:srgbClr val="243772"/>
                          </a:solidFill>
                          <a:effectLst/>
                          <a:latin typeface="+mn-lt"/>
                        </a:rPr>
                        <a:t>2023 Quarterly Estimates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900" b="1" i="0" u="none" strike="noStrike" dirty="0">
                          <a:solidFill>
                            <a:srgbClr val="243772"/>
                          </a:solidFill>
                          <a:effectLst/>
                          <a:latin typeface="+mn-lt"/>
                        </a:rPr>
                        <a:t>2023e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2051498342"/>
                  </a:ext>
                </a:extLst>
              </a:tr>
              <a:tr h="2468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243772"/>
                          </a:solidFill>
                          <a:effectLst/>
                          <a:latin typeface="+mn-lt"/>
                        </a:rPr>
                        <a:t>Q1e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Q2e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vMerge="1">
                  <a:txBody>
                    <a:bodyPr/>
                    <a:lstStyle/>
                    <a:p>
                      <a:endParaRPr lang="en-US"/>
                    </a:p>
                  </a:txBody>
                  <a:tcPr/>
                </a:tc>
                <a:extLst>
                  <a:ext uri="{0D108BD9-81ED-4DB2-BD59-A6C34878D82A}">
                    <a16:rowId xmlns:a16="http://schemas.microsoft.com/office/drawing/2014/main" val="3648307706"/>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GDP</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rtl="0" eaLnBrk="1" fontAlgn="ctr" latinLnBrk="0" hangingPunct="1">
                        <a:lnSpc>
                          <a:spcPct val="115000"/>
                        </a:lnSpc>
                        <a:spcBef>
                          <a:spcPts val="0"/>
                        </a:spcBef>
                        <a:spcAft>
                          <a:spcPts val="0"/>
                        </a:spcAft>
                      </a:pPr>
                      <a:r>
                        <a:rPr lang="en-US" sz="1000" b="0" i="1" u="none" strike="noStrike" kern="1200" spc="-20" dirty="0">
                          <a:solidFill>
                            <a:srgbClr val="000000"/>
                          </a:solidFill>
                          <a:effectLst/>
                          <a:latin typeface="+mn-lt"/>
                        </a:rPr>
                        <a:t>5.9%</a:t>
                      </a:r>
                      <a:endParaRPr lang="en-US" sz="1000" b="0"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rtl="0" eaLnBrk="1" fontAlgn="ctr" latinLnBrk="0" hangingPunct="1">
                        <a:lnSpc>
                          <a:spcPct val="115000"/>
                        </a:lnSpc>
                        <a:spcBef>
                          <a:spcPts val="0"/>
                        </a:spcBef>
                        <a:spcAft>
                          <a:spcPts val="0"/>
                        </a:spcAft>
                      </a:pPr>
                      <a:r>
                        <a:rPr lang="en-US" sz="1000" b="1" i="1" u="none" strike="noStrike" kern="1200" spc="-20" dirty="0">
                          <a:solidFill>
                            <a:srgbClr val="000000"/>
                          </a:solidFill>
                          <a:effectLst/>
                          <a:latin typeface="+mn-lt"/>
                        </a:rPr>
                        <a:t>2.1%</a:t>
                      </a:r>
                      <a:endParaRPr lang="en-US" sz="1000" b="1"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-0.4%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rtl="0" eaLnBrk="1" fontAlgn="ctr" latinLnBrk="0" hangingPunct="1">
                        <a:lnSpc>
                          <a:spcPct val="115000"/>
                        </a:lnSpc>
                        <a:spcBef>
                          <a:spcPts val="0"/>
                        </a:spcBef>
                        <a:spcAft>
                          <a:spcPts val="0"/>
                        </a:spcAft>
                      </a:pPr>
                      <a:r>
                        <a:rPr lang="en-US" sz="1000" b="1" i="0" u="none" strike="noStrike" kern="1200" spc="-20" dirty="0">
                          <a:solidFill>
                            <a:srgbClr val="003893"/>
                          </a:solidFill>
                          <a:effectLst/>
                          <a:latin typeface="+mn-lt"/>
                        </a:rPr>
                        <a:t>0.7%</a:t>
                      </a:r>
                      <a:endParaRPr lang="en-US" sz="1000" b="0"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25097835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Investment in Equipment &amp; Software</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rtl="0" eaLnBrk="1" fontAlgn="ctr" latinLnBrk="0" hangingPunct="1">
                        <a:lnSpc>
                          <a:spcPct val="115000"/>
                        </a:lnSpc>
                        <a:spcBef>
                          <a:spcPts val="0"/>
                        </a:spcBef>
                        <a:spcAft>
                          <a:spcPts val="0"/>
                        </a:spcAft>
                      </a:pPr>
                      <a:r>
                        <a:rPr lang="en-US" sz="1000" b="0" i="1" u="none" strike="noStrike" kern="1200" spc="-20" dirty="0">
                          <a:solidFill>
                            <a:srgbClr val="000000"/>
                          </a:solidFill>
                          <a:effectLst/>
                          <a:latin typeface="+mn-lt"/>
                        </a:rPr>
                        <a:t>11.1%</a:t>
                      </a:r>
                      <a:endParaRPr lang="en-US" sz="1000" b="0"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rtl="0" eaLnBrk="1" fontAlgn="ctr" latinLnBrk="0" hangingPunct="1">
                        <a:lnSpc>
                          <a:spcPct val="115000"/>
                        </a:lnSpc>
                        <a:spcBef>
                          <a:spcPts val="0"/>
                        </a:spcBef>
                        <a:spcAft>
                          <a:spcPts val="0"/>
                        </a:spcAft>
                      </a:pPr>
                      <a:r>
                        <a:rPr lang="en-US" sz="1000" b="1" i="1" u="none" strike="noStrike" kern="1200" spc="-20" dirty="0">
                          <a:solidFill>
                            <a:srgbClr val="000000"/>
                          </a:solidFill>
                          <a:effectLst/>
                          <a:latin typeface="+mn-lt"/>
                        </a:rPr>
                        <a:t>6.8%</a:t>
                      </a:r>
                      <a:endParaRPr lang="en-US" sz="1000" b="1"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-6.0%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rtl="0" eaLnBrk="1" fontAlgn="ctr" latinLnBrk="0" hangingPunct="1">
                        <a:lnSpc>
                          <a:spcPct val="115000"/>
                        </a:lnSpc>
                        <a:spcBef>
                          <a:spcPts val="0"/>
                        </a:spcBef>
                        <a:spcAft>
                          <a:spcPts val="0"/>
                        </a:spcAft>
                      </a:pPr>
                      <a:r>
                        <a:rPr lang="en-US" sz="1000" b="1" i="0" u="none" strike="noStrike" kern="1200" spc="-20" dirty="0">
                          <a:solidFill>
                            <a:srgbClr val="003893"/>
                          </a:solidFill>
                          <a:effectLst/>
                          <a:latin typeface="+mn-lt"/>
                        </a:rPr>
                        <a:t>1.0%</a:t>
                      </a:r>
                      <a:endParaRPr lang="en-US" sz="1000" b="0"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162214203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Inflation</a:t>
                      </a:r>
                      <a:r>
                        <a:rPr lang="en-US" sz="1000" b="0" i="1" u="none" strike="noStrike" kern="1200" spc="-20" dirty="0">
                          <a:solidFill>
                            <a:schemeClr val="tx1"/>
                          </a:solidFill>
                          <a:effectLst/>
                          <a:latin typeface="+mn-lt"/>
                        </a:rPr>
                        <a:t> (year-on-year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rtl="0" eaLnBrk="1" fontAlgn="ctr" latinLnBrk="0" hangingPunct="1">
                        <a:lnSpc>
                          <a:spcPct val="115000"/>
                        </a:lnSpc>
                        <a:spcBef>
                          <a:spcPts val="0"/>
                        </a:spcBef>
                        <a:spcAft>
                          <a:spcPts val="0"/>
                        </a:spcAft>
                      </a:pPr>
                      <a:r>
                        <a:rPr lang="en-US" sz="1000" b="0" i="1" u="none" strike="noStrike" kern="1200" spc="-20" dirty="0">
                          <a:solidFill>
                            <a:srgbClr val="000000"/>
                          </a:solidFill>
                          <a:effectLst/>
                          <a:latin typeface="+mn-lt"/>
                        </a:rPr>
                        <a:t>4.7%</a:t>
                      </a:r>
                      <a:endParaRPr lang="en-US" sz="1000" b="0"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rtl="0" eaLnBrk="1" fontAlgn="ctr" latinLnBrk="0" hangingPunct="1">
                        <a:lnSpc>
                          <a:spcPct val="115000"/>
                        </a:lnSpc>
                        <a:spcBef>
                          <a:spcPts val="0"/>
                        </a:spcBef>
                        <a:spcAft>
                          <a:spcPts val="0"/>
                        </a:spcAft>
                      </a:pPr>
                      <a:r>
                        <a:rPr lang="en-US" sz="1000" b="1" i="1" u="none" strike="noStrike" kern="1200" spc="-20" dirty="0">
                          <a:solidFill>
                            <a:srgbClr val="000000"/>
                          </a:solidFill>
                          <a:effectLst/>
                          <a:latin typeface="+mn-lt"/>
                        </a:rPr>
                        <a:t>8.0%</a:t>
                      </a:r>
                      <a:endParaRPr lang="en-US" sz="1000" b="1"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rtl="0" eaLnBrk="1" fontAlgn="ctr" latinLnBrk="0" hangingPunct="1">
                        <a:lnSpc>
                          <a:spcPct val="115000"/>
                        </a:lnSpc>
                        <a:spcBef>
                          <a:spcPts val="0"/>
                        </a:spcBef>
                        <a:spcAft>
                          <a:spcPts val="0"/>
                        </a:spcAft>
                      </a:pPr>
                      <a:r>
                        <a:rPr lang="en-US" sz="1000" b="1" i="0" u="none" strike="noStrike" kern="1200" spc="-20" dirty="0">
                          <a:solidFill>
                            <a:srgbClr val="003893"/>
                          </a:solidFill>
                          <a:effectLst/>
                          <a:latin typeface="+mn-lt"/>
                        </a:rPr>
                        <a:t>4.4%</a:t>
                      </a:r>
                      <a:endParaRPr lang="en-US" sz="1000" b="0"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742130515"/>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Federal Funds Target Rate</a:t>
                      </a:r>
                      <a:endParaRPr lang="en-US" sz="1000" b="1" i="0" u="none" strike="noStrike" dirty="0">
                        <a:solidFill>
                          <a:schemeClr val="tx1"/>
                        </a:solidFill>
                        <a:effectLst/>
                        <a:latin typeface="+mn-lt"/>
                      </a:endParaRPr>
                    </a:p>
                    <a:p>
                      <a:pPr marL="0" marR="0" algn="l" rtl="0" eaLnBrk="1" fontAlgn="ctr" latinLnBrk="0" hangingPunct="1">
                        <a:lnSpc>
                          <a:spcPct val="115000"/>
                        </a:lnSpc>
                        <a:spcBef>
                          <a:spcPts val="0"/>
                        </a:spcBef>
                        <a:spcAft>
                          <a:spcPts val="0"/>
                        </a:spcAft>
                      </a:pPr>
                      <a:r>
                        <a:rPr lang="en-US" sz="1000" b="0" i="1" u="none" strike="noStrike" kern="1200" spc="-20" dirty="0">
                          <a:solidFill>
                            <a:schemeClr val="tx1"/>
                          </a:solidFill>
                          <a:effectLst/>
                          <a:latin typeface="+mn-lt"/>
                        </a:rPr>
                        <a:t>(upper bound, end of period)</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rtl="0" eaLnBrk="1" fontAlgn="ctr" latinLnBrk="0" hangingPunct="1">
                        <a:lnSpc>
                          <a:spcPct val="115000"/>
                        </a:lnSpc>
                        <a:spcBef>
                          <a:spcPts val="0"/>
                        </a:spcBef>
                        <a:spcAft>
                          <a:spcPts val="0"/>
                        </a:spcAft>
                      </a:pPr>
                      <a:r>
                        <a:rPr lang="en-US" sz="1000" b="0" i="1" u="none" strike="noStrike" kern="1200" spc="-20" dirty="0">
                          <a:solidFill>
                            <a:srgbClr val="000000"/>
                          </a:solidFill>
                          <a:effectLst/>
                          <a:latin typeface="+mn-lt"/>
                        </a:rPr>
                        <a:t>0.25%</a:t>
                      </a:r>
                      <a:endParaRPr lang="en-US" sz="1000" b="0"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rtl="0" eaLnBrk="1" fontAlgn="ctr" latinLnBrk="0" hangingPunct="1">
                        <a:lnSpc>
                          <a:spcPct val="115000"/>
                        </a:lnSpc>
                        <a:spcBef>
                          <a:spcPts val="0"/>
                        </a:spcBef>
                        <a:spcAft>
                          <a:spcPts val="0"/>
                        </a:spcAft>
                      </a:pPr>
                      <a:r>
                        <a:rPr lang="en-US" sz="1000" b="1" i="1" u="none" strike="noStrike" kern="1200" spc="-20" dirty="0">
                          <a:solidFill>
                            <a:srgbClr val="000000"/>
                          </a:solidFill>
                          <a:effectLst/>
                          <a:latin typeface="+mn-lt"/>
                        </a:rPr>
                        <a:t>4.50%</a:t>
                      </a:r>
                      <a:endParaRPr lang="en-US" sz="1000" b="1"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rtl="0" eaLnBrk="1" fontAlgn="ctr" latinLnBrk="0" hangingPunct="1">
                        <a:lnSpc>
                          <a:spcPct val="115000"/>
                        </a:lnSpc>
                        <a:spcBef>
                          <a:spcPts val="0"/>
                        </a:spcBef>
                        <a:spcAft>
                          <a:spcPts val="0"/>
                        </a:spcAft>
                      </a:pPr>
                      <a:r>
                        <a:rPr lang="en-US" sz="1000" b="1" i="0" u="none" strike="noStrike" kern="1200" spc="-20" dirty="0">
                          <a:solidFill>
                            <a:srgbClr val="003893"/>
                          </a:solidFill>
                          <a:effectLst/>
                          <a:latin typeface="+mn-lt"/>
                        </a:rPr>
                        <a:t>4.75%</a:t>
                      </a:r>
                      <a:endParaRPr lang="en-US" sz="1000" b="0"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087597929"/>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Total Payroll Growth </a:t>
                      </a:r>
                      <a:r>
                        <a:rPr lang="en-US" sz="1000" b="0" i="1" u="none" strike="noStrike" kern="1200" spc="-20" dirty="0">
                          <a:solidFill>
                            <a:schemeClr val="tx1"/>
                          </a:solidFill>
                          <a:effectLst/>
                          <a:latin typeface="+mn-lt"/>
                        </a:rPr>
                        <a:t>(thousands)</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rtl="0" eaLnBrk="1" fontAlgn="ctr" latinLnBrk="0" hangingPunct="1">
                        <a:lnSpc>
                          <a:spcPct val="115000"/>
                        </a:lnSpc>
                        <a:spcBef>
                          <a:spcPts val="0"/>
                        </a:spcBef>
                        <a:spcAft>
                          <a:spcPts val="0"/>
                        </a:spcAft>
                      </a:pPr>
                      <a:r>
                        <a:rPr lang="en-US" sz="1000" b="0" i="1" u="none" strike="noStrike" kern="1200" spc="-20" dirty="0">
                          <a:solidFill>
                            <a:srgbClr val="000000"/>
                          </a:solidFill>
                          <a:effectLst/>
                          <a:latin typeface="+mn-lt"/>
                        </a:rPr>
                        <a:t>6,743</a:t>
                      </a:r>
                      <a:endParaRPr lang="en-US" sz="1000" b="0"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rtl="0" eaLnBrk="1" fontAlgn="ctr" latinLnBrk="0" hangingPunct="1">
                        <a:lnSpc>
                          <a:spcPct val="115000"/>
                        </a:lnSpc>
                        <a:spcBef>
                          <a:spcPts val="0"/>
                        </a:spcBef>
                        <a:spcAft>
                          <a:spcPts val="0"/>
                        </a:spcAft>
                      </a:pPr>
                      <a:r>
                        <a:rPr lang="en-US" sz="1000" b="1" i="1" u="none" strike="noStrike" kern="1200" spc="-20" dirty="0">
                          <a:solidFill>
                            <a:srgbClr val="000000"/>
                          </a:solidFill>
                          <a:effectLst/>
                          <a:latin typeface="+mn-lt"/>
                        </a:rPr>
                        <a:t>4,793</a:t>
                      </a:r>
                      <a:endParaRPr lang="en-US" sz="1000" b="1"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1,034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450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-150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rtl="0" eaLnBrk="1" fontAlgn="ctr" latinLnBrk="0" hangingPunct="1">
                        <a:lnSpc>
                          <a:spcPct val="115000"/>
                        </a:lnSpc>
                        <a:spcBef>
                          <a:spcPts val="0"/>
                        </a:spcBef>
                        <a:spcAft>
                          <a:spcPts val="0"/>
                        </a:spcAft>
                      </a:pPr>
                      <a:r>
                        <a:rPr lang="en-US" sz="1000" b="1" i="0" u="none" strike="noStrike" kern="1200" spc="-20" dirty="0">
                          <a:solidFill>
                            <a:srgbClr val="003893"/>
                          </a:solidFill>
                          <a:effectLst/>
                          <a:latin typeface="+mn-lt"/>
                        </a:rPr>
                        <a:t>1,409</a:t>
                      </a:r>
                      <a:endParaRPr lang="en-US" sz="1000" b="0" i="0" u="none" strike="noStrike" dirty="0">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53515510"/>
                  </a:ext>
                </a:extLst>
              </a:tr>
            </a:tbl>
          </a:graphicData>
        </a:graphic>
      </p:graphicFrame>
      <p:pic>
        <p:nvPicPr>
          <p:cNvPr id="28" name="Picture 5" descr="C:\Users\Public\Documents\ELFF\ELFF logo.jpg">
            <a:extLst>
              <a:ext uri="{FF2B5EF4-FFF2-40B4-BE49-F238E27FC236}">
                <a16:creationId xmlns:a16="http://schemas.microsoft.com/office/drawing/2014/main" id="{AB6AAFE3-22FC-4B79-A307-651A17317B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ADE773CA-5AB5-4B0A-A55F-BD9DEAF2F706}"/>
              </a:ext>
            </a:extLst>
          </p:cNvPr>
          <p:cNvGrpSpPr/>
          <p:nvPr/>
        </p:nvGrpSpPr>
        <p:grpSpPr>
          <a:xfrm>
            <a:off x="3481452" y="1157296"/>
            <a:ext cx="2181096" cy="354703"/>
            <a:chOff x="3481452" y="1169297"/>
            <a:chExt cx="2181096" cy="354703"/>
          </a:xfrm>
        </p:grpSpPr>
        <p:grpSp>
          <p:nvGrpSpPr>
            <p:cNvPr id="31" name="Group 30">
              <a:extLst>
                <a:ext uri="{FF2B5EF4-FFF2-40B4-BE49-F238E27FC236}">
                  <a16:creationId xmlns:a16="http://schemas.microsoft.com/office/drawing/2014/main" id="{4ED86FCF-E450-4407-826E-5F24DB2FDB03}"/>
                </a:ext>
              </a:extLst>
            </p:cNvPr>
            <p:cNvGrpSpPr/>
            <p:nvPr/>
          </p:nvGrpSpPr>
          <p:grpSpPr>
            <a:xfrm>
              <a:off x="4170628" y="1169297"/>
              <a:ext cx="802744" cy="354703"/>
              <a:chOff x="4170628" y="1169297"/>
              <a:chExt cx="802744" cy="354703"/>
            </a:xfrm>
          </p:grpSpPr>
          <p:sp>
            <p:nvSpPr>
              <p:cNvPr id="40" name="Chevron 157">
                <a:extLst>
                  <a:ext uri="{FF2B5EF4-FFF2-40B4-BE49-F238E27FC236}">
                    <a16:creationId xmlns:a16="http://schemas.microsoft.com/office/drawing/2014/main" id="{1EC9F37C-094C-4478-984F-ED8F735D5962}"/>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 name="Group 945">
                <a:extLst>
                  <a:ext uri="{FF2B5EF4-FFF2-40B4-BE49-F238E27FC236}">
                    <a16:creationId xmlns:a16="http://schemas.microsoft.com/office/drawing/2014/main" id="{D68DC8D3-4E05-4C18-8D39-645B73CE780D}"/>
                  </a:ext>
                </a:extLst>
              </p:cNvPr>
              <p:cNvGrpSpPr>
                <a:grpSpLocks noChangeAspect="1"/>
              </p:cNvGrpSpPr>
              <p:nvPr/>
            </p:nvGrpSpPr>
            <p:grpSpPr bwMode="auto">
              <a:xfrm>
                <a:off x="4490966" y="1200403"/>
                <a:ext cx="162069" cy="292491"/>
                <a:chOff x="1570" y="1754"/>
                <a:chExt cx="169" cy="305"/>
              </a:xfrm>
              <a:solidFill>
                <a:schemeClr val="bg1"/>
              </a:solidFill>
            </p:grpSpPr>
            <p:sp>
              <p:nvSpPr>
                <p:cNvPr id="42" name="Freeform 196" descr="© INSCALE GmbH, 21.06.2010">
                  <a:extLst>
                    <a:ext uri="{FF2B5EF4-FFF2-40B4-BE49-F238E27FC236}">
                      <a16:creationId xmlns:a16="http://schemas.microsoft.com/office/drawing/2014/main" id="{094412B2-C709-4E2D-AE13-9F2478E21B2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3" name="Freeform 197" descr="© INSCALE GmbH, 21.06.2010">
                  <a:extLst>
                    <a:ext uri="{FF2B5EF4-FFF2-40B4-BE49-F238E27FC236}">
                      <a16:creationId xmlns:a16="http://schemas.microsoft.com/office/drawing/2014/main" id="{65708890-0DBD-4ED2-B051-0811A1EFFE34}"/>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4" name="Freeform 198" descr="© INSCALE GmbH, 21.06.2010">
                  <a:extLst>
                    <a:ext uri="{FF2B5EF4-FFF2-40B4-BE49-F238E27FC236}">
                      <a16:creationId xmlns:a16="http://schemas.microsoft.com/office/drawing/2014/main" id="{D076E362-5F4D-42FC-95FF-60F58BD5DB4B}"/>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2" name="Group 31">
              <a:extLst>
                <a:ext uri="{FF2B5EF4-FFF2-40B4-BE49-F238E27FC236}">
                  <a16:creationId xmlns:a16="http://schemas.microsoft.com/office/drawing/2014/main" id="{1DB617B0-FA05-42AB-B613-67227E53F410}"/>
                </a:ext>
              </a:extLst>
            </p:cNvPr>
            <p:cNvGrpSpPr/>
            <p:nvPr/>
          </p:nvGrpSpPr>
          <p:grpSpPr>
            <a:xfrm>
              <a:off x="3481452" y="1169297"/>
              <a:ext cx="802744" cy="354703"/>
              <a:chOff x="3481452" y="1169297"/>
              <a:chExt cx="802744" cy="354703"/>
            </a:xfrm>
          </p:grpSpPr>
          <p:sp>
            <p:nvSpPr>
              <p:cNvPr id="36" name="Chevron 156">
                <a:extLst>
                  <a:ext uri="{FF2B5EF4-FFF2-40B4-BE49-F238E27FC236}">
                    <a16:creationId xmlns:a16="http://schemas.microsoft.com/office/drawing/2014/main" id="{85B5F9C1-4BE2-46D1-B707-02541444A3DA}"/>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37" name="Gruppieren 18">
                <a:extLst>
                  <a:ext uri="{FF2B5EF4-FFF2-40B4-BE49-F238E27FC236}">
                    <a16:creationId xmlns:a16="http://schemas.microsoft.com/office/drawing/2014/main" id="{959A848D-0286-4CE9-8E25-F4041B96D91D}"/>
                  </a:ext>
                </a:extLst>
              </p:cNvPr>
              <p:cNvGrpSpPr>
                <a:grpSpLocks noChangeAspect="1"/>
              </p:cNvGrpSpPr>
              <p:nvPr/>
            </p:nvGrpSpPr>
            <p:grpSpPr>
              <a:xfrm>
                <a:off x="3701205" y="1219231"/>
                <a:ext cx="363238" cy="254834"/>
                <a:chOff x="5276852" y="3736975"/>
                <a:chExt cx="508000" cy="356394"/>
              </a:xfrm>
              <a:solidFill>
                <a:schemeClr val="bg1"/>
              </a:solidFill>
            </p:grpSpPr>
            <p:sp>
              <p:nvSpPr>
                <p:cNvPr id="38" name="Freeform 332" descr="© INSCALE GmbH, 21.06.2010">
                  <a:extLst>
                    <a:ext uri="{FF2B5EF4-FFF2-40B4-BE49-F238E27FC236}">
                      <a16:creationId xmlns:a16="http://schemas.microsoft.com/office/drawing/2014/main" id="{5ACB8A22-BE7E-46F8-80DF-B9EDEF1890CE}"/>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39" name="Freeform 334" descr="© INSCALE GmbH, 21.06.2010">
                  <a:extLst>
                    <a:ext uri="{FF2B5EF4-FFF2-40B4-BE49-F238E27FC236}">
                      <a16:creationId xmlns:a16="http://schemas.microsoft.com/office/drawing/2014/main" id="{5346A7BB-4FCF-4730-B6A1-51B25C7802F4}"/>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3" name="Group 32">
              <a:extLst>
                <a:ext uri="{FF2B5EF4-FFF2-40B4-BE49-F238E27FC236}">
                  <a16:creationId xmlns:a16="http://schemas.microsoft.com/office/drawing/2014/main" id="{A4AA2951-87F2-462F-8CEB-78AD5ACF0A79}"/>
                </a:ext>
              </a:extLst>
            </p:cNvPr>
            <p:cNvGrpSpPr/>
            <p:nvPr/>
          </p:nvGrpSpPr>
          <p:grpSpPr>
            <a:xfrm>
              <a:off x="4859804" y="1169297"/>
              <a:ext cx="802744" cy="354703"/>
              <a:chOff x="4859804" y="1169297"/>
              <a:chExt cx="802744" cy="354703"/>
            </a:xfrm>
          </p:grpSpPr>
          <p:sp>
            <p:nvSpPr>
              <p:cNvPr id="34" name="Chevron 158">
                <a:extLst>
                  <a:ext uri="{FF2B5EF4-FFF2-40B4-BE49-F238E27FC236}">
                    <a16:creationId xmlns:a16="http://schemas.microsoft.com/office/drawing/2014/main" id="{597EC1F0-74AE-4073-9808-2E64CCE13EAB}"/>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35" name="Freeform 780">
                <a:extLst>
                  <a:ext uri="{FF2B5EF4-FFF2-40B4-BE49-F238E27FC236}">
                    <a16:creationId xmlns:a16="http://schemas.microsoft.com/office/drawing/2014/main" id="{FB8245D2-C95D-4EB9-87D7-4719ADE7236F}"/>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 name="Text Placeholder 4">
            <a:extLst>
              <a:ext uri="{FF2B5EF4-FFF2-40B4-BE49-F238E27FC236}">
                <a16:creationId xmlns:a16="http://schemas.microsoft.com/office/drawing/2014/main" id="{D5B8EC56-A328-28E3-D938-0224C2E87111}"/>
              </a:ext>
            </a:extLst>
          </p:cNvPr>
          <p:cNvSpPr txBox="1">
            <a:spLocks noChangeArrowheads="1"/>
          </p:cNvSpPr>
          <p:nvPr/>
        </p:nvSpPr>
        <p:spPr bwMode="auto">
          <a:xfrm>
            <a:off x="671185" y="542289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2023 Q2 Equipment Leasing &amp; Finance U.S. Economic Outlook </a:t>
            </a:r>
          </a:p>
        </p:txBody>
      </p:sp>
    </p:spTree>
    <p:extLst>
      <p:ext uri="{BB962C8B-B14F-4D97-AF65-F5344CB8AC3E}">
        <p14:creationId xmlns:p14="http://schemas.microsoft.com/office/powerpoint/2010/main" val="335022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Placeholder 6"/>
          <p:cNvGraphicFramePr>
            <a:graphicFrameLocks/>
          </p:cNvGraphicFramePr>
          <p:nvPr>
            <p:extLst>
              <p:ext uri="{D42A27DB-BD31-4B8C-83A1-F6EECF244321}">
                <p14:modId xmlns:p14="http://schemas.microsoft.com/office/powerpoint/2010/main" val="1092681081"/>
              </p:ext>
            </p:extLst>
          </p:nvPr>
        </p:nvGraphicFramePr>
        <p:xfrm>
          <a:off x="-3356" y="1126423"/>
          <a:ext cx="9144000" cy="569485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Business investment expended at a 4.0% annualized pace in Q4, driven by strong structures investment.</a:t>
            </a:r>
            <a:endParaRPr lang="en-US" sz="1800" b="1" dirty="0">
              <a:solidFill>
                <a:srgbClr val="FF0000"/>
              </a:solidFill>
            </a:endParaRPr>
          </a:p>
        </p:txBody>
      </p:sp>
      <p:sp>
        <p:nvSpPr>
          <p:cNvPr id="109" name="Text Placeholder 4"/>
          <p:cNvSpPr txBox="1">
            <a:spLocks/>
          </p:cNvSpPr>
          <p:nvPr/>
        </p:nvSpPr>
        <p:spPr>
          <a:xfrm>
            <a:off x="310056" y="6485467"/>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a:t>
            </a:r>
          </a:p>
        </p:txBody>
      </p:sp>
      <p:sp>
        <p:nvSpPr>
          <p:cNvPr id="91" name="TextBox 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114" name="Group 113"/>
          <p:cNvGrpSpPr/>
          <p:nvPr/>
        </p:nvGrpSpPr>
        <p:grpSpPr>
          <a:xfrm>
            <a:off x="8241728" y="3111359"/>
            <a:ext cx="581892" cy="397502"/>
            <a:chOff x="8048655" y="2350681"/>
            <a:chExt cx="581892" cy="411480"/>
          </a:xfrm>
          <a:solidFill>
            <a:srgbClr val="D2CD00"/>
          </a:solidFill>
        </p:grpSpPr>
        <p:sp>
          <p:nvSpPr>
            <p:cNvPr id="115" name="Teardrop 114"/>
            <p:cNvSpPr/>
            <p:nvPr/>
          </p:nvSpPr>
          <p:spPr>
            <a:xfrm rot="8134636">
              <a:off x="8125152" y="2350681"/>
              <a:ext cx="411480" cy="411480"/>
            </a:xfrm>
            <a:prstGeom prst="teardrop">
              <a:avLst>
                <a:gd name="adj" fmla="val 200000"/>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26" name="TextBox 125"/>
            <p:cNvSpPr txBox="1"/>
            <p:nvPr/>
          </p:nvSpPr>
          <p:spPr>
            <a:xfrm>
              <a:off x="8048655" y="2442290"/>
              <a:ext cx="581892" cy="246915"/>
            </a:xfrm>
            <a:prstGeom prst="rect">
              <a:avLst/>
            </a:prstGeom>
            <a:noFill/>
          </p:spPr>
          <p:txBody>
            <a:bodyPr wrap="square" rtlCol="0">
              <a:spAutoFit/>
            </a:bodyPr>
            <a:lstStyle/>
            <a:p>
              <a:pPr algn="ctr"/>
              <a:r>
                <a:rPr lang="en-US" sz="950" b="1" dirty="0">
                  <a:solidFill>
                    <a:prstClr val="white"/>
                  </a:solidFill>
                </a:rPr>
                <a:t>4.0%</a:t>
              </a:r>
            </a:p>
          </p:txBody>
        </p:sp>
      </p:grpSp>
      <p:grpSp>
        <p:nvGrpSpPr>
          <p:cNvPr id="124" name="Group 123"/>
          <p:cNvGrpSpPr/>
          <p:nvPr/>
        </p:nvGrpSpPr>
        <p:grpSpPr>
          <a:xfrm>
            <a:off x="3481452" y="1169297"/>
            <a:ext cx="2181096" cy="354703"/>
            <a:chOff x="3481452" y="1169297"/>
            <a:chExt cx="2181096" cy="354703"/>
          </a:xfrm>
        </p:grpSpPr>
        <p:grpSp>
          <p:nvGrpSpPr>
            <p:cNvPr id="125" name="Group 124"/>
            <p:cNvGrpSpPr/>
            <p:nvPr/>
          </p:nvGrpSpPr>
          <p:grpSpPr>
            <a:xfrm>
              <a:off x="4170628" y="1169297"/>
              <a:ext cx="802744" cy="354703"/>
              <a:chOff x="4170628" y="1169297"/>
              <a:chExt cx="802744" cy="354703"/>
            </a:xfrm>
          </p:grpSpPr>
          <p:sp>
            <p:nvSpPr>
              <p:cNvPr id="200"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01" name="Group 945"/>
              <p:cNvGrpSpPr>
                <a:grpSpLocks noChangeAspect="1"/>
              </p:cNvGrpSpPr>
              <p:nvPr/>
            </p:nvGrpSpPr>
            <p:grpSpPr bwMode="auto">
              <a:xfrm>
                <a:off x="4490966" y="1200403"/>
                <a:ext cx="162069" cy="292491"/>
                <a:chOff x="1570" y="1754"/>
                <a:chExt cx="169" cy="305"/>
              </a:xfrm>
              <a:solidFill>
                <a:schemeClr val="bg1"/>
              </a:solidFill>
            </p:grpSpPr>
            <p:sp>
              <p:nvSpPr>
                <p:cNvPr id="202"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2" name="Group 191"/>
            <p:cNvGrpSpPr/>
            <p:nvPr/>
          </p:nvGrpSpPr>
          <p:grpSpPr>
            <a:xfrm>
              <a:off x="3481452" y="1169297"/>
              <a:ext cx="802744" cy="354703"/>
              <a:chOff x="3481452" y="1169297"/>
              <a:chExt cx="802744" cy="354703"/>
            </a:xfrm>
          </p:grpSpPr>
          <p:sp>
            <p:nvSpPr>
              <p:cNvPr id="196"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97" name="Gruppieren 18"/>
              <p:cNvGrpSpPr>
                <a:grpSpLocks noChangeAspect="1"/>
              </p:cNvGrpSpPr>
              <p:nvPr/>
            </p:nvGrpSpPr>
            <p:grpSpPr>
              <a:xfrm>
                <a:off x="3701205" y="1219231"/>
                <a:ext cx="363238" cy="254834"/>
                <a:chOff x="5276852" y="3736975"/>
                <a:chExt cx="508000" cy="356394"/>
              </a:xfrm>
              <a:solidFill>
                <a:schemeClr val="bg1"/>
              </a:solidFill>
            </p:grpSpPr>
            <p:sp>
              <p:nvSpPr>
                <p:cNvPr id="198"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9"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3" name="Group 192"/>
            <p:cNvGrpSpPr/>
            <p:nvPr/>
          </p:nvGrpSpPr>
          <p:grpSpPr>
            <a:xfrm>
              <a:off x="4859804" y="1169297"/>
              <a:ext cx="802744" cy="354703"/>
              <a:chOff x="4859804" y="1169297"/>
              <a:chExt cx="802744" cy="354703"/>
            </a:xfrm>
          </p:grpSpPr>
          <p:sp>
            <p:nvSpPr>
              <p:cNvPr id="194"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95"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8</a:t>
            </a:r>
          </a:p>
        </p:txBody>
      </p:sp>
      <p:pic>
        <p:nvPicPr>
          <p:cNvPr id="29" name="Picture 5" descr="C:\Users\Public\Documents\ELFF\ELFF logo.jpg">
            <a:extLst>
              <a:ext uri="{FF2B5EF4-FFF2-40B4-BE49-F238E27FC236}">
                <a16:creationId xmlns:a16="http://schemas.microsoft.com/office/drawing/2014/main" id="{71729B79-272F-4E97-A7D4-B9562C0722A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Arrow: Down 29">
            <a:extLst>
              <a:ext uri="{FF2B5EF4-FFF2-40B4-BE49-F238E27FC236}">
                <a16:creationId xmlns:a16="http://schemas.microsoft.com/office/drawing/2014/main" id="{5388BDCB-82E1-8369-8BE1-74D90E198B59}"/>
              </a:ext>
            </a:extLst>
          </p:cNvPr>
          <p:cNvSpPr/>
          <p:nvPr/>
        </p:nvSpPr>
        <p:spPr>
          <a:xfrm>
            <a:off x="7100754" y="5149414"/>
            <a:ext cx="146029" cy="8229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184794B-A933-5DD6-5908-2CB2A270524A}"/>
              </a:ext>
            </a:extLst>
          </p:cNvPr>
          <p:cNvSpPr txBox="1"/>
          <p:nvPr/>
        </p:nvSpPr>
        <p:spPr>
          <a:xfrm>
            <a:off x="320040" y="1600200"/>
            <a:ext cx="5766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Business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Nonresidential Fixed Investment, % Change from Prior Quarter</a:t>
            </a:r>
          </a:p>
        </p:txBody>
      </p:sp>
      <p:sp>
        <p:nvSpPr>
          <p:cNvPr id="2" name="Arrow: Down 1">
            <a:extLst>
              <a:ext uri="{FF2B5EF4-FFF2-40B4-BE49-F238E27FC236}">
                <a16:creationId xmlns:a16="http://schemas.microsoft.com/office/drawing/2014/main" id="{141D25B0-7D15-768D-D880-CE3FBF247194}"/>
              </a:ext>
            </a:extLst>
          </p:cNvPr>
          <p:cNvSpPr/>
          <p:nvPr/>
        </p:nvSpPr>
        <p:spPr>
          <a:xfrm>
            <a:off x="6719592" y="5396879"/>
            <a:ext cx="15544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50EF88D-81C5-661D-4E0D-2A66B777EEF6}"/>
              </a:ext>
            </a:extLst>
          </p:cNvPr>
          <p:cNvSpPr txBox="1"/>
          <p:nvPr/>
        </p:nvSpPr>
        <p:spPr>
          <a:xfrm rot="5400000">
            <a:off x="6469509" y="4971368"/>
            <a:ext cx="628864" cy="246221"/>
          </a:xfrm>
          <a:prstGeom prst="rect">
            <a:avLst/>
          </a:prstGeom>
          <a:noFill/>
        </p:spPr>
        <p:txBody>
          <a:bodyPr wrap="square" rtlCol="0">
            <a:spAutoFit/>
          </a:bodyPr>
          <a:lstStyle/>
          <a:p>
            <a:pPr algn="r"/>
            <a:r>
              <a:rPr lang="en-US" sz="1000" b="1" dirty="0">
                <a:solidFill>
                  <a:schemeClr val="bg1"/>
                </a:solidFill>
              </a:rPr>
              <a:t>-29.4%</a:t>
            </a:r>
          </a:p>
        </p:txBody>
      </p:sp>
    </p:spTree>
    <p:extLst>
      <p:ext uri="{BB962C8B-B14F-4D97-AF65-F5344CB8AC3E}">
        <p14:creationId xmlns:p14="http://schemas.microsoft.com/office/powerpoint/2010/main" val="3166701237"/>
      </p:ext>
    </p:extLst>
  </p:cSld>
  <p:clrMapOvr>
    <a:masterClrMapping/>
  </p:clrMapOvr>
</p:sld>
</file>

<file path=ppt/theme/theme1.xml><?xml version="1.0" encoding="utf-8"?>
<a:theme xmlns:a="http://schemas.openxmlformats.org/drawingml/2006/main" name="1_Office Theme">
  <a:themeElements>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66">
    <a:dk1>
      <a:sysClr val="windowText" lastClr="000000"/>
    </a:dk1>
    <a:lt1>
      <a:sysClr val="window" lastClr="FFFFFF"/>
    </a:lt1>
    <a:dk2>
      <a:srgbClr val="3F3F3F"/>
    </a:dk2>
    <a:lt2>
      <a:srgbClr val="F2F2F2"/>
    </a:lt2>
    <a:accent1>
      <a:srgbClr val="A6CE39"/>
    </a:accent1>
    <a:accent2>
      <a:srgbClr val="004563"/>
    </a:accent2>
    <a:accent3>
      <a:srgbClr val="3B4F91"/>
    </a:accent3>
    <a:accent4>
      <a:srgbClr val="0084A8"/>
    </a:accent4>
    <a:accent5>
      <a:srgbClr val="008E87"/>
    </a:accent5>
    <a:accent6>
      <a:srgbClr val="2F8A47"/>
    </a:accent6>
    <a:hlink>
      <a:srgbClr val="40AFFF"/>
    </a:hlink>
    <a:folHlink>
      <a:srgbClr val="797979"/>
    </a:folHlink>
  </a:clrScheme>
  <a:fontScheme name="Custom 41">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66">
    <a:dk1>
      <a:sysClr val="windowText" lastClr="000000"/>
    </a:dk1>
    <a:lt1>
      <a:sysClr val="window" lastClr="FFFFFF"/>
    </a:lt1>
    <a:dk2>
      <a:srgbClr val="3F3F3F"/>
    </a:dk2>
    <a:lt2>
      <a:srgbClr val="F2F2F2"/>
    </a:lt2>
    <a:accent1>
      <a:srgbClr val="A6CE39"/>
    </a:accent1>
    <a:accent2>
      <a:srgbClr val="004563"/>
    </a:accent2>
    <a:accent3>
      <a:srgbClr val="3B4F91"/>
    </a:accent3>
    <a:accent4>
      <a:srgbClr val="0084A8"/>
    </a:accent4>
    <a:accent5>
      <a:srgbClr val="008E87"/>
    </a:accent5>
    <a:accent6>
      <a:srgbClr val="2F8A47"/>
    </a:accent6>
    <a:hlink>
      <a:srgbClr val="40AFFF"/>
    </a:hlink>
    <a:folHlink>
      <a:srgbClr val="797979"/>
    </a:folHlink>
  </a:clrScheme>
  <a:fontScheme name="Custom 41">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20" ma:contentTypeDescription="Create a new document." ma:contentTypeScope="" ma:versionID="3c784cc14069a87acfdc2877663cbd8a">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83995713e9d24d681c78ca06187201e0"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83c28c9-2f5a-4ed6-adf4-3efad33463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df7ab3-0134-4c28-98d6-4c98b8efbc83}" ma:internalName="TaxCatchAll" ma:showField="CatchAllData" ma:web="d3ab7be1-5101-443e-92f4-2d0f12ad1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D07BAE-CBF7-487E-8C32-9B2FC0BC6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074cb-a24d-42d9-b253-f37c4aba73e7"/>
    <ds:schemaRef ds:uri="d3ab7be1-5101-443e-92f4-2d0f12ad1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33D64B-D533-4FD7-8A9F-911DB0776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40097</TotalTime>
  <Words>4496</Words>
  <Application>Microsoft Office PowerPoint</Application>
  <PresentationFormat>On-screen Show (4:3)</PresentationFormat>
  <Paragraphs>385</Paragraphs>
  <Slides>18</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Meiryo UI</vt:lpstr>
      <vt:lpstr>Arial</vt:lpstr>
      <vt:lpstr>Arial Narrow</vt:lpstr>
      <vt:lpstr>Calibri</vt:lpstr>
      <vt:lpstr>Century Gothic</vt:lpstr>
      <vt:lpstr>Century Schoolbook</vt:lpstr>
      <vt:lpstr>Courier New</vt:lpstr>
      <vt:lpstr>Franklin Gothic Book</vt:lpstr>
      <vt:lpstr>Lucida Sans</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investment expended at a 4.0% annualized pace in Q4, driven by strong structures investment.</vt:lpstr>
      <vt:lpstr>While most sectors have now begun to weaken as a result of higher interest rates, some are demonstrating continued expansion.</vt:lpstr>
      <vt:lpstr>E&amp;S investment growth is forecasted to ease in 2023 as the Fed’s rate hikes dampen economic growth and cool businesses investment.</vt:lpstr>
      <vt:lpstr>New business volume was up 8.8% year-to-date in February.</vt:lpstr>
      <vt:lpstr>Nominal new business volume growth has shown steady growth across the past eight months and is up nearly 9% year-to-date.</vt:lpstr>
      <vt:lpstr>PowerPoint Presentation</vt:lpstr>
      <vt:lpstr>The Equifax Small Business Lending Index increased 9.3 points in February, while the three-month moving average is just above its year-ago level.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Rust</dc:creator>
  <cp:lastModifiedBy>Stephanie Fisher</cp:lastModifiedBy>
  <cp:revision>6654</cp:revision>
  <cp:lastPrinted>2018-04-09T22:23:00Z</cp:lastPrinted>
  <dcterms:created xsi:type="dcterms:W3CDTF">2016-08-24T18:10:49Z</dcterms:created>
  <dcterms:modified xsi:type="dcterms:W3CDTF">2023-04-21T14:38:22Z</dcterms:modified>
</cp:coreProperties>
</file>