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9" r:id="rId4"/>
  </p:sldMasterIdLst>
  <p:notesMasterIdLst>
    <p:notesMasterId r:id="rId48"/>
  </p:notesMasterIdLst>
  <p:sldIdLst>
    <p:sldId id="256" r:id="rId5"/>
    <p:sldId id="265" r:id="rId6"/>
    <p:sldId id="259" r:id="rId7"/>
    <p:sldId id="312" r:id="rId8"/>
    <p:sldId id="261" r:id="rId9"/>
    <p:sldId id="313" r:id="rId10"/>
    <p:sldId id="263" r:id="rId11"/>
    <p:sldId id="284" r:id="rId12"/>
    <p:sldId id="285" r:id="rId13"/>
    <p:sldId id="267" r:id="rId14"/>
    <p:sldId id="286" r:id="rId15"/>
    <p:sldId id="289" r:id="rId16"/>
    <p:sldId id="288" r:id="rId17"/>
    <p:sldId id="290" r:id="rId18"/>
    <p:sldId id="264"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27" r:id="rId33"/>
    <p:sldId id="323" r:id="rId34"/>
    <p:sldId id="330" r:id="rId35"/>
    <p:sldId id="325" r:id="rId36"/>
    <p:sldId id="331" r:id="rId37"/>
    <p:sldId id="332" r:id="rId38"/>
    <p:sldId id="335" r:id="rId39"/>
    <p:sldId id="326" r:id="rId40"/>
    <p:sldId id="273" r:id="rId41"/>
    <p:sldId id="305" r:id="rId42"/>
    <p:sldId id="270" r:id="rId43"/>
    <p:sldId id="311" r:id="rId44"/>
    <p:sldId id="328" r:id="rId45"/>
    <p:sldId id="329" r:id="rId46"/>
    <p:sldId id="279" r:id="rId47"/>
  </p:sldIdLst>
  <p:sldSz cx="9144000" cy="5143500" type="screen16x9"/>
  <p:notesSz cx="6858000" cy="9144000"/>
  <p:embeddedFontLst>
    <p:embeddedFont>
      <p:font typeface="Montserrat" panose="00000500000000000000" pitchFamily="2"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Source Sans Pro" panose="020B050303040302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31E3D167-F609-4532-A01B-2BDFDD87A4DA}">
          <p14:sldIdLst>
            <p14:sldId id="256"/>
            <p14:sldId id="265"/>
            <p14:sldId id="259"/>
            <p14:sldId id="312"/>
            <p14:sldId id="261"/>
            <p14:sldId id="313"/>
            <p14:sldId id="263"/>
            <p14:sldId id="284"/>
            <p14:sldId id="285"/>
            <p14:sldId id="267"/>
            <p14:sldId id="286"/>
            <p14:sldId id="289"/>
            <p14:sldId id="288"/>
            <p14:sldId id="290"/>
            <p14:sldId id="264"/>
            <p14:sldId id="291"/>
            <p14:sldId id="292"/>
            <p14:sldId id="293"/>
            <p14:sldId id="294"/>
            <p14:sldId id="295"/>
            <p14:sldId id="296"/>
            <p14:sldId id="297"/>
            <p14:sldId id="298"/>
            <p14:sldId id="299"/>
            <p14:sldId id="300"/>
            <p14:sldId id="301"/>
            <p14:sldId id="302"/>
            <p14:sldId id="303"/>
            <p14:sldId id="327"/>
            <p14:sldId id="323"/>
            <p14:sldId id="330"/>
            <p14:sldId id="325"/>
            <p14:sldId id="331"/>
            <p14:sldId id="332"/>
            <p14:sldId id="335"/>
            <p14:sldId id="326"/>
            <p14:sldId id="273"/>
            <p14:sldId id="305"/>
            <p14:sldId id="270"/>
            <p14:sldId id="311"/>
            <p14:sldId id="328"/>
            <p14:sldId id="329"/>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1FBB85-BBFE-4EF5-8AD3-D4D8C7578F38}" v="4" dt="2022-01-06T18:43:38.954"/>
    <p1510:client id="{B3B42257-1A6E-7C15-ECC0-6816F9B16D46}" v="1" dt="2022-01-05T20:13:12.214"/>
  </p1510:revLst>
</p1510:revInfo>
</file>

<file path=ppt/tableStyles.xml><?xml version="1.0" encoding="utf-8"?>
<a:tblStyleLst xmlns:a="http://schemas.openxmlformats.org/drawingml/2006/main" def="{E30BB2FD-A6B5-4FB4-B7CE-14FE6FCDA0C9}">
  <a:tblStyle styleId="{E30BB2FD-A6B5-4FB4-B7CE-14FE6FCDA0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isher" userId="S::sfisher@elfaonline.org::4a8d9212-f9a0-4b32-979f-fab227be859c" providerId="AD" clId="Web-{B3B42257-1A6E-7C15-ECC0-6816F9B16D46}"/>
    <pc:docChg chg="modSld">
      <pc:chgData name="Stephanie Fisher" userId="S::sfisher@elfaonline.org::4a8d9212-f9a0-4b32-979f-fab227be859c" providerId="AD" clId="Web-{B3B42257-1A6E-7C15-ECC0-6816F9B16D46}" dt="2022-01-05T20:13:12.214" v="0" actId="1076"/>
      <pc:docMkLst>
        <pc:docMk/>
      </pc:docMkLst>
      <pc:sldChg chg="modSp">
        <pc:chgData name="Stephanie Fisher" userId="S::sfisher@elfaonline.org::4a8d9212-f9a0-4b32-979f-fab227be859c" providerId="AD" clId="Web-{B3B42257-1A6E-7C15-ECC0-6816F9B16D46}" dt="2022-01-05T20:13:12.214" v="0" actId="1076"/>
        <pc:sldMkLst>
          <pc:docMk/>
          <pc:sldMk cId="3357944508" sldId="334"/>
        </pc:sldMkLst>
        <pc:spChg chg="mod">
          <ac:chgData name="Stephanie Fisher" userId="S::sfisher@elfaonline.org::4a8d9212-f9a0-4b32-979f-fab227be859c" providerId="AD" clId="Web-{B3B42257-1A6E-7C15-ECC0-6816F9B16D46}" dt="2022-01-05T20:13:12.214" v="0" actId="1076"/>
          <ac:spMkLst>
            <pc:docMk/>
            <pc:sldMk cId="3357944508" sldId="334"/>
            <ac:spMk id="4" creationId="{DE0BFAB0-48D7-4393-91BB-AC46DE736D55}"/>
          </ac:spMkLst>
        </pc:spChg>
      </pc:sldChg>
    </pc:docChg>
  </pc:docChgLst>
  <pc:docChgLst>
    <pc:chgData name="Stephanie Fisher" userId="4a8d9212-f9a0-4b32-979f-fab227be859c" providerId="ADAL" clId="{771FBB85-BBFE-4EF5-8AD3-D4D8C7578F38}"/>
    <pc:docChg chg="undo redo custSel delSld modSld sldOrd modSection">
      <pc:chgData name="Stephanie Fisher" userId="4a8d9212-f9a0-4b32-979f-fab227be859c" providerId="ADAL" clId="{771FBB85-BBFE-4EF5-8AD3-D4D8C7578F38}" dt="2022-01-06T19:20:45.097" v="205" actId="1076"/>
      <pc:docMkLst>
        <pc:docMk/>
      </pc:docMkLst>
      <pc:sldChg chg="modSp mod">
        <pc:chgData name="Stephanie Fisher" userId="4a8d9212-f9a0-4b32-979f-fab227be859c" providerId="ADAL" clId="{771FBB85-BBFE-4EF5-8AD3-D4D8C7578F38}" dt="2022-01-05T20:23:03.276" v="73" actId="255"/>
        <pc:sldMkLst>
          <pc:docMk/>
          <pc:sldMk cId="0" sldId="261"/>
        </pc:sldMkLst>
        <pc:spChg chg="mod">
          <ac:chgData name="Stephanie Fisher" userId="4a8d9212-f9a0-4b32-979f-fab227be859c" providerId="ADAL" clId="{771FBB85-BBFE-4EF5-8AD3-D4D8C7578F38}" dt="2022-01-05T20:23:03.276" v="73" actId="255"/>
          <ac:spMkLst>
            <pc:docMk/>
            <pc:sldMk cId="0" sldId="261"/>
            <ac:spMk id="113" creationId="{00000000-0000-0000-0000-000000000000}"/>
          </ac:spMkLst>
        </pc:spChg>
      </pc:sldChg>
      <pc:sldChg chg="modSp mod">
        <pc:chgData name="Stephanie Fisher" userId="4a8d9212-f9a0-4b32-979f-fab227be859c" providerId="ADAL" clId="{771FBB85-BBFE-4EF5-8AD3-D4D8C7578F38}" dt="2022-01-05T20:19:47.298" v="22" actId="20577"/>
        <pc:sldMkLst>
          <pc:docMk/>
          <pc:sldMk cId="0" sldId="264"/>
        </pc:sldMkLst>
        <pc:spChg chg="mod">
          <ac:chgData name="Stephanie Fisher" userId="4a8d9212-f9a0-4b32-979f-fab227be859c" providerId="ADAL" clId="{771FBB85-BBFE-4EF5-8AD3-D4D8C7578F38}" dt="2022-01-05T20:19:47.298" v="22" actId="20577"/>
          <ac:spMkLst>
            <pc:docMk/>
            <pc:sldMk cId="0" sldId="264"/>
            <ac:spMk id="10" creationId="{BBDDD7AC-CC69-4432-A348-654FBEB0B9EB}"/>
          </ac:spMkLst>
        </pc:spChg>
      </pc:sldChg>
      <pc:sldChg chg="addSp delSp modSp mod">
        <pc:chgData name="Stephanie Fisher" userId="4a8d9212-f9a0-4b32-979f-fab227be859c" providerId="ADAL" clId="{771FBB85-BBFE-4EF5-8AD3-D4D8C7578F38}" dt="2022-01-06T19:00:45.055" v="185" actId="6549"/>
        <pc:sldMkLst>
          <pc:docMk/>
          <pc:sldMk cId="1852989823" sldId="286"/>
        </pc:sldMkLst>
        <pc:spChg chg="mod">
          <ac:chgData name="Stephanie Fisher" userId="4a8d9212-f9a0-4b32-979f-fab227be859c" providerId="ADAL" clId="{771FBB85-BBFE-4EF5-8AD3-D4D8C7578F38}" dt="2022-01-06T18:54:09.794" v="158" actId="1076"/>
          <ac:spMkLst>
            <pc:docMk/>
            <pc:sldMk cId="1852989823" sldId="286"/>
            <ac:spMk id="5" creationId="{284BEFA8-A74E-4E3A-8167-6D17FDFB9EC6}"/>
          </ac:spMkLst>
        </pc:spChg>
        <pc:spChg chg="mod">
          <ac:chgData name="Stephanie Fisher" userId="4a8d9212-f9a0-4b32-979f-fab227be859c" providerId="ADAL" clId="{771FBB85-BBFE-4EF5-8AD3-D4D8C7578F38}" dt="2022-01-06T18:52:32.111" v="139" actId="1076"/>
          <ac:spMkLst>
            <pc:docMk/>
            <pc:sldMk cId="1852989823" sldId="286"/>
            <ac:spMk id="6" creationId="{83A3F558-8CAD-4DCE-BA7C-812540DDBC64}"/>
          </ac:spMkLst>
        </pc:spChg>
        <pc:spChg chg="add mod">
          <ac:chgData name="Stephanie Fisher" userId="4a8d9212-f9a0-4b32-979f-fab227be859c" providerId="ADAL" clId="{771FBB85-BBFE-4EF5-8AD3-D4D8C7578F38}" dt="2022-01-06T19:00:45.055" v="185" actId="6549"/>
          <ac:spMkLst>
            <pc:docMk/>
            <pc:sldMk cId="1852989823" sldId="286"/>
            <ac:spMk id="8" creationId="{17D4E3AF-E643-4995-9991-35CAD23DA709}"/>
          </ac:spMkLst>
        </pc:spChg>
        <pc:spChg chg="add del mod">
          <ac:chgData name="Stephanie Fisher" userId="4a8d9212-f9a0-4b32-979f-fab227be859c" providerId="ADAL" clId="{771FBB85-BBFE-4EF5-8AD3-D4D8C7578F38}" dt="2022-01-06T18:51:14.182" v="126" actId="21"/>
          <ac:spMkLst>
            <pc:docMk/>
            <pc:sldMk cId="1852989823" sldId="286"/>
            <ac:spMk id="10" creationId="{CB59FCCA-DED8-4220-9658-1FA11156C6BF}"/>
          </ac:spMkLst>
        </pc:spChg>
      </pc:sldChg>
      <pc:sldChg chg="addSp modSp mod">
        <pc:chgData name="Stephanie Fisher" userId="4a8d9212-f9a0-4b32-979f-fab227be859c" providerId="ADAL" clId="{771FBB85-BBFE-4EF5-8AD3-D4D8C7578F38}" dt="2022-01-06T19:18:09.644" v="204" actId="20577"/>
        <pc:sldMkLst>
          <pc:docMk/>
          <pc:sldMk cId="4046620333" sldId="288"/>
        </pc:sldMkLst>
        <pc:spChg chg="mod">
          <ac:chgData name="Stephanie Fisher" userId="4a8d9212-f9a0-4b32-979f-fab227be859c" providerId="ADAL" clId="{771FBB85-BBFE-4EF5-8AD3-D4D8C7578F38}" dt="2022-01-06T18:53:33.978" v="149" actId="14100"/>
          <ac:spMkLst>
            <pc:docMk/>
            <pc:sldMk cId="4046620333" sldId="288"/>
            <ac:spMk id="5" creationId="{284BEFA8-A74E-4E3A-8167-6D17FDFB9EC6}"/>
          </ac:spMkLst>
        </pc:spChg>
        <pc:spChg chg="mod">
          <ac:chgData name="Stephanie Fisher" userId="4a8d9212-f9a0-4b32-979f-fab227be859c" providerId="ADAL" clId="{771FBB85-BBFE-4EF5-8AD3-D4D8C7578F38}" dt="2022-01-06T18:53:59.959" v="155" actId="1076"/>
          <ac:spMkLst>
            <pc:docMk/>
            <pc:sldMk cId="4046620333" sldId="288"/>
            <ac:spMk id="6" creationId="{83A3F558-8CAD-4DCE-BA7C-812540DDBC64}"/>
          </ac:spMkLst>
        </pc:spChg>
        <pc:spChg chg="add mod">
          <ac:chgData name="Stephanie Fisher" userId="4a8d9212-f9a0-4b32-979f-fab227be859c" providerId="ADAL" clId="{771FBB85-BBFE-4EF5-8AD3-D4D8C7578F38}" dt="2022-01-06T19:18:09.644" v="204" actId="20577"/>
          <ac:spMkLst>
            <pc:docMk/>
            <pc:sldMk cId="4046620333" sldId="288"/>
            <ac:spMk id="8" creationId="{0A9C8303-5A01-4392-A860-4B35F2BFD36D}"/>
          </ac:spMkLst>
        </pc:spChg>
      </pc:sldChg>
      <pc:sldChg chg="addSp delSp modSp mod">
        <pc:chgData name="Stephanie Fisher" userId="4a8d9212-f9a0-4b32-979f-fab227be859c" providerId="ADAL" clId="{771FBB85-BBFE-4EF5-8AD3-D4D8C7578F38}" dt="2022-01-06T19:03:06.866" v="189" actId="207"/>
        <pc:sldMkLst>
          <pc:docMk/>
          <pc:sldMk cId="2885707917" sldId="289"/>
        </pc:sldMkLst>
        <pc:spChg chg="mod">
          <ac:chgData name="Stephanie Fisher" userId="4a8d9212-f9a0-4b32-979f-fab227be859c" providerId="ADAL" clId="{771FBB85-BBFE-4EF5-8AD3-D4D8C7578F38}" dt="2022-01-06T18:54:17.473" v="159" actId="1076"/>
          <ac:spMkLst>
            <pc:docMk/>
            <pc:sldMk cId="2885707917" sldId="289"/>
            <ac:spMk id="5" creationId="{284BEFA8-A74E-4E3A-8167-6D17FDFB9EC6}"/>
          </ac:spMkLst>
        </pc:spChg>
        <pc:spChg chg="mod">
          <ac:chgData name="Stephanie Fisher" userId="4a8d9212-f9a0-4b32-979f-fab227be859c" providerId="ADAL" clId="{771FBB85-BBFE-4EF5-8AD3-D4D8C7578F38}" dt="2022-01-06T18:54:02.598" v="156" actId="1076"/>
          <ac:spMkLst>
            <pc:docMk/>
            <pc:sldMk cId="2885707917" sldId="289"/>
            <ac:spMk id="6" creationId="{83A3F558-8CAD-4DCE-BA7C-812540DDBC64}"/>
          </ac:spMkLst>
        </pc:spChg>
        <pc:spChg chg="add del mod">
          <ac:chgData name="Stephanie Fisher" userId="4a8d9212-f9a0-4b32-979f-fab227be859c" providerId="ADAL" clId="{771FBB85-BBFE-4EF5-8AD3-D4D8C7578F38}" dt="2022-01-06T18:57:11.166" v="172"/>
          <ac:spMkLst>
            <pc:docMk/>
            <pc:sldMk cId="2885707917" sldId="289"/>
            <ac:spMk id="8" creationId="{BF025296-C918-48DC-B4FB-FDD545A1574D}"/>
          </ac:spMkLst>
        </pc:spChg>
        <pc:spChg chg="add mod">
          <ac:chgData name="Stephanie Fisher" userId="4a8d9212-f9a0-4b32-979f-fab227be859c" providerId="ADAL" clId="{771FBB85-BBFE-4EF5-8AD3-D4D8C7578F38}" dt="2022-01-06T19:03:06.866" v="189" actId="207"/>
          <ac:spMkLst>
            <pc:docMk/>
            <pc:sldMk cId="2885707917" sldId="289"/>
            <ac:spMk id="10" creationId="{BA3D3BF9-9452-42DF-963A-5EA8016859C7}"/>
          </ac:spMkLst>
        </pc:spChg>
      </pc:sldChg>
      <pc:sldChg chg="modSp mod">
        <pc:chgData name="Stephanie Fisher" userId="4a8d9212-f9a0-4b32-979f-fab227be859c" providerId="ADAL" clId="{771FBB85-BBFE-4EF5-8AD3-D4D8C7578F38}" dt="2022-01-06T19:20:45.097" v="205" actId="1076"/>
        <pc:sldMkLst>
          <pc:docMk/>
          <pc:sldMk cId="703817739" sldId="290"/>
        </pc:sldMkLst>
        <pc:spChg chg="mod">
          <ac:chgData name="Stephanie Fisher" userId="4a8d9212-f9a0-4b32-979f-fab227be859c" providerId="ADAL" clId="{771FBB85-BBFE-4EF5-8AD3-D4D8C7578F38}" dt="2022-01-06T18:53:44.748" v="152" actId="14100"/>
          <ac:spMkLst>
            <pc:docMk/>
            <pc:sldMk cId="703817739" sldId="290"/>
            <ac:spMk id="5" creationId="{284BEFA8-A74E-4E3A-8167-6D17FDFB9EC6}"/>
          </ac:spMkLst>
        </pc:spChg>
        <pc:spChg chg="mod">
          <ac:chgData name="Stephanie Fisher" userId="4a8d9212-f9a0-4b32-979f-fab227be859c" providerId="ADAL" clId="{771FBB85-BBFE-4EF5-8AD3-D4D8C7578F38}" dt="2022-01-06T19:20:45.097" v="205" actId="1076"/>
          <ac:spMkLst>
            <pc:docMk/>
            <pc:sldMk cId="703817739" sldId="290"/>
            <ac:spMk id="6" creationId="{83A3F558-8CAD-4DCE-BA7C-812540DDBC64}"/>
          </ac:spMkLst>
        </pc:spChg>
      </pc:sldChg>
      <pc:sldChg chg="addSp delSp modSp mod">
        <pc:chgData name="Stephanie Fisher" userId="4a8d9212-f9a0-4b32-979f-fab227be859c" providerId="ADAL" clId="{771FBB85-BBFE-4EF5-8AD3-D4D8C7578F38}" dt="2022-01-05T20:18:05.875" v="9" actId="1076"/>
        <pc:sldMkLst>
          <pc:docMk/>
          <pc:sldMk cId="292782823" sldId="325"/>
        </pc:sldMkLst>
        <pc:picChg chg="add mod">
          <ac:chgData name="Stephanie Fisher" userId="4a8d9212-f9a0-4b32-979f-fab227be859c" providerId="ADAL" clId="{771FBB85-BBFE-4EF5-8AD3-D4D8C7578F38}" dt="2022-01-05T20:18:05.875" v="9" actId="1076"/>
          <ac:picMkLst>
            <pc:docMk/>
            <pc:sldMk cId="292782823" sldId="325"/>
            <ac:picMk id="3" creationId="{79D3F916-18A4-4037-8DCC-19E80695A571}"/>
          </ac:picMkLst>
        </pc:picChg>
        <pc:picChg chg="del">
          <ac:chgData name="Stephanie Fisher" userId="4a8d9212-f9a0-4b32-979f-fab227be859c" providerId="ADAL" clId="{771FBB85-BBFE-4EF5-8AD3-D4D8C7578F38}" dt="2022-01-05T20:17:58.218" v="6" actId="478"/>
          <ac:picMkLst>
            <pc:docMk/>
            <pc:sldMk cId="292782823" sldId="325"/>
            <ac:picMk id="6" creationId="{5DA9B950-1802-4B8E-923A-42BB50EC2C73}"/>
          </ac:picMkLst>
        </pc:picChg>
      </pc:sldChg>
      <pc:sldChg chg="delSp modSp mod">
        <pc:chgData name="Stephanie Fisher" userId="4a8d9212-f9a0-4b32-979f-fab227be859c" providerId="ADAL" clId="{771FBB85-BBFE-4EF5-8AD3-D4D8C7578F38}" dt="2022-01-06T18:35:40.253" v="82" actId="1076"/>
        <pc:sldMkLst>
          <pc:docMk/>
          <pc:sldMk cId="1428106545" sldId="327"/>
        </pc:sldMkLst>
        <pc:spChg chg="mod">
          <ac:chgData name="Stephanie Fisher" userId="4a8d9212-f9a0-4b32-979f-fab227be859c" providerId="ADAL" clId="{771FBB85-BBFE-4EF5-8AD3-D4D8C7578F38}" dt="2022-01-06T18:35:40.253" v="82" actId="1076"/>
          <ac:spMkLst>
            <pc:docMk/>
            <pc:sldMk cId="1428106545" sldId="327"/>
            <ac:spMk id="8" creationId="{4F7FD5C1-4257-4E7A-A58C-8492709D58BC}"/>
          </ac:spMkLst>
        </pc:spChg>
        <pc:spChg chg="mod">
          <ac:chgData name="Stephanie Fisher" userId="4a8d9212-f9a0-4b32-979f-fab227be859c" providerId="ADAL" clId="{771FBB85-BBFE-4EF5-8AD3-D4D8C7578F38}" dt="2022-01-06T18:35:22.979" v="77" actId="1076"/>
          <ac:spMkLst>
            <pc:docMk/>
            <pc:sldMk cId="1428106545" sldId="327"/>
            <ac:spMk id="10" creationId="{5EE7BC71-98B8-4C00-86AA-591454CD2ACE}"/>
          </ac:spMkLst>
        </pc:spChg>
        <pc:spChg chg="mod">
          <ac:chgData name="Stephanie Fisher" userId="4a8d9212-f9a0-4b32-979f-fab227be859c" providerId="ADAL" clId="{771FBB85-BBFE-4EF5-8AD3-D4D8C7578F38}" dt="2022-01-06T18:35:36.680" v="81" actId="1076"/>
          <ac:spMkLst>
            <pc:docMk/>
            <pc:sldMk cId="1428106545" sldId="327"/>
            <ac:spMk id="11" creationId="{8A1068A2-0822-4D2C-9494-A96C626F024C}"/>
          </ac:spMkLst>
        </pc:spChg>
        <pc:spChg chg="del">
          <ac:chgData name="Stephanie Fisher" userId="4a8d9212-f9a0-4b32-979f-fab227be859c" providerId="ADAL" clId="{771FBB85-BBFE-4EF5-8AD3-D4D8C7578F38}" dt="2022-01-06T18:35:18.616" v="76" actId="478"/>
          <ac:spMkLst>
            <pc:docMk/>
            <pc:sldMk cId="1428106545" sldId="327"/>
            <ac:spMk id="173" creationId="{00000000-0000-0000-0000-000000000000}"/>
          </ac:spMkLst>
        </pc:spChg>
      </pc:sldChg>
      <pc:sldChg chg="modSp mod">
        <pc:chgData name="Stephanie Fisher" userId="4a8d9212-f9a0-4b32-979f-fab227be859c" providerId="ADAL" clId="{771FBB85-BBFE-4EF5-8AD3-D4D8C7578F38}" dt="2022-01-05T20:15:24.800" v="3" actId="255"/>
        <pc:sldMkLst>
          <pc:docMk/>
          <pc:sldMk cId="4278624088" sldId="331"/>
        </pc:sldMkLst>
        <pc:spChg chg="mod">
          <ac:chgData name="Stephanie Fisher" userId="4a8d9212-f9a0-4b32-979f-fab227be859c" providerId="ADAL" clId="{771FBB85-BBFE-4EF5-8AD3-D4D8C7578F38}" dt="2022-01-05T20:15:24.800" v="3" actId="255"/>
          <ac:spMkLst>
            <pc:docMk/>
            <pc:sldMk cId="4278624088" sldId="331"/>
            <ac:spMk id="113" creationId="{00000000-0000-0000-0000-000000000000}"/>
          </ac:spMkLst>
        </pc:spChg>
      </pc:sldChg>
      <pc:sldChg chg="modSp mod">
        <pc:chgData name="Stephanie Fisher" userId="4a8d9212-f9a0-4b32-979f-fab227be859c" providerId="ADAL" clId="{771FBB85-BBFE-4EF5-8AD3-D4D8C7578F38}" dt="2022-01-06T18:43:26.385" v="109" actId="6549"/>
        <pc:sldMkLst>
          <pc:docMk/>
          <pc:sldMk cId="2962366035" sldId="332"/>
        </pc:sldMkLst>
        <pc:spChg chg="mod">
          <ac:chgData name="Stephanie Fisher" userId="4a8d9212-f9a0-4b32-979f-fab227be859c" providerId="ADAL" clId="{771FBB85-BBFE-4EF5-8AD3-D4D8C7578F38}" dt="2022-01-06T18:43:26.385" v="109" actId="6549"/>
          <ac:spMkLst>
            <pc:docMk/>
            <pc:sldMk cId="2962366035" sldId="332"/>
            <ac:spMk id="113" creationId="{00000000-0000-0000-0000-000000000000}"/>
          </ac:spMkLst>
        </pc:spChg>
      </pc:sldChg>
      <pc:sldChg chg="del">
        <pc:chgData name="Stephanie Fisher" userId="4a8d9212-f9a0-4b32-979f-fab227be859c" providerId="ADAL" clId="{771FBB85-BBFE-4EF5-8AD3-D4D8C7578F38}" dt="2022-01-05T20:14:30.486" v="0" actId="47"/>
        <pc:sldMkLst>
          <pc:docMk/>
          <pc:sldMk cId="3357944508" sldId="334"/>
        </pc:sldMkLst>
      </pc:sldChg>
      <pc:sldChg chg="addSp modSp mod ord">
        <pc:chgData name="Stephanie Fisher" userId="4a8d9212-f9a0-4b32-979f-fab227be859c" providerId="ADAL" clId="{771FBB85-BBFE-4EF5-8AD3-D4D8C7578F38}" dt="2022-01-06T18:43:38.954" v="110"/>
        <pc:sldMkLst>
          <pc:docMk/>
          <pc:sldMk cId="4137071852" sldId="335"/>
        </pc:sldMkLst>
        <pc:spChg chg="mod">
          <ac:chgData name="Stephanie Fisher" userId="4a8d9212-f9a0-4b32-979f-fab227be859c" providerId="ADAL" clId="{771FBB85-BBFE-4EF5-8AD3-D4D8C7578F38}" dt="2022-01-06T18:37:00.453" v="104" actId="20577"/>
          <ac:spMkLst>
            <pc:docMk/>
            <pc:sldMk cId="4137071852" sldId="335"/>
            <ac:spMk id="14" creationId="{316796F2-A406-4356-8B0A-C9F21D7542CF}"/>
          </ac:spMkLst>
        </pc:spChg>
        <pc:spChg chg="mod">
          <ac:chgData name="Stephanie Fisher" userId="4a8d9212-f9a0-4b32-979f-fab227be859c" providerId="ADAL" clId="{771FBB85-BBFE-4EF5-8AD3-D4D8C7578F38}" dt="2022-01-06T18:36:43.131" v="93" actId="1076"/>
          <ac:spMkLst>
            <pc:docMk/>
            <pc:sldMk cId="4137071852" sldId="335"/>
            <ac:spMk id="228" creationId="{00000000-0000-0000-0000-000000000000}"/>
          </ac:spMkLst>
        </pc:spChg>
        <pc:picChg chg="add mod">
          <ac:chgData name="Stephanie Fisher" userId="4a8d9212-f9a0-4b32-979f-fab227be859c" providerId="ADAL" clId="{771FBB85-BBFE-4EF5-8AD3-D4D8C7578F38}" dt="2022-01-06T18:43:38.954" v="110"/>
          <ac:picMkLst>
            <pc:docMk/>
            <pc:sldMk cId="4137071852" sldId="335"/>
            <ac:picMk id="7" creationId="{206E8E05-4DD0-4C20-9396-79A0FA62BB16}"/>
          </ac:picMkLst>
        </pc:picChg>
        <pc:picChg chg="mod">
          <ac:chgData name="Stephanie Fisher" userId="4a8d9212-f9a0-4b32-979f-fab227be859c" providerId="ADAL" clId="{771FBB85-BBFE-4EF5-8AD3-D4D8C7578F38}" dt="2022-01-06T18:37:19.773" v="106" actId="1076"/>
          <ac:picMkLst>
            <pc:docMk/>
            <pc:sldMk cId="4137071852" sldId="335"/>
            <ac:picMk id="1026" creationId="{70750A7F-959D-4FA4-AE6E-91BC9AA66E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6650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78534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645585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79709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4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Google Shape;14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7610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93633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271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1547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9567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Google Shape;1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299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Google Shape;1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6809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56975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01023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81659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62874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2906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30696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7618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130278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68254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452421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48887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83345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74003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49716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1902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ed75ccf_0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Google Shape;19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84145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ed75ccf_01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Google Shape;28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02265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ed75ccf_0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Google Shape;19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505264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ed75ccf_0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Google Shape;19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01429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5ed75ccf_0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Google Shape;29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Google Shape;20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90367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Google Shape;1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1091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8645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25716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Google Shape;11;p2"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1139200" y="645550"/>
            <a:ext cx="6865800" cy="19263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5" y="0"/>
            <a:ext cx="9144000" cy="25716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5" name="Google Shape;15;p3"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16" name="Google Shape;16;p3"/>
          <p:cNvSpPr txBox="1">
            <a:spLocks noGrp="1"/>
          </p:cNvSpPr>
          <p:nvPr>
            <p:ph type="ctrTitle"/>
          </p:nvPr>
        </p:nvSpPr>
        <p:spPr>
          <a:xfrm>
            <a:off x="1154400" y="2726350"/>
            <a:ext cx="6835200" cy="1159800"/>
          </a:xfrm>
          <a:prstGeom prst="rect">
            <a:avLst/>
          </a:prstGeom>
        </p:spPr>
        <p:txBody>
          <a:bodyPr spcFirstLastPara="1" wrap="square" lIns="91425" tIns="91425" rIns="91425" bIns="91425" anchor="t" anchorCtr="0"/>
          <a:lstStyle>
            <a:lvl1pPr lvl="0" rtl="0">
              <a:spcBef>
                <a:spcPts val="0"/>
              </a:spcBef>
              <a:spcAft>
                <a:spcPts val="0"/>
              </a:spcAft>
              <a:buClr>
                <a:srgbClr val="00BEF2"/>
              </a:buClr>
              <a:buSzPts val="3000"/>
              <a:buNone/>
              <a:defRPr sz="3000">
                <a:solidFill>
                  <a:srgbClr val="00BEF2"/>
                </a:solidFill>
              </a:defRPr>
            </a:lvl1pPr>
            <a:lvl2pPr lvl="1" rtl="0">
              <a:spcBef>
                <a:spcPts val="0"/>
              </a:spcBef>
              <a:spcAft>
                <a:spcPts val="0"/>
              </a:spcAft>
              <a:buClr>
                <a:srgbClr val="00BEF2"/>
              </a:buClr>
              <a:buSzPts val="3000"/>
              <a:buNone/>
              <a:defRPr sz="3000">
                <a:solidFill>
                  <a:srgbClr val="00BEF2"/>
                </a:solidFill>
              </a:defRPr>
            </a:lvl2pPr>
            <a:lvl3pPr lvl="2" rtl="0">
              <a:spcBef>
                <a:spcPts val="0"/>
              </a:spcBef>
              <a:spcAft>
                <a:spcPts val="0"/>
              </a:spcAft>
              <a:buClr>
                <a:srgbClr val="00BEF2"/>
              </a:buClr>
              <a:buSzPts val="3000"/>
              <a:buNone/>
              <a:defRPr sz="3000">
                <a:solidFill>
                  <a:srgbClr val="00BEF2"/>
                </a:solidFill>
              </a:defRPr>
            </a:lvl3pPr>
            <a:lvl4pPr lvl="3" rtl="0">
              <a:spcBef>
                <a:spcPts val="0"/>
              </a:spcBef>
              <a:spcAft>
                <a:spcPts val="0"/>
              </a:spcAft>
              <a:buClr>
                <a:srgbClr val="00BEF2"/>
              </a:buClr>
              <a:buSzPts val="3000"/>
              <a:buNone/>
              <a:defRPr sz="3000">
                <a:solidFill>
                  <a:srgbClr val="00BEF2"/>
                </a:solidFill>
              </a:defRPr>
            </a:lvl4pPr>
            <a:lvl5pPr lvl="4" rtl="0">
              <a:spcBef>
                <a:spcPts val="0"/>
              </a:spcBef>
              <a:spcAft>
                <a:spcPts val="0"/>
              </a:spcAft>
              <a:buClr>
                <a:srgbClr val="00BEF2"/>
              </a:buClr>
              <a:buSzPts val="3000"/>
              <a:buNone/>
              <a:defRPr sz="3000">
                <a:solidFill>
                  <a:srgbClr val="00BEF2"/>
                </a:solidFill>
              </a:defRPr>
            </a:lvl5pPr>
            <a:lvl6pPr lvl="5" rtl="0">
              <a:spcBef>
                <a:spcPts val="0"/>
              </a:spcBef>
              <a:spcAft>
                <a:spcPts val="0"/>
              </a:spcAft>
              <a:buClr>
                <a:srgbClr val="00BEF2"/>
              </a:buClr>
              <a:buSzPts val="3000"/>
              <a:buNone/>
              <a:defRPr sz="3000">
                <a:solidFill>
                  <a:srgbClr val="00BEF2"/>
                </a:solidFill>
              </a:defRPr>
            </a:lvl6pPr>
            <a:lvl7pPr lvl="6" rtl="0">
              <a:spcBef>
                <a:spcPts val="0"/>
              </a:spcBef>
              <a:spcAft>
                <a:spcPts val="0"/>
              </a:spcAft>
              <a:buClr>
                <a:srgbClr val="00BEF2"/>
              </a:buClr>
              <a:buSzPts val="3000"/>
              <a:buNone/>
              <a:defRPr sz="3000">
                <a:solidFill>
                  <a:srgbClr val="00BEF2"/>
                </a:solidFill>
              </a:defRPr>
            </a:lvl7pPr>
            <a:lvl8pPr lvl="7" rtl="0">
              <a:spcBef>
                <a:spcPts val="0"/>
              </a:spcBef>
              <a:spcAft>
                <a:spcPts val="0"/>
              </a:spcAft>
              <a:buClr>
                <a:srgbClr val="00BEF2"/>
              </a:buClr>
              <a:buSzPts val="3000"/>
              <a:buNone/>
              <a:defRPr sz="3000">
                <a:solidFill>
                  <a:srgbClr val="00BEF2"/>
                </a:solidFill>
              </a:defRPr>
            </a:lvl8pPr>
            <a:lvl9pPr lvl="8" rtl="0">
              <a:spcBef>
                <a:spcPts val="0"/>
              </a:spcBef>
              <a:spcAft>
                <a:spcPts val="0"/>
              </a:spcAft>
              <a:buClr>
                <a:srgbClr val="00BEF2"/>
              </a:buClr>
              <a:buSzPts val="3000"/>
              <a:buNone/>
              <a:defRPr sz="3000">
                <a:solidFill>
                  <a:srgbClr val="00BEF2"/>
                </a:solidFill>
              </a:defRPr>
            </a:lvl9pPr>
          </a:lstStyle>
          <a:p>
            <a:endParaRPr/>
          </a:p>
        </p:txBody>
      </p:sp>
      <p:sp>
        <p:nvSpPr>
          <p:cNvPr id="17" name="Google Shape;17;p3"/>
          <p:cNvSpPr txBox="1">
            <a:spLocks noGrp="1"/>
          </p:cNvSpPr>
          <p:nvPr>
            <p:ph type="subTitle" idx="1"/>
          </p:nvPr>
        </p:nvSpPr>
        <p:spPr>
          <a:xfrm>
            <a:off x="1154400" y="3221050"/>
            <a:ext cx="6835200" cy="784800"/>
          </a:xfrm>
          <a:prstGeom prst="rect">
            <a:avLst/>
          </a:prstGeom>
        </p:spPr>
        <p:txBody>
          <a:bodyPr spcFirstLastPara="1" wrap="square" lIns="91425" tIns="91425" rIns="91425" bIns="91425" anchor="t" anchorCtr="0"/>
          <a:lstStyle>
            <a:lvl1pPr lvl="0" rtl="0">
              <a:spcBef>
                <a:spcPts val="0"/>
              </a:spcBef>
              <a:spcAft>
                <a:spcPts val="0"/>
              </a:spcAft>
              <a:buClr>
                <a:srgbClr val="25516C"/>
              </a:buClr>
              <a:buSzPts val="1800"/>
              <a:buNone/>
              <a:defRPr sz="1800">
                <a:solidFill>
                  <a:srgbClr val="25516C"/>
                </a:solidFill>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6" name="Google Shape;26;p5"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27" name="Google Shape;27;p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sp>
        <p:nvSpPr>
          <p:cNvPr id="31" name="Google Shape;31;p6"/>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2" name="Google Shape;32;p6"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33" name="Google Shape;33;p6"/>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1010200" y="1443000"/>
            <a:ext cx="3461400" cy="27645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680125" y="1443000"/>
            <a:ext cx="3461400" cy="27645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9" name="Google Shape;39;p7"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40" name="Google Shape;40;p7"/>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010200" y="1458421"/>
            <a:ext cx="2298600" cy="2855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3426550" y="1458421"/>
            <a:ext cx="2298600" cy="2855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3" name="Google Shape;43;p7"/>
          <p:cNvSpPr txBox="1">
            <a:spLocks noGrp="1"/>
          </p:cNvSpPr>
          <p:nvPr>
            <p:ph type="body" idx="3"/>
          </p:nvPr>
        </p:nvSpPr>
        <p:spPr>
          <a:xfrm>
            <a:off x="5842900" y="1458421"/>
            <a:ext cx="2298600" cy="2855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4" name="Google Shape;44;p7"/>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47" name="Google Shape;47;p8"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48" name="Google Shape;48;p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TITLE_ONLY_1">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52" name="Google Shape;52;p9"/>
          <p:cNvSpPr txBox="1">
            <a:spLocks noGrp="1"/>
          </p:cNvSpPr>
          <p:nvPr>
            <p:ph type="sldNum" idx="12"/>
          </p:nvPr>
        </p:nvSpPr>
        <p:spPr>
          <a:xfrm>
            <a:off x="637950" y="0"/>
            <a:ext cx="7860600" cy="6378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1"/>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60" name="Google Shape;60;p11"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61" name="Google Shape;61;p1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p:cSld name="BLANK_1">
    <p:spTree>
      <p:nvGrpSpPr>
        <p:cNvPr id="1" name="Shape 62"/>
        <p:cNvGrpSpPr/>
        <p:nvPr/>
      </p:nvGrpSpPr>
      <p:grpSpPr>
        <a:xfrm>
          <a:off x="0" y="0"/>
          <a:ext cx="0" cy="0"/>
          <a:chOff x="0" y="0"/>
          <a:chExt cx="0" cy="0"/>
        </a:xfrm>
      </p:grpSpPr>
      <p:sp>
        <p:nvSpPr>
          <p:cNvPr id="63" name="Google Shape;63;p12"/>
          <p:cNvSpPr/>
          <p:nvPr/>
        </p:nvSpPr>
        <p:spPr>
          <a:xfrm rot="10800000" flipH="1">
            <a:off x="-25" y="1289850"/>
            <a:ext cx="9144000" cy="38568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64" name="Google Shape;64;p12"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65" name="Google Shape;65;p1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rtl="0">
              <a:buNone/>
              <a:defRPr>
                <a:solidFill>
                  <a:srgbClr val="00BEF2"/>
                </a:solidFill>
              </a:defRPr>
            </a:lvl1pPr>
            <a:lvl2pPr lvl="1" rtl="0">
              <a:buNone/>
              <a:defRPr>
                <a:solidFill>
                  <a:srgbClr val="00BEF2"/>
                </a:solidFill>
              </a:defRPr>
            </a:lvl2pPr>
            <a:lvl3pPr lvl="2" rtl="0">
              <a:buNone/>
              <a:defRPr>
                <a:solidFill>
                  <a:srgbClr val="00BEF2"/>
                </a:solidFill>
              </a:defRPr>
            </a:lvl3pPr>
            <a:lvl4pPr lvl="3" rtl="0">
              <a:buNone/>
              <a:defRPr>
                <a:solidFill>
                  <a:srgbClr val="00BEF2"/>
                </a:solidFill>
              </a:defRPr>
            </a:lvl4pPr>
            <a:lvl5pPr lvl="4" rtl="0">
              <a:buNone/>
              <a:defRPr>
                <a:solidFill>
                  <a:srgbClr val="00BEF2"/>
                </a:solidFill>
              </a:defRPr>
            </a:lvl5pPr>
            <a:lvl6pPr lvl="5" rtl="0">
              <a:buNone/>
              <a:defRPr>
                <a:solidFill>
                  <a:srgbClr val="00BEF2"/>
                </a:solidFill>
              </a:defRPr>
            </a:lvl6pPr>
            <a:lvl7pPr lvl="6" rtl="0">
              <a:buNone/>
              <a:defRPr>
                <a:solidFill>
                  <a:srgbClr val="00BEF2"/>
                </a:solidFill>
              </a:defRPr>
            </a:lvl7pPr>
            <a:lvl8pPr lvl="7" rtl="0">
              <a:buNone/>
              <a:defRPr>
                <a:solidFill>
                  <a:srgbClr val="00BEF2"/>
                </a:solidFill>
              </a:defRPr>
            </a:lvl8pPr>
            <a:lvl9pPr lvl="8" rtl="0">
              <a:buNone/>
              <a:defRPr>
                <a:solidFill>
                  <a:srgbClr val="00BEF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648725"/>
            <a:ext cx="7131300" cy="671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1pPr>
            <a:lvl2pPr lvl="1">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2pPr>
            <a:lvl3pPr lvl="2">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3pPr>
            <a:lvl4pPr lvl="3">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4pPr>
            <a:lvl5pPr lvl="4">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5pPr>
            <a:lvl6pPr lvl="5">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6pPr>
            <a:lvl7pPr lvl="6">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7pPr>
            <a:lvl8pPr lvl="7">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8pPr>
            <a:lvl9pPr lvl="8">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0200" y="1434950"/>
            <a:ext cx="7131300" cy="27801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1pPr>
            <a:lvl2pPr marL="914400" lvl="1"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2pPr>
            <a:lvl3pPr marL="1371600" lvl="2"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3pPr>
            <a:lvl4pPr marL="1828800" lvl="3"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4pPr>
            <a:lvl5pPr marL="2286000" lvl="4"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5pPr>
            <a:lvl6pPr marL="2743200" lvl="5"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6pPr>
            <a:lvl7pPr marL="3200400" lvl="6"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7pPr>
            <a:lvl8pPr marL="3657600" lvl="7"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8pPr>
            <a:lvl9pPr marL="4114800" lvl="8"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766425" y="648725"/>
            <a:ext cx="548700" cy="671400"/>
          </a:xfrm>
          <a:prstGeom prst="rect">
            <a:avLst/>
          </a:prstGeom>
          <a:noFill/>
          <a:ln>
            <a:noFill/>
          </a:ln>
        </p:spPr>
        <p:txBody>
          <a:bodyPr spcFirstLastPara="1" wrap="square" lIns="91425" tIns="91425" rIns="91425" bIns="91425" anchor="b" anchorCtr="0">
            <a:noAutofit/>
          </a:bodyPr>
          <a:lstStyle>
            <a:lvl1pPr lvl="0" algn="r">
              <a:buNone/>
              <a:defRPr sz="1200">
                <a:solidFill>
                  <a:srgbClr val="FFFFFF"/>
                </a:solidFill>
                <a:latin typeface="Montserrat"/>
                <a:ea typeface="Montserrat"/>
                <a:cs typeface="Montserrat"/>
                <a:sym typeface="Montserrat"/>
              </a:defRPr>
            </a:lvl1pPr>
            <a:lvl2pPr lvl="1" algn="r">
              <a:buNone/>
              <a:defRPr sz="1200">
                <a:solidFill>
                  <a:srgbClr val="FFFFFF"/>
                </a:solidFill>
                <a:latin typeface="Montserrat"/>
                <a:ea typeface="Montserrat"/>
                <a:cs typeface="Montserrat"/>
                <a:sym typeface="Montserrat"/>
              </a:defRPr>
            </a:lvl2pPr>
            <a:lvl3pPr lvl="2" algn="r">
              <a:buNone/>
              <a:defRPr sz="1200">
                <a:solidFill>
                  <a:srgbClr val="FFFFFF"/>
                </a:solidFill>
                <a:latin typeface="Montserrat"/>
                <a:ea typeface="Montserrat"/>
                <a:cs typeface="Montserrat"/>
                <a:sym typeface="Montserrat"/>
              </a:defRPr>
            </a:lvl3pPr>
            <a:lvl4pPr lvl="3" algn="r">
              <a:buNone/>
              <a:defRPr sz="1200">
                <a:solidFill>
                  <a:srgbClr val="FFFFFF"/>
                </a:solidFill>
                <a:latin typeface="Montserrat"/>
                <a:ea typeface="Montserrat"/>
                <a:cs typeface="Montserrat"/>
                <a:sym typeface="Montserrat"/>
              </a:defRPr>
            </a:lvl4pPr>
            <a:lvl5pPr lvl="4" algn="r">
              <a:buNone/>
              <a:defRPr sz="1200">
                <a:solidFill>
                  <a:srgbClr val="FFFFFF"/>
                </a:solidFill>
                <a:latin typeface="Montserrat"/>
                <a:ea typeface="Montserrat"/>
                <a:cs typeface="Montserrat"/>
                <a:sym typeface="Montserrat"/>
              </a:defRPr>
            </a:lvl5pPr>
            <a:lvl6pPr lvl="5" algn="r">
              <a:buNone/>
              <a:defRPr sz="1200">
                <a:solidFill>
                  <a:srgbClr val="FFFFFF"/>
                </a:solidFill>
                <a:latin typeface="Montserrat"/>
                <a:ea typeface="Montserrat"/>
                <a:cs typeface="Montserrat"/>
                <a:sym typeface="Montserrat"/>
              </a:defRPr>
            </a:lvl6pPr>
            <a:lvl7pPr lvl="6" algn="r">
              <a:buNone/>
              <a:defRPr sz="1200">
                <a:solidFill>
                  <a:srgbClr val="FFFFFF"/>
                </a:solidFill>
                <a:latin typeface="Montserrat"/>
                <a:ea typeface="Montserrat"/>
                <a:cs typeface="Montserrat"/>
                <a:sym typeface="Montserrat"/>
              </a:defRPr>
            </a:lvl7pPr>
            <a:lvl8pPr lvl="7" algn="r">
              <a:buNone/>
              <a:defRPr sz="1200">
                <a:solidFill>
                  <a:srgbClr val="FFFFFF"/>
                </a:solidFill>
                <a:latin typeface="Montserrat"/>
                <a:ea typeface="Montserrat"/>
                <a:cs typeface="Montserrat"/>
                <a:sym typeface="Montserrat"/>
              </a:defRPr>
            </a:lvl8pPr>
            <a:lvl9pPr lvl="8" algn="r">
              <a:buNone/>
              <a:defRPr sz="1200">
                <a:solidFill>
                  <a:srgbClr val="FFFFFF"/>
                </a:solidFill>
                <a:latin typeface="Montserrat"/>
                <a:ea typeface="Montserrat"/>
                <a:cs typeface="Montserrat"/>
                <a:sym typeface="Montserra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hyperlink" Target="https://clfpfoundation.or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hyperlink" Target="https://www.leasefoundation.org/academic-programs/internship-resources-page/"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0mW5Q_py3cw?start=1&amp;feature=oembed" TargetMode="External"/><Relationship Id="rId5" Type="http://schemas.openxmlformats.org/officeDocument/2006/relationships/image" Target="../media/image7.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www.leasefoundation.org/academic-programs/home/scholarship-program/" TargetMode="External"/><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ctrTitle"/>
          </p:nvPr>
        </p:nvSpPr>
        <p:spPr>
          <a:xfrm>
            <a:off x="1139200" y="645550"/>
            <a:ext cx="6865800" cy="1926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EQUIPMENT LEASING &amp; FINANCE:</a:t>
            </a:r>
            <a:br>
              <a:rPr lang="en-US" dirty="0"/>
            </a:br>
            <a:r>
              <a:rPr lang="en-US" sz="2800" dirty="0"/>
              <a:t>A Dynamic, Global Industry</a:t>
            </a:r>
            <a:endParaRPr sz="2800" dirty="0"/>
          </a:p>
        </p:txBody>
      </p:sp>
      <p:pic>
        <p:nvPicPr>
          <p:cNvPr id="3" name="Graphic 2">
            <a:extLst>
              <a:ext uri="{FF2B5EF4-FFF2-40B4-BE49-F238E27FC236}">
                <a16:creationId xmlns:a16="http://schemas.microsoft.com/office/drawing/2014/main" id="{68998A13-B28A-41F9-9F59-A87215C212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05144" y="-2043854"/>
            <a:ext cx="4726094" cy="4726094"/>
          </a:xfrm>
          <a:prstGeom prst="rect">
            <a:avLst/>
          </a:prstGeom>
        </p:spPr>
      </p:pic>
      <p:pic>
        <p:nvPicPr>
          <p:cNvPr id="8" name="Picture 7">
            <a:extLst>
              <a:ext uri="{FF2B5EF4-FFF2-40B4-BE49-F238E27FC236}">
                <a16:creationId xmlns:a16="http://schemas.microsoft.com/office/drawing/2014/main" id="{305A50EE-F02D-4494-82BB-3CB5771964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6043" y="2571750"/>
            <a:ext cx="7861853" cy="1936139"/>
          </a:xfrm>
          <a:prstGeom prst="rect">
            <a:avLst/>
          </a:prstGeom>
          <a:effectLst>
            <a:glow rad="127000">
              <a:schemeClr val="accent1">
                <a:alpha val="0"/>
              </a:schemeClr>
            </a:glow>
            <a:softEdge rad="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WHO ARE THE PLAYERS?</a:t>
            </a:r>
            <a:endParaRPr dirty="0"/>
          </a:p>
        </p:txBody>
      </p:sp>
      <p:sp>
        <p:nvSpPr>
          <p:cNvPr id="173" name="Google Shape;173;p24"/>
          <p:cNvSpPr/>
          <p:nvPr/>
        </p:nvSpPr>
        <p:spPr>
          <a:xfrm>
            <a:off x="895729" y="1849063"/>
            <a:ext cx="1672931" cy="1611766"/>
          </a:xfrm>
          <a:prstGeom prst="ellipse">
            <a:avLst/>
          </a:prstGeom>
          <a:noFill/>
          <a:ln w="114300" cap="flat" cmpd="sng">
            <a:solidFill>
              <a:srgbClr val="00BE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25516C"/>
                </a:solidFill>
                <a:latin typeface="Source Sans Pro"/>
                <a:ea typeface="Source Sans Pro"/>
                <a:cs typeface="Source Sans Pro"/>
                <a:sym typeface="Source Sans Pro"/>
              </a:rPr>
              <a:t>Banks</a:t>
            </a:r>
            <a:endParaRPr b="1" dirty="0">
              <a:solidFill>
                <a:srgbClr val="25516C"/>
              </a:solidFill>
              <a:latin typeface="Source Sans Pro"/>
              <a:ea typeface="Source Sans Pro"/>
              <a:cs typeface="Source Sans Pro"/>
              <a:sym typeface="Source Sans Pro"/>
            </a:endParaRPr>
          </a:p>
        </p:txBody>
      </p:sp>
      <p:sp>
        <p:nvSpPr>
          <p:cNvPr id="175" name="Google Shape;175;p24"/>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10</a:t>
            </a:fld>
            <a:endParaRPr/>
          </a:p>
        </p:txBody>
      </p:sp>
      <p:pic>
        <p:nvPicPr>
          <p:cNvPr id="2" name="Picture 1">
            <a:extLst>
              <a:ext uri="{FF2B5EF4-FFF2-40B4-BE49-F238E27FC236}">
                <a16:creationId xmlns:a16="http://schemas.microsoft.com/office/drawing/2014/main" id="{D9BAC9A6-37A4-4A5F-A10C-F2D238C2F16F}"/>
              </a:ext>
            </a:extLst>
          </p:cNvPr>
          <p:cNvPicPr>
            <a:picLocks noChangeAspect="1"/>
          </p:cNvPicPr>
          <p:nvPr/>
        </p:nvPicPr>
        <p:blipFill>
          <a:blip r:embed="rId3"/>
          <a:stretch>
            <a:fillRect/>
          </a:stretch>
        </p:blipFill>
        <p:spPr>
          <a:xfrm>
            <a:off x="5404020" y="-2025855"/>
            <a:ext cx="4724809" cy="4724809"/>
          </a:xfrm>
          <a:prstGeom prst="rect">
            <a:avLst/>
          </a:prstGeom>
        </p:spPr>
      </p:pic>
      <p:sp>
        <p:nvSpPr>
          <p:cNvPr id="8" name="Google Shape;173;p24">
            <a:extLst>
              <a:ext uri="{FF2B5EF4-FFF2-40B4-BE49-F238E27FC236}">
                <a16:creationId xmlns:a16="http://schemas.microsoft.com/office/drawing/2014/main" id="{4F7FD5C1-4257-4E7A-A58C-8492709D58BC}"/>
              </a:ext>
            </a:extLst>
          </p:cNvPr>
          <p:cNvSpPr/>
          <p:nvPr/>
        </p:nvSpPr>
        <p:spPr>
          <a:xfrm>
            <a:off x="4683732" y="1910125"/>
            <a:ext cx="1672931" cy="1611766"/>
          </a:xfrm>
          <a:prstGeom prst="ellipse">
            <a:avLst/>
          </a:prstGeom>
          <a:noFill/>
          <a:ln w="114300" cap="flat" cmpd="sng">
            <a:solidFill>
              <a:srgbClr val="00BE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25516C"/>
                </a:solidFill>
                <a:latin typeface="Source Sans Pro"/>
                <a:ea typeface="Source Sans Pro"/>
                <a:cs typeface="Source Sans Pro"/>
                <a:sym typeface="Source Sans Pro"/>
              </a:rPr>
              <a:t>Independents</a:t>
            </a:r>
            <a:endParaRPr sz="1200" b="1" dirty="0">
              <a:solidFill>
                <a:srgbClr val="25516C"/>
              </a:solidFill>
              <a:latin typeface="Source Sans Pro"/>
              <a:ea typeface="Source Sans Pro"/>
              <a:cs typeface="Source Sans Pro"/>
              <a:sym typeface="Source Sans Pro"/>
            </a:endParaRPr>
          </a:p>
        </p:txBody>
      </p:sp>
      <p:sp>
        <p:nvSpPr>
          <p:cNvPr id="10" name="Google Shape;173;p24">
            <a:extLst>
              <a:ext uri="{FF2B5EF4-FFF2-40B4-BE49-F238E27FC236}">
                <a16:creationId xmlns:a16="http://schemas.microsoft.com/office/drawing/2014/main" id="{5EE7BC71-98B8-4C00-86AA-591454CD2ACE}"/>
              </a:ext>
            </a:extLst>
          </p:cNvPr>
          <p:cNvSpPr/>
          <p:nvPr/>
        </p:nvSpPr>
        <p:spPr>
          <a:xfrm>
            <a:off x="2787338" y="1878715"/>
            <a:ext cx="1672931" cy="1611766"/>
          </a:xfrm>
          <a:prstGeom prst="ellipse">
            <a:avLst/>
          </a:prstGeom>
          <a:noFill/>
          <a:ln w="114300" cap="flat" cmpd="sng">
            <a:solidFill>
              <a:srgbClr val="00BE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25516C"/>
                </a:solidFill>
                <a:latin typeface="Source Sans Pro"/>
                <a:ea typeface="Source Sans Pro"/>
                <a:cs typeface="Source Sans Pro"/>
                <a:sym typeface="Source Sans Pro"/>
              </a:rPr>
              <a:t>Captives</a:t>
            </a:r>
            <a:endParaRPr b="1" dirty="0">
              <a:solidFill>
                <a:srgbClr val="25516C"/>
              </a:solidFill>
              <a:latin typeface="Source Sans Pro"/>
              <a:ea typeface="Source Sans Pro"/>
              <a:cs typeface="Source Sans Pro"/>
              <a:sym typeface="Source Sans Pro"/>
            </a:endParaRPr>
          </a:p>
        </p:txBody>
      </p:sp>
      <p:sp>
        <p:nvSpPr>
          <p:cNvPr id="11" name="Google Shape;173;p24">
            <a:extLst>
              <a:ext uri="{FF2B5EF4-FFF2-40B4-BE49-F238E27FC236}">
                <a16:creationId xmlns:a16="http://schemas.microsoft.com/office/drawing/2014/main" id="{8A1068A2-0822-4D2C-9494-A96C626F024C}"/>
              </a:ext>
            </a:extLst>
          </p:cNvPr>
          <p:cNvSpPr/>
          <p:nvPr/>
        </p:nvSpPr>
        <p:spPr>
          <a:xfrm>
            <a:off x="6569814" y="1910125"/>
            <a:ext cx="1672931" cy="1611766"/>
          </a:xfrm>
          <a:prstGeom prst="ellipse">
            <a:avLst/>
          </a:prstGeom>
          <a:noFill/>
          <a:ln w="114300" cap="flat" cmpd="sng">
            <a:solidFill>
              <a:srgbClr val="00BE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25516C"/>
                </a:solidFill>
                <a:latin typeface="Source Sans Pro"/>
                <a:ea typeface="Source Sans Pro"/>
                <a:cs typeface="Source Sans Pro"/>
                <a:sym typeface="Source Sans Pro"/>
              </a:rPr>
              <a:t>Brokers</a:t>
            </a:r>
            <a:endParaRPr b="1" dirty="0">
              <a:solidFill>
                <a:srgbClr val="25516C"/>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WHO ARE THE PLAYERS?</a:t>
            </a:r>
            <a:endParaRPr dirty="0"/>
          </a:p>
        </p:txBody>
      </p:sp>
      <p:sp>
        <p:nvSpPr>
          <p:cNvPr id="175" name="Google Shape;175;p24"/>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11</a:t>
            </a:fld>
            <a:endParaRPr/>
          </a:p>
        </p:txBody>
      </p:sp>
      <p:pic>
        <p:nvPicPr>
          <p:cNvPr id="2" name="Picture 1">
            <a:extLst>
              <a:ext uri="{FF2B5EF4-FFF2-40B4-BE49-F238E27FC236}">
                <a16:creationId xmlns:a16="http://schemas.microsoft.com/office/drawing/2014/main" id="{D9BAC9A6-37A4-4A5F-A10C-F2D238C2F16F}"/>
              </a:ext>
            </a:extLst>
          </p:cNvPr>
          <p:cNvPicPr>
            <a:picLocks noChangeAspect="1"/>
          </p:cNvPicPr>
          <p:nvPr/>
        </p:nvPicPr>
        <p:blipFill>
          <a:blip r:embed="rId3"/>
          <a:stretch>
            <a:fillRect/>
          </a:stretch>
        </p:blipFill>
        <p:spPr>
          <a:xfrm>
            <a:off x="5404020" y="-2025855"/>
            <a:ext cx="4724809" cy="4724809"/>
          </a:xfrm>
          <a:prstGeom prst="rect">
            <a:avLst/>
          </a:prstGeom>
        </p:spPr>
      </p:pic>
      <p:sp>
        <p:nvSpPr>
          <p:cNvPr id="6" name="Google Shape;173;p24">
            <a:extLst>
              <a:ext uri="{FF2B5EF4-FFF2-40B4-BE49-F238E27FC236}">
                <a16:creationId xmlns:a16="http://schemas.microsoft.com/office/drawing/2014/main" id="{83A3F558-8CAD-4DCE-BA7C-812540DDBC64}"/>
              </a:ext>
            </a:extLst>
          </p:cNvPr>
          <p:cNvSpPr/>
          <p:nvPr/>
        </p:nvSpPr>
        <p:spPr>
          <a:xfrm>
            <a:off x="1355082" y="2492129"/>
            <a:ext cx="1672931" cy="1611766"/>
          </a:xfrm>
          <a:prstGeom prst="ellipse">
            <a:avLst/>
          </a:prstGeom>
          <a:noFill/>
          <a:ln w="114300" cap="flat" cmpd="sng">
            <a:solidFill>
              <a:srgbClr val="00BE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25516C"/>
                </a:solidFill>
                <a:latin typeface="Source Sans Pro"/>
                <a:ea typeface="Source Sans Pro"/>
                <a:cs typeface="Source Sans Pro"/>
                <a:sym typeface="Source Sans Pro"/>
              </a:rPr>
              <a:t>Banks</a:t>
            </a:r>
            <a:endParaRPr b="1" dirty="0">
              <a:solidFill>
                <a:srgbClr val="25516C"/>
              </a:solidFill>
              <a:latin typeface="Source Sans Pro"/>
              <a:ea typeface="Source Sans Pro"/>
              <a:cs typeface="Source Sans Pro"/>
              <a:sym typeface="Source Sans Pro"/>
            </a:endParaRPr>
          </a:p>
        </p:txBody>
      </p:sp>
      <p:sp>
        <p:nvSpPr>
          <p:cNvPr id="5" name="Rectangle 4">
            <a:extLst>
              <a:ext uri="{FF2B5EF4-FFF2-40B4-BE49-F238E27FC236}">
                <a16:creationId xmlns:a16="http://schemas.microsoft.com/office/drawing/2014/main" id="{284BEFA8-A74E-4E3A-8167-6D17FDFB9EC6}"/>
              </a:ext>
            </a:extLst>
          </p:cNvPr>
          <p:cNvSpPr/>
          <p:nvPr/>
        </p:nvSpPr>
        <p:spPr>
          <a:xfrm>
            <a:off x="825631" y="1352139"/>
            <a:ext cx="6940793" cy="738664"/>
          </a:xfrm>
          <a:prstGeom prst="rect">
            <a:avLst/>
          </a:prstGeom>
        </p:spPr>
        <p:txBody>
          <a:bodyPr wrap="square">
            <a:spAutoFit/>
          </a:bodyPr>
          <a:lstStyle/>
          <a:p>
            <a:r>
              <a:rPr lang="en-US" dirty="0">
                <a:solidFill>
                  <a:srgbClr val="25516C"/>
                </a:solidFill>
                <a:latin typeface="Source Sans Pro" panose="020B0604020202020204" charset="0"/>
              </a:rPr>
              <a:t>Banks finance the sale or lease of equipment. Banks may offer lease financing as one of their financial products in order to provide their customers with a full range of financial services.</a:t>
            </a:r>
          </a:p>
        </p:txBody>
      </p:sp>
      <p:sp>
        <p:nvSpPr>
          <p:cNvPr id="8" name="TextBox 7">
            <a:extLst>
              <a:ext uri="{FF2B5EF4-FFF2-40B4-BE49-F238E27FC236}">
                <a16:creationId xmlns:a16="http://schemas.microsoft.com/office/drawing/2014/main" id="{17D4E3AF-E643-4995-9991-35CAD23DA709}"/>
              </a:ext>
            </a:extLst>
          </p:cNvPr>
          <p:cNvSpPr txBox="1"/>
          <p:nvPr/>
        </p:nvSpPr>
        <p:spPr>
          <a:xfrm>
            <a:off x="4498476" y="1868526"/>
            <a:ext cx="4333072" cy="2462213"/>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Arvest Equipment Finance</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Pacific Western Bank</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Wintrust Commercial Finance</a:t>
            </a:r>
          </a:p>
          <a:p>
            <a:pPr marL="285750" indent="-285750">
              <a:buFont typeface="Arial" panose="020B0604020202020204" pitchFamily="34" charset="0"/>
              <a:buChar char="•"/>
            </a:pPr>
            <a:r>
              <a:rPr lang="en-US" dirty="0" err="1">
                <a:solidFill>
                  <a:schemeClr val="accent1">
                    <a:lumMod val="50000"/>
                  </a:schemeClr>
                </a:solidFill>
                <a:latin typeface="Source Sans Pro" panose="020B0503030403020204" pitchFamily="34" charset="0"/>
                <a:ea typeface="Source Sans Pro" panose="020B0503030403020204" pitchFamily="34" charset="0"/>
              </a:rPr>
              <a:t>Truist</a:t>
            </a:r>
            <a:r>
              <a:rPr lang="en-US" dirty="0">
                <a:solidFill>
                  <a:schemeClr val="accent1">
                    <a:lumMod val="50000"/>
                  </a:schemeClr>
                </a:solidFill>
                <a:latin typeface="Source Sans Pro" panose="020B0503030403020204" pitchFamily="34" charset="0"/>
                <a:ea typeface="Source Sans Pro" panose="020B0503030403020204" pitchFamily="34" charset="0"/>
              </a:rPr>
              <a:t> Equipment Finance Corp.</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Regions Equipment Finance Corporation</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U.S. Bank Equipment Finance</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Bank of America Global Leasing</a:t>
            </a:r>
          </a:p>
          <a:p>
            <a:pPr marL="285750" indent="-285750">
              <a:buFont typeface="Arial" panose="020B0604020202020204" pitchFamily="34" charset="0"/>
              <a:buChar char="•"/>
            </a:pPr>
            <a:r>
              <a:rPr lang="en-US" dirty="0" err="1">
                <a:solidFill>
                  <a:schemeClr val="accent1">
                    <a:lumMod val="50000"/>
                  </a:schemeClr>
                </a:solidFill>
                <a:latin typeface="Source Sans Pro" panose="020B0503030403020204" pitchFamily="34" charset="0"/>
                <a:ea typeface="Source Sans Pro" panose="020B0503030403020204" pitchFamily="34" charset="0"/>
              </a:rPr>
              <a:t>BciCapital</a:t>
            </a:r>
            <a:r>
              <a:rPr lang="en-US" dirty="0">
                <a:solidFill>
                  <a:schemeClr val="accent1">
                    <a:lumMod val="50000"/>
                  </a:schemeClr>
                </a:solidFill>
                <a:latin typeface="Source Sans Pro" panose="020B0503030403020204" pitchFamily="34" charset="0"/>
                <a:ea typeface="Source Sans Pro" panose="020B0503030403020204" pitchFamily="34" charset="0"/>
              </a:rPr>
              <a:t>, Inc. (</a:t>
            </a:r>
            <a:r>
              <a:rPr lang="en-US" dirty="0" err="1">
                <a:solidFill>
                  <a:schemeClr val="accent1">
                    <a:lumMod val="50000"/>
                  </a:schemeClr>
                </a:solidFill>
                <a:latin typeface="Source Sans Pro" panose="020B0503030403020204" pitchFamily="34" charset="0"/>
                <a:ea typeface="Source Sans Pro" panose="020B0503030403020204" pitchFamily="34" charset="0"/>
              </a:rPr>
              <a:t>BciC</a:t>
            </a:r>
            <a:r>
              <a:rPr lang="en-US" dirty="0">
                <a:solidFill>
                  <a:schemeClr val="accent1">
                    <a:lumMod val="50000"/>
                  </a:schemeClr>
                </a:solidFill>
                <a:latin typeface="Source Sans Pro" panose="020B0503030403020204" pitchFamily="34" charset="0"/>
                <a:ea typeface="Source Sans Pro" panose="020B0503030403020204" pitchFamily="34" charset="0"/>
              </a:rPr>
              <a:t>)</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Farm Credit Leasing</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Citizens Asset Finance, Inc.</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Investors Bank Equipment Finance</a:t>
            </a:r>
          </a:p>
        </p:txBody>
      </p:sp>
    </p:spTree>
    <p:extLst>
      <p:ext uri="{BB962C8B-B14F-4D97-AF65-F5344CB8AC3E}">
        <p14:creationId xmlns:p14="http://schemas.microsoft.com/office/powerpoint/2010/main" val="185298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WHO ARE THE PLAYERS?</a:t>
            </a:r>
            <a:endParaRPr dirty="0"/>
          </a:p>
        </p:txBody>
      </p:sp>
      <p:sp>
        <p:nvSpPr>
          <p:cNvPr id="175" name="Google Shape;175;p24"/>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12</a:t>
            </a:fld>
            <a:endParaRPr/>
          </a:p>
        </p:txBody>
      </p:sp>
      <p:pic>
        <p:nvPicPr>
          <p:cNvPr id="2" name="Picture 1">
            <a:extLst>
              <a:ext uri="{FF2B5EF4-FFF2-40B4-BE49-F238E27FC236}">
                <a16:creationId xmlns:a16="http://schemas.microsoft.com/office/drawing/2014/main" id="{D9BAC9A6-37A4-4A5F-A10C-F2D238C2F16F}"/>
              </a:ext>
            </a:extLst>
          </p:cNvPr>
          <p:cNvPicPr>
            <a:picLocks noChangeAspect="1"/>
          </p:cNvPicPr>
          <p:nvPr/>
        </p:nvPicPr>
        <p:blipFill>
          <a:blip r:embed="rId3"/>
          <a:stretch>
            <a:fillRect/>
          </a:stretch>
        </p:blipFill>
        <p:spPr>
          <a:xfrm>
            <a:off x="5404020" y="-2025855"/>
            <a:ext cx="4724809" cy="4724809"/>
          </a:xfrm>
          <a:prstGeom prst="rect">
            <a:avLst/>
          </a:prstGeom>
        </p:spPr>
      </p:pic>
      <p:sp>
        <p:nvSpPr>
          <p:cNvPr id="6" name="Google Shape;173;p24">
            <a:extLst>
              <a:ext uri="{FF2B5EF4-FFF2-40B4-BE49-F238E27FC236}">
                <a16:creationId xmlns:a16="http://schemas.microsoft.com/office/drawing/2014/main" id="{83A3F558-8CAD-4DCE-BA7C-812540DDBC64}"/>
              </a:ext>
            </a:extLst>
          </p:cNvPr>
          <p:cNvSpPr/>
          <p:nvPr/>
        </p:nvSpPr>
        <p:spPr>
          <a:xfrm>
            <a:off x="1010200" y="2351474"/>
            <a:ext cx="1672931" cy="1611766"/>
          </a:xfrm>
          <a:prstGeom prst="ellipse">
            <a:avLst/>
          </a:prstGeom>
          <a:noFill/>
          <a:ln w="114300" cap="flat" cmpd="sng">
            <a:solidFill>
              <a:srgbClr val="00BE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25516C"/>
                </a:solidFill>
                <a:latin typeface="Source Sans Pro"/>
                <a:ea typeface="Source Sans Pro"/>
                <a:cs typeface="Source Sans Pro"/>
                <a:sym typeface="Source Sans Pro"/>
              </a:rPr>
              <a:t>Captives</a:t>
            </a:r>
            <a:endParaRPr b="1" dirty="0">
              <a:solidFill>
                <a:srgbClr val="25516C"/>
              </a:solidFill>
              <a:latin typeface="Source Sans Pro"/>
              <a:ea typeface="Source Sans Pro"/>
              <a:cs typeface="Source Sans Pro"/>
              <a:sym typeface="Source Sans Pro"/>
            </a:endParaRPr>
          </a:p>
        </p:txBody>
      </p:sp>
      <p:sp>
        <p:nvSpPr>
          <p:cNvPr id="5" name="Rectangle 4">
            <a:extLst>
              <a:ext uri="{FF2B5EF4-FFF2-40B4-BE49-F238E27FC236}">
                <a16:creationId xmlns:a16="http://schemas.microsoft.com/office/drawing/2014/main" id="{284BEFA8-A74E-4E3A-8167-6D17FDFB9EC6}"/>
              </a:ext>
            </a:extLst>
          </p:cNvPr>
          <p:cNvSpPr/>
          <p:nvPr/>
        </p:nvSpPr>
        <p:spPr>
          <a:xfrm>
            <a:off x="937012" y="1407589"/>
            <a:ext cx="6083989" cy="523220"/>
          </a:xfrm>
          <a:prstGeom prst="rect">
            <a:avLst/>
          </a:prstGeom>
        </p:spPr>
        <p:txBody>
          <a:bodyPr wrap="square">
            <a:spAutoFit/>
          </a:bodyPr>
          <a:lstStyle/>
          <a:p>
            <a:r>
              <a:rPr lang="en-US" dirty="0">
                <a:solidFill>
                  <a:srgbClr val="25516C"/>
                </a:solidFill>
                <a:latin typeface="Source Sans Pro" panose="020B0604020202020204" charset="0"/>
              </a:rPr>
              <a:t>Captives are companies set up by a manufacturer or equipment dealer to finance the sale or lease of its own products to end-users.</a:t>
            </a:r>
          </a:p>
        </p:txBody>
      </p:sp>
      <p:sp>
        <p:nvSpPr>
          <p:cNvPr id="10" name="TextBox 9">
            <a:extLst>
              <a:ext uri="{FF2B5EF4-FFF2-40B4-BE49-F238E27FC236}">
                <a16:creationId xmlns:a16="http://schemas.microsoft.com/office/drawing/2014/main" id="{BA3D3BF9-9452-42DF-963A-5EA8016859C7}"/>
              </a:ext>
            </a:extLst>
          </p:cNvPr>
          <p:cNvSpPr txBox="1"/>
          <p:nvPr/>
        </p:nvSpPr>
        <p:spPr>
          <a:xfrm>
            <a:off x="3250145" y="2351474"/>
            <a:ext cx="5064980" cy="1384995"/>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Caterpillar Financial Services Corporation</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IBM Global Financing</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Toyota Industries Commercial Finance, Inc.</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John Deere Financial</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Cisco Systems Capital Corporation</a:t>
            </a:r>
          </a:p>
          <a:p>
            <a:pPr marL="285750" indent="-285750">
              <a:buFont typeface="Arial" panose="020B0604020202020204" pitchFamily="34" charset="0"/>
              <a:buChar char="•"/>
            </a:pPr>
            <a:r>
              <a:rPr lang="en-US" b="0" i="0" dirty="0">
                <a:solidFill>
                  <a:schemeClr val="accent1">
                    <a:lumMod val="50000"/>
                  </a:schemeClr>
                </a:solidFill>
                <a:effectLst/>
                <a:latin typeface="National2"/>
              </a:rPr>
              <a:t>Stryker Flex Financial</a:t>
            </a:r>
            <a:endParaRPr lang="en-US" dirty="0">
              <a:solidFill>
                <a:schemeClr val="accent1">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8570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WHO ARE THE PLAYERS?</a:t>
            </a:r>
            <a:endParaRPr dirty="0"/>
          </a:p>
        </p:txBody>
      </p:sp>
      <p:sp>
        <p:nvSpPr>
          <p:cNvPr id="175" name="Google Shape;175;p24"/>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13</a:t>
            </a:fld>
            <a:endParaRPr/>
          </a:p>
        </p:txBody>
      </p:sp>
      <p:pic>
        <p:nvPicPr>
          <p:cNvPr id="2" name="Picture 1">
            <a:extLst>
              <a:ext uri="{FF2B5EF4-FFF2-40B4-BE49-F238E27FC236}">
                <a16:creationId xmlns:a16="http://schemas.microsoft.com/office/drawing/2014/main" id="{D9BAC9A6-37A4-4A5F-A10C-F2D238C2F16F}"/>
              </a:ext>
            </a:extLst>
          </p:cNvPr>
          <p:cNvPicPr>
            <a:picLocks noChangeAspect="1"/>
          </p:cNvPicPr>
          <p:nvPr/>
        </p:nvPicPr>
        <p:blipFill>
          <a:blip r:embed="rId3"/>
          <a:stretch>
            <a:fillRect/>
          </a:stretch>
        </p:blipFill>
        <p:spPr>
          <a:xfrm>
            <a:off x="5404020" y="-2025855"/>
            <a:ext cx="4724809" cy="4724809"/>
          </a:xfrm>
          <a:prstGeom prst="rect">
            <a:avLst/>
          </a:prstGeom>
        </p:spPr>
      </p:pic>
      <p:sp>
        <p:nvSpPr>
          <p:cNvPr id="6" name="Google Shape;173;p24">
            <a:extLst>
              <a:ext uri="{FF2B5EF4-FFF2-40B4-BE49-F238E27FC236}">
                <a16:creationId xmlns:a16="http://schemas.microsoft.com/office/drawing/2014/main" id="{83A3F558-8CAD-4DCE-BA7C-812540DDBC64}"/>
              </a:ext>
            </a:extLst>
          </p:cNvPr>
          <p:cNvSpPr/>
          <p:nvPr/>
        </p:nvSpPr>
        <p:spPr>
          <a:xfrm>
            <a:off x="946777" y="2578674"/>
            <a:ext cx="1672931" cy="1611766"/>
          </a:xfrm>
          <a:prstGeom prst="ellipse">
            <a:avLst/>
          </a:prstGeom>
          <a:noFill/>
          <a:ln w="114300" cap="flat" cmpd="sng">
            <a:solidFill>
              <a:srgbClr val="00BE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25516C"/>
                </a:solidFill>
                <a:latin typeface="Source Sans Pro"/>
                <a:ea typeface="Source Sans Pro"/>
                <a:cs typeface="Source Sans Pro"/>
                <a:sym typeface="Source Sans Pro"/>
              </a:rPr>
              <a:t>Independents</a:t>
            </a:r>
            <a:endParaRPr sz="1200" b="1" dirty="0">
              <a:solidFill>
                <a:srgbClr val="25516C"/>
              </a:solidFill>
              <a:latin typeface="Source Sans Pro"/>
              <a:ea typeface="Source Sans Pro"/>
              <a:cs typeface="Source Sans Pro"/>
              <a:sym typeface="Source Sans Pro"/>
            </a:endParaRPr>
          </a:p>
        </p:txBody>
      </p:sp>
      <p:sp>
        <p:nvSpPr>
          <p:cNvPr id="5" name="Rectangle 4">
            <a:extLst>
              <a:ext uri="{FF2B5EF4-FFF2-40B4-BE49-F238E27FC236}">
                <a16:creationId xmlns:a16="http://schemas.microsoft.com/office/drawing/2014/main" id="{284BEFA8-A74E-4E3A-8167-6D17FDFB9EC6}"/>
              </a:ext>
            </a:extLst>
          </p:cNvPr>
          <p:cNvSpPr/>
          <p:nvPr/>
        </p:nvSpPr>
        <p:spPr>
          <a:xfrm>
            <a:off x="858740" y="1399430"/>
            <a:ext cx="7068709" cy="979218"/>
          </a:xfrm>
          <a:prstGeom prst="rect">
            <a:avLst/>
          </a:prstGeom>
        </p:spPr>
        <p:txBody>
          <a:bodyPr wrap="square">
            <a:spAutoFit/>
          </a:bodyPr>
          <a:lstStyle/>
          <a:p>
            <a:r>
              <a:rPr lang="en-US" dirty="0">
                <a:solidFill>
                  <a:srgbClr val="25516C"/>
                </a:solidFill>
                <a:latin typeface="Source Sans Pro" panose="020B0604020202020204" charset="0"/>
              </a:rPr>
              <a:t>An independent leasing company is one that is not affiliated with another company. Independent leasing companies vary greatly in the products and services they offer. They may be generalists, or they may specialize by ticket size, by equipment type, or by other criteria.</a:t>
            </a:r>
          </a:p>
        </p:txBody>
      </p:sp>
      <p:sp>
        <p:nvSpPr>
          <p:cNvPr id="8" name="TextBox 7">
            <a:extLst>
              <a:ext uri="{FF2B5EF4-FFF2-40B4-BE49-F238E27FC236}">
                <a16:creationId xmlns:a16="http://schemas.microsoft.com/office/drawing/2014/main" id="{0A9C8303-5A01-4392-A860-4B35F2BFD36D}"/>
              </a:ext>
            </a:extLst>
          </p:cNvPr>
          <p:cNvSpPr txBox="1"/>
          <p:nvPr/>
        </p:nvSpPr>
        <p:spPr>
          <a:xfrm>
            <a:off x="4079020" y="2178144"/>
            <a:ext cx="5064980" cy="2246769"/>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Amur Equipment Finance</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Madison Capital</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ENGS Commercial Finance Co.</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Insight Investments, LLC</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Encina Equipment Finance, LLC</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LeasePlan USA</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Marlin Capital Solutions</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Crossroads Equipment Lease &amp; Finance LLC</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Stonebriar Commercial Finance</a:t>
            </a:r>
          </a:p>
          <a:p>
            <a:pPr marL="285750" indent="-285750">
              <a:buFont typeface="Arial" panose="020B0604020202020204" pitchFamily="34" charset="0"/>
              <a:buChar char="•"/>
            </a:pPr>
            <a:r>
              <a:rPr lang="en-US" dirty="0">
                <a:solidFill>
                  <a:schemeClr val="accent1">
                    <a:lumMod val="50000"/>
                  </a:schemeClr>
                </a:solidFill>
                <a:latin typeface="Source Sans Pro" panose="020B0503030403020204" pitchFamily="34" charset="0"/>
                <a:ea typeface="Source Sans Pro" panose="020B0503030403020204" pitchFamily="34" charset="0"/>
              </a:rPr>
              <a:t>FSG Capital, Inc.</a:t>
            </a:r>
          </a:p>
        </p:txBody>
      </p:sp>
    </p:spTree>
    <p:extLst>
      <p:ext uri="{BB962C8B-B14F-4D97-AF65-F5344CB8AC3E}">
        <p14:creationId xmlns:p14="http://schemas.microsoft.com/office/powerpoint/2010/main" val="404662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WHO ARE THE PLAYERS?</a:t>
            </a:r>
            <a:endParaRPr dirty="0"/>
          </a:p>
        </p:txBody>
      </p:sp>
      <p:sp>
        <p:nvSpPr>
          <p:cNvPr id="175" name="Google Shape;175;p24"/>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14</a:t>
            </a:fld>
            <a:endParaRPr/>
          </a:p>
        </p:txBody>
      </p:sp>
      <p:pic>
        <p:nvPicPr>
          <p:cNvPr id="2" name="Picture 1">
            <a:extLst>
              <a:ext uri="{FF2B5EF4-FFF2-40B4-BE49-F238E27FC236}">
                <a16:creationId xmlns:a16="http://schemas.microsoft.com/office/drawing/2014/main" id="{D9BAC9A6-37A4-4A5F-A10C-F2D238C2F16F}"/>
              </a:ext>
            </a:extLst>
          </p:cNvPr>
          <p:cNvPicPr>
            <a:picLocks noChangeAspect="1"/>
          </p:cNvPicPr>
          <p:nvPr/>
        </p:nvPicPr>
        <p:blipFill>
          <a:blip r:embed="rId3"/>
          <a:stretch>
            <a:fillRect/>
          </a:stretch>
        </p:blipFill>
        <p:spPr>
          <a:xfrm>
            <a:off x="5404020" y="-2025855"/>
            <a:ext cx="4724809" cy="4724809"/>
          </a:xfrm>
          <a:prstGeom prst="rect">
            <a:avLst/>
          </a:prstGeom>
        </p:spPr>
      </p:pic>
      <p:sp>
        <p:nvSpPr>
          <p:cNvPr id="6" name="Google Shape;173;p24">
            <a:extLst>
              <a:ext uri="{FF2B5EF4-FFF2-40B4-BE49-F238E27FC236}">
                <a16:creationId xmlns:a16="http://schemas.microsoft.com/office/drawing/2014/main" id="{83A3F558-8CAD-4DCE-BA7C-812540DDBC64}"/>
              </a:ext>
            </a:extLst>
          </p:cNvPr>
          <p:cNvSpPr/>
          <p:nvPr/>
        </p:nvSpPr>
        <p:spPr>
          <a:xfrm>
            <a:off x="1124288" y="2622937"/>
            <a:ext cx="1672931" cy="1611766"/>
          </a:xfrm>
          <a:prstGeom prst="ellipse">
            <a:avLst/>
          </a:prstGeom>
          <a:noFill/>
          <a:ln w="114300" cap="flat" cmpd="sng">
            <a:solidFill>
              <a:srgbClr val="00BE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25516C"/>
                </a:solidFill>
                <a:latin typeface="Source Sans Pro"/>
                <a:ea typeface="Source Sans Pro"/>
                <a:cs typeface="Source Sans Pro"/>
                <a:sym typeface="Source Sans Pro"/>
              </a:rPr>
              <a:t>Brokers</a:t>
            </a:r>
            <a:endParaRPr sz="1200" b="1" dirty="0">
              <a:solidFill>
                <a:srgbClr val="25516C"/>
              </a:solidFill>
              <a:latin typeface="Source Sans Pro"/>
              <a:ea typeface="Source Sans Pro"/>
              <a:cs typeface="Source Sans Pro"/>
              <a:sym typeface="Source Sans Pro"/>
            </a:endParaRPr>
          </a:p>
        </p:txBody>
      </p:sp>
      <p:sp>
        <p:nvSpPr>
          <p:cNvPr id="5" name="Rectangle 4">
            <a:extLst>
              <a:ext uri="{FF2B5EF4-FFF2-40B4-BE49-F238E27FC236}">
                <a16:creationId xmlns:a16="http://schemas.microsoft.com/office/drawing/2014/main" id="{284BEFA8-A74E-4E3A-8167-6D17FDFB9EC6}"/>
              </a:ext>
            </a:extLst>
          </p:cNvPr>
          <p:cNvSpPr/>
          <p:nvPr/>
        </p:nvSpPr>
        <p:spPr>
          <a:xfrm>
            <a:off x="909603" y="1399430"/>
            <a:ext cx="6488328" cy="954107"/>
          </a:xfrm>
          <a:prstGeom prst="rect">
            <a:avLst/>
          </a:prstGeom>
        </p:spPr>
        <p:txBody>
          <a:bodyPr wrap="square">
            <a:spAutoFit/>
          </a:bodyPr>
          <a:lstStyle/>
          <a:p>
            <a:r>
              <a:rPr lang="en-US" dirty="0">
                <a:solidFill>
                  <a:srgbClr val="25516C"/>
                </a:solidFill>
                <a:latin typeface="Source Sans Pro" panose="020B0604020202020204" charset="0"/>
              </a:rPr>
              <a:t>Brokers establish a relationship with the potential client, assess their equipment financing need, and help determine the best product and structure to meet this need. The Broker then packages and presents the deal for to best funding partner. Brokers earn fees for services from either the client or the funding partner.</a:t>
            </a:r>
          </a:p>
        </p:txBody>
      </p:sp>
    </p:spTree>
    <p:extLst>
      <p:ext uri="{BB962C8B-B14F-4D97-AF65-F5344CB8AC3E}">
        <p14:creationId xmlns:p14="http://schemas.microsoft.com/office/powerpoint/2010/main" val="70381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INDUSTRY OVERVIEW</a:t>
            </a:r>
            <a:endParaRPr dirty="0"/>
          </a:p>
        </p:txBody>
      </p:sp>
      <p:sp>
        <p:nvSpPr>
          <p:cNvPr id="149" name="Google Shape;149;p21"/>
          <p:cNvSpPr txBox="1">
            <a:spLocks noGrp="1"/>
          </p:cNvSpPr>
          <p:nvPr>
            <p:ph type="body" idx="1"/>
          </p:nvPr>
        </p:nvSpPr>
        <p:spPr>
          <a:xfrm>
            <a:off x="1010200" y="1458421"/>
            <a:ext cx="2298600" cy="2855400"/>
          </a:xfrm>
          <a:prstGeom prst="rect">
            <a:avLst/>
          </a:prstGeom>
        </p:spPr>
        <p:txBody>
          <a:bodyPr spcFirstLastPara="1" wrap="square" lIns="91425" tIns="91425" rIns="91425" bIns="91425" anchor="t" anchorCtr="0">
            <a:noAutofit/>
          </a:bodyPr>
          <a:lstStyle/>
          <a:p>
            <a:pPr marL="0" lvl="0" indent="0">
              <a:buNone/>
            </a:pPr>
            <a:r>
              <a:rPr lang="en-US" sz="1400" b="1" dirty="0">
                <a:solidFill>
                  <a:srgbClr val="00BEF2"/>
                </a:solidFill>
              </a:rPr>
              <a:t>Entrepreneurs are prevalent and many have had successful exits.</a:t>
            </a:r>
            <a:endParaRPr sz="1400" b="1" dirty="0">
              <a:solidFill>
                <a:srgbClr val="00BEF2"/>
              </a:solidFill>
            </a:endParaRPr>
          </a:p>
          <a:p>
            <a:pPr marL="285750" indent="-285750"/>
            <a:r>
              <a:rPr lang="en-US" sz="1400" dirty="0"/>
              <a:t>First American acquired by City National Bank</a:t>
            </a:r>
          </a:p>
          <a:p>
            <a:pPr marL="285750" indent="-285750"/>
            <a:r>
              <a:rPr lang="en-US" sz="1400" dirty="0"/>
              <a:t>McCue acquired by </a:t>
            </a:r>
            <a:r>
              <a:rPr lang="en-US" sz="1400" dirty="0" err="1"/>
              <a:t>NetSol</a:t>
            </a:r>
            <a:endParaRPr lang="en-US" sz="1400" dirty="0"/>
          </a:p>
          <a:p>
            <a:pPr marL="285750" indent="-285750"/>
            <a:r>
              <a:rPr lang="en-US" sz="1400" dirty="0"/>
              <a:t>Capital Stream acquired by HCL</a:t>
            </a:r>
            <a:endParaRPr sz="1400" dirty="0"/>
          </a:p>
        </p:txBody>
      </p:sp>
      <p:sp>
        <p:nvSpPr>
          <p:cNvPr id="150" name="Google Shape;150;p21"/>
          <p:cNvSpPr txBox="1">
            <a:spLocks noGrp="1"/>
          </p:cNvSpPr>
          <p:nvPr>
            <p:ph type="body" idx="2"/>
          </p:nvPr>
        </p:nvSpPr>
        <p:spPr>
          <a:xfrm>
            <a:off x="3426550" y="1458421"/>
            <a:ext cx="2298600" cy="2855400"/>
          </a:xfrm>
          <a:prstGeom prst="rect">
            <a:avLst/>
          </a:prstGeom>
        </p:spPr>
        <p:txBody>
          <a:bodyPr spcFirstLastPara="1" wrap="square" lIns="91425" tIns="91425" rIns="91425" bIns="91425" anchor="t" anchorCtr="0">
            <a:noAutofit/>
          </a:bodyPr>
          <a:lstStyle/>
          <a:p>
            <a:pPr marL="0" lvl="0" indent="0">
              <a:buNone/>
            </a:pPr>
            <a:r>
              <a:rPr lang="en-US" sz="1400" b="1" dirty="0">
                <a:solidFill>
                  <a:srgbClr val="00BEF2"/>
                </a:solidFill>
              </a:rPr>
              <a:t>Entrepreneurs have started successful leasing companies.</a:t>
            </a:r>
            <a:endParaRPr sz="1400" b="1" dirty="0">
              <a:solidFill>
                <a:srgbClr val="00BEF2"/>
              </a:solidFill>
            </a:endParaRPr>
          </a:p>
          <a:p>
            <a:pPr marL="285750" indent="-285750">
              <a:buFont typeface="Wingdings" panose="05000000000000000000" pitchFamily="2" charset="2"/>
              <a:buChar char="Ø"/>
            </a:pPr>
            <a:r>
              <a:rPr lang="en-US" sz="1400" dirty="0"/>
              <a:t>Allegiant</a:t>
            </a:r>
          </a:p>
          <a:p>
            <a:pPr marL="285750" indent="-285750">
              <a:buFont typeface="Wingdings" panose="05000000000000000000" pitchFamily="2" charset="2"/>
              <a:buChar char="Ø"/>
            </a:pPr>
            <a:r>
              <a:rPr lang="en-US" sz="1400" dirty="0"/>
              <a:t>Boston Financial</a:t>
            </a:r>
          </a:p>
          <a:p>
            <a:pPr marL="285750" indent="-285750">
              <a:buFont typeface="Wingdings" panose="05000000000000000000" pitchFamily="2" charset="2"/>
              <a:buChar char="Ø"/>
            </a:pPr>
            <a:r>
              <a:rPr lang="en-US" sz="1400" dirty="0"/>
              <a:t>Great America</a:t>
            </a:r>
          </a:p>
          <a:p>
            <a:pPr marL="285750" indent="-285750">
              <a:buFont typeface="Wingdings" panose="05000000000000000000" pitchFamily="2" charset="2"/>
              <a:buChar char="Ø"/>
            </a:pPr>
            <a:endParaRPr lang="en-US" sz="1400" dirty="0"/>
          </a:p>
        </p:txBody>
      </p:sp>
      <p:sp>
        <p:nvSpPr>
          <p:cNvPr id="152" name="Google Shape;152;p2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15</a:t>
            </a:fld>
            <a:endParaRPr/>
          </a:p>
        </p:txBody>
      </p:sp>
      <p:pic>
        <p:nvPicPr>
          <p:cNvPr id="2" name="Picture 1">
            <a:extLst>
              <a:ext uri="{FF2B5EF4-FFF2-40B4-BE49-F238E27FC236}">
                <a16:creationId xmlns:a16="http://schemas.microsoft.com/office/drawing/2014/main" id="{6C99A7EF-D88A-45D5-ADE9-8CE7E89CE208}"/>
              </a:ext>
            </a:extLst>
          </p:cNvPr>
          <p:cNvPicPr>
            <a:picLocks noChangeAspect="1"/>
          </p:cNvPicPr>
          <p:nvPr/>
        </p:nvPicPr>
        <p:blipFill>
          <a:blip r:embed="rId3"/>
          <a:stretch>
            <a:fillRect/>
          </a:stretch>
        </p:blipFill>
        <p:spPr>
          <a:xfrm>
            <a:off x="5404020" y="-2037467"/>
            <a:ext cx="4724809" cy="4724809"/>
          </a:xfrm>
          <a:prstGeom prst="rect">
            <a:avLst/>
          </a:prstGeom>
        </p:spPr>
      </p:pic>
      <p:sp>
        <p:nvSpPr>
          <p:cNvPr id="10" name="Google Shape;150;p21">
            <a:extLst>
              <a:ext uri="{FF2B5EF4-FFF2-40B4-BE49-F238E27FC236}">
                <a16:creationId xmlns:a16="http://schemas.microsoft.com/office/drawing/2014/main" id="{BBDDD7AC-CC69-4432-A348-654FBEB0B9EB}"/>
              </a:ext>
            </a:extLst>
          </p:cNvPr>
          <p:cNvSpPr txBox="1">
            <a:spLocks/>
          </p:cNvSpPr>
          <p:nvPr/>
        </p:nvSpPr>
        <p:spPr>
          <a:xfrm>
            <a:off x="5742175" y="1458421"/>
            <a:ext cx="2298600" cy="285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00BEF2"/>
              </a:buClr>
              <a:buSzPts val="1800"/>
              <a:buFont typeface="Source Sans Pro"/>
              <a:buChar char="»"/>
              <a:defRPr sz="1800" b="0" i="0" u="none" strike="noStrike" cap="none">
                <a:solidFill>
                  <a:srgbClr val="25516C"/>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00BEF2"/>
              </a:buClr>
              <a:buSzPts val="1800"/>
              <a:buFont typeface="Source Sans Pro"/>
              <a:buChar char="»"/>
              <a:defRPr sz="1800" b="0" i="0" u="none" strike="noStrike" cap="none">
                <a:solidFill>
                  <a:srgbClr val="25516C"/>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00BEF2"/>
              </a:buClr>
              <a:buSzPts val="1800"/>
              <a:buFont typeface="Source Sans Pro"/>
              <a:buChar char="»"/>
              <a:defRPr sz="1800" b="0" i="0" u="none" strike="noStrike" cap="none">
                <a:solidFill>
                  <a:srgbClr val="25516C"/>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00BEF2"/>
              </a:buClr>
              <a:buSzPts val="1800"/>
              <a:buFont typeface="Source Sans Pro"/>
              <a:buChar char="●"/>
              <a:defRPr sz="1800" b="0" i="0" u="none" strike="noStrike" cap="none">
                <a:solidFill>
                  <a:srgbClr val="25516C"/>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00BEF2"/>
              </a:buClr>
              <a:buSzPts val="1800"/>
              <a:buFont typeface="Source Sans Pro"/>
              <a:buChar char="○"/>
              <a:defRPr sz="1800" b="0" i="0" u="none" strike="noStrike" cap="none">
                <a:solidFill>
                  <a:srgbClr val="25516C"/>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00BEF2"/>
              </a:buClr>
              <a:buSzPts val="1800"/>
              <a:buFont typeface="Source Sans Pro"/>
              <a:buChar char="■"/>
              <a:defRPr sz="1800" b="0" i="0" u="none" strike="noStrike" cap="none">
                <a:solidFill>
                  <a:srgbClr val="25516C"/>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00BEF2"/>
              </a:buClr>
              <a:buSzPts val="1800"/>
              <a:buFont typeface="Source Sans Pro"/>
              <a:buChar char="●"/>
              <a:defRPr sz="1800" b="0" i="0" u="none" strike="noStrike" cap="none">
                <a:solidFill>
                  <a:srgbClr val="25516C"/>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00BEF2"/>
              </a:buClr>
              <a:buSzPts val="1800"/>
              <a:buFont typeface="Source Sans Pro"/>
              <a:buChar char="○"/>
              <a:defRPr sz="1800" b="0" i="0" u="none" strike="noStrike" cap="none">
                <a:solidFill>
                  <a:srgbClr val="25516C"/>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00BEF2"/>
              </a:buClr>
              <a:buSzPts val="1800"/>
              <a:buFont typeface="Source Sans Pro"/>
              <a:buChar char="■"/>
              <a:defRPr sz="1800" b="0" i="0" u="none" strike="noStrike" cap="none">
                <a:solidFill>
                  <a:srgbClr val="25516C"/>
                </a:solidFill>
                <a:latin typeface="Source Sans Pro"/>
                <a:ea typeface="Source Sans Pro"/>
                <a:cs typeface="Source Sans Pro"/>
                <a:sym typeface="Source Sans Pro"/>
              </a:defRPr>
            </a:lvl9pPr>
          </a:lstStyle>
          <a:p>
            <a:pPr marL="0" indent="0">
              <a:buNone/>
            </a:pPr>
            <a:r>
              <a:rPr lang="en-US" sz="1400" b="1" dirty="0">
                <a:solidFill>
                  <a:srgbClr val="00BEF2"/>
                </a:solidFill>
              </a:rPr>
              <a:t>Entrepreneurs have started successful software and consulting firms.</a:t>
            </a:r>
          </a:p>
          <a:p>
            <a:pPr marL="285750" indent="-285750">
              <a:buFont typeface="Wingdings" panose="05000000000000000000" pitchFamily="2" charset="2"/>
              <a:buChar char="Ø"/>
            </a:pPr>
            <a:r>
              <a:rPr lang="en-US" sz="1400" dirty="0"/>
              <a:t>The Alta Group</a:t>
            </a:r>
          </a:p>
          <a:p>
            <a:pPr marL="285750" indent="-285750">
              <a:buFont typeface="Wingdings" panose="05000000000000000000" pitchFamily="2" charset="2"/>
              <a:buChar char="Ø"/>
            </a:pPr>
            <a:r>
              <a:rPr lang="en-US" sz="1400" dirty="0"/>
              <a:t>Alfa</a:t>
            </a:r>
          </a:p>
          <a:p>
            <a:pPr marL="285750" indent="-285750">
              <a:buFont typeface="Wingdings" panose="05000000000000000000" pitchFamily="2" charset="2"/>
              <a:buChar char="Ø"/>
            </a:pPr>
            <a:r>
              <a:rPr lang="en-US" sz="1400" dirty="0" err="1"/>
              <a:t>Solifi</a:t>
            </a:r>
            <a:endParaRPr lang="en-US" sz="1400" dirty="0"/>
          </a:p>
          <a:p>
            <a:pPr marL="285750" indent="-285750">
              <a:buFont typeface="Wingdings" panose="05000000000000000000" pitchFamily="2" charset="2"/>
              <a:buChar char="Ø"/>
            </a:pPr>
            <a:r>
              <a:rPr lang="en-US" sz="1400" dirty="0"/>
              <a:t>Ivory Consulting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MARKET SEGMENTS – SMALL-TICKET FINANCING</a:t>
            </a:r>
            <a:endParaRPr sz="1400" dirty="0"/>
          </a:p>
        </p:txBody>
      </p:sp>
      <p:sp>
        <p:nvSpPr>
          <p:cNvPr id="113" name="Google Shape;113;p18"/>
          <p:cNvSpPr txBox="1">
            <a:spLocks noGrp="1"/>
          </p:cNvSpPr>
          <p:nvPr>
            <p:ph type="body" idx="1"/>
          </p:nvPr>
        </p:nvSpPr>
        <p:spPr>
          <a:xfrm>
            <a:off x="1010200" y="1434950"/>
            <a:ext cx="4544699" cy="2780100"/>
          </a:xfrm>
          <a:prstGeom prst="rect">
            <a:avLst/>
          </a:prstGeom>
        </p:spPr>
        <p:txBody>
          <a:bodyPr spcFirstLastPara="1" wrap="square" lIns="91425" tIns="91425" rIns="91425" bIns="91425" anchor="t" anchorCtr="0">
            <a:noAutofit/>
          </a:bodyPr>
          <a:lstStyle/>
          <a:p>
            <a:pPr lvl="0"/>
            <a:r>
              <a:rPr lang="en-US" sz="1800" dirty="0"/>
              <a:t>A market segment is generally represented by transactions under $250,000.</a:t>
            </a:r>
          </a:p>
          <a:p>
            <a:pPr lvl="0"/>
            <a:r>
              <a:rPr lang="en-US" sz="1800" dirty="0"/>
              <a:t>Equipment in this segment includes such items as computers, copiers, restaurant equipment, software, transportation assets and medical equipment. </a:t>
            </a:r>
            <a:endParaRPr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16</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pic>
        <p:nvPicPr>
          <p:cNvPr id="3074" name="Picture 2" descr="A MacBook with lines of code on its screen on a busy desk">
            <a:extLst>
              <a:ext uri="{FF2B5EF4-FFF2-40B4-BE49-F238E27FC236}">
                <a16:creationId xmlns:a16="http://schemas.microsoft.com/office/drawing/2014/main" id="{7CCD6697-38DC-466E-88FE-322B9570B26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06975" y="1870261"/>
            <a:ext cx="2534526" cy="1687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1344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MARKET SEGMENTS – MIDDLE MARKET FINANCING</a:t>
            </a:r>
            <a:endParaRPr sz="1400" dirty="0"/>
          </a:p>
        </p:txBody>
      </p:sp>
      <p:sp>
        <p:nvSpPr>
          <p:cNvPr id="113" name="Google Shape;113;p18"/>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noAutofit/>
          </a:bodyPr>
          <a:lstStyle/>
          <a:p>
            <a:pPr lvl="0"/>
            <a:r>
              <a:rPr lang="en-US" sz="1800" dirty="0"/>
              <a:t>A market segment generally represented by transactions between $250,000 and $5,000,000.</a:t>
            </a:r>
          </a:p>
          <a:p>
            <a:pPr lvl="0"/>
            <a:r>
              <a:rPr lang="en-US" sz="1800" dirty="0"/>
              <a:t>Equipment in this segment includes construction equipment, larger medical equipment, trucks and trailers, manufacturing equipment, computers and software, solar equipment, and virtually any other equipment type.</a:t>
            </a:r>
            <a:endParaRPr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17</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7251320" y="-2028758"/>
            <a:ext cx="4724809" cy="4724809"/>
          </a:xfrm>
          <a:prstGeom prst="rect">
            <a:avLst/>
          </a:prstGeom>
        </p:spPr>
      </p:pic>
    </p:spTree>
    <p:extLst>
      <p:ext uri="{BB962C8B-B14F-4D97-AF65-F5344CB8AC3E}">
        <p14:creationId xmlns:p14="http://schemas.microsoft.com/office/powerpoint/2010/main" val="1377157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MARKET SEGMENTS – BIG-TICKET/LARGE-TICKET FINANCING</a:t>
            </a:r>
            <a:endParaRPr sz="1400" dirty="0"/>
          </a:p>
        </p:txBody>
      </p:sp>
      <p:sp>
        <p:nvSpPr>
          <p:cNvPr id="113" name="Google Shape;113;p18"/>
          <p:cNvSpPr txBox="1">
            <a:spLocks noGrp="1"/>
          </p:cNvSpPr>
          <p:nvPr>
            <p:ph type="body" idx="1"/>
          </p:nvPr>
        </p:nvSpPr>
        <p:spPr>
          <a:xfrm>
            <a:off x="1010200" y="1434950"/>
            <a:ext cx="4873765" cy="2780100"/>
          </a:xfrm>
          <a:prstGeom prst="rect">
            <a:avLst/>
          </a:prstGeom>
        </p:spPr>
        <p:txBody>
          <a:bodyPr spcFirstLastPara="1" wrap="square" lIns="91425" tIns="91425" rIns="91425" bIns="91425" anchor="t" anchorCtr="0">
            <a:noAutofit/>
          </a:bodyPr>
          <a:lstStyle/>
          <a:p>
            <a:pPr lvl="0"/>
            <a:r>
              <a:rPr lang="en-US" sz="1800" dirty="0"/>
              <a:t>A market segment generally represented by financing that usually exceeds $5,000,000.</a:t>
            </a:r>
          </a:p>
          <a:p>
            <a:pPr lvl="0"/>
            <a:r>
              <a:rPr lang="en-US" sz="1800" dirty="0"/>
              <a:t>Equipment financed in this segment includes energy projects, railroad equipment, commercial and corporate jets, vessels, other transportation equipment, and large mining, oil and gas exploration. </a:t>
            </a:r>
            <a:endParaRPr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18</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pic>
        <p:nvPicPr>
          <p:cNvPr id="8198" name="Picture 6" descr="https://images.unsplash.com/photo-1508455013129-43b4b436613f?ixlib=rb-0.3.5&amp;ixid=eyJhcHBfaWQiOjEyMDd9&amp;s=ce0a7cf0ea44d53ad84422e765c91c1f&amp;w=1000&amp;q=80">
            <a:extLst>
              <a:ext uri="{FF2B5EF4-FFF2-40B4-BE49-F238E27FC236}">
                <a16:creationId xmlns:a16="http://schemas.microsoft.com/office/drawing/2014/main" id="{0C6FCD52-2B03-4AEE-B2DD-A1C8BDDAC62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528"/>
          <a:stretch/>
        </p:blipFill>
        <p:spPr bwMode="auto">
          <a:xfrm>
            <a:off x="5883965" y="1586908"/>
            <a:ext cx="2391384" cy="2236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1439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154400" y="2726350"/>
            <a:ext cx="68352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WHY EQUIPMENT FINANCE?</a:t>
            </a:r>
            <a:endParaRPr dirty="0"/>
          </a:p>
        </p:txBody>
      </p:sp>
      <p:sp>
        <p:nvSpPr>
          <p:cNvPr id="100" name="Google Shape;100;p16"/>
          <p:cNvSpPr txBox="1">
            <a:spLocks noGrp="1"/>
          </p:cNvSpPr>
          <p:nvPr>
            <p:ph type="sldNum" idx="4294967295"/>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19</a:t>
            </a:fld>
            <a:endParaRPr/>
          </a:p>
        </p:txBody>
      </p:sp>
      <p:sp>
        <p:nvSpPr>
          <p:cNvPr id="101" name="Google Shape;101;p16"/>
          <p:cNvSpPr txBox="1"/>
          <p:nvPr/>
        </p:nvSpPr>
        <p:spPr>
          <a:xfrm>
            <a:off x="1154400" y="865750"/>
            <a:ext cx="1733700" cy="17025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r>
              <a:rPr lang="en" sz="7200" dirty="0">
                <a:solidFill>
                  <a:srgbClr val="FFFFFF"/>
                </a:solidFill>
                <a:latin typeface="Montserrat"/>
                <a:ea typeface="Montserrat"/>
                <a:cs typeface="Montserrat"/>
                <a:sym typeface="Montserrat"/>
              </a:rPr>
              <a:t>2.</a:t>
            </a:r>
            <a:endParaRPr sz="7200" dirty="0">
              <a:solidFill>
                <a:srgbClr val="FFFFFF"/>
              </a:solidFill>
              <a:latin typeface="Montserrat"/>
              <a:ea typeface="Montserrat"/>
              <a:cs typeface="Montserrat"/>
              <a:sym typeface="Montserrat"/>
            </a:endParaRPr>
          </a:p>
        </p:txBody>
      </p:sp>
      <p:pic>
        <p:nvPicPr>
          <p:cNvPr id="2" name="Picture 1">
            <a:extLst>
              <a:ext uri="{FF2B5EF4-FFF2-40B4-BE49-F238E27FC236}">
                <a16:creationId xmlns:a16="http://schemas.microsoft.com/office/drawing/2014/main" id="{AE6D95B3-4C70-43B4-8776-22E69A9FDA36}"/>
              </a:ext>
            </a:extLst>
          </p:cNvPr>
          <p:cNvPicPr>
            <a:picLocks noChangeAspect="1"/>
          </p:cNvPicPr>
          <p:nvPr/>
        </p:nvPicPr>
        <p:blipFill>
          <a:blip r:embed="rId3"/>
          <a:stretch>
            <a:fillRect/>
          </a:stretch>
        </p:blipFill>
        <p:spPr>
          <a:xfrm>
            <a:off x="5404020" y="-2033295"/>
            <a:ext cx="4724809" cy="4724809"/>
          </a:xfrm>
          <a:prstGeom prst="rect">
            <a:avLst/>
          </a:prstGeom>
        </p:spPr>
      </p:pic>
    </p:spTree>
    <p:extLst>
      <p:ext uri="{BB962C8B-B14F-4D97-AF65-F5344CB8AC3E}">
        <p14:creationId xmlns:p14="http://schemas.microsoft.com/office/powerpoint/2010/main" val="130993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a:t>
            </a:r>
            <a:r>
              <a:rPr lang="en-US" dirty="0"/>
              <a:t>ORGANIZATION NAME]</a:t>
            </a:r>
            <a:endParaRPr dirty="0"/>
          </a:p>
        </p:txBody>
      </p:sp>
      <p:sp>
        <p:nvSpPr>
          <p:cNvPr id="158" name="Google Shape;158;p22"/>
          <p:cNvSpPr txBox="1">
            <a:spLocks noGrp="1"/>
          </p:cNvSpPr>
          <p:nvPr>
            <p:ph type="body" idx="1"/>
          </p:nvPr>
        </p:nvSpPr>
        <p:spPr>
          <a:xfrm>
            <a:off x="1010200" y="1434950"/>
            <a:ext cx="4571994" cy="1325667"/>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1400" dirty="0"/>
              <a:t>Experience (What I’ve enjoyed about this industry):</a:t>
            </a:r>
          </a:p>
          <a:p>
            <a:pPr marL="0" lvl="0" indent="0" rtl="0">
              <a:spcBef>
                <a:spcPts val="600"/>
              </a:spcBef>
              <a:spcAft>
                <a:spcPts val="0"/>
              </a:spcAft>
              <a:buNone/>
            </a:pPr>
            <a:r>
              <a:rPr lang="en-US" sz="1400" dirty="0"/>
              <a:t>Academic &amp; Career Path:</a:t>
            </a:r>
          </a:p>
          <a:p>
            <a:pPr marL="0" lvl="0" indent="0" rtl="0">
              <a:spcBef>
                <a:spcPts val="600"/>
              </a:spcBef>
              <a:spcAft>
                <a:spcPts val="0"/>
              </a:spcAft>
              <a:buNone/>
            </a:pPr>
            <a:r>
              <a:rPr lang="en-US" sz="1400" dirty="0"/>
              <a:t>Primary Job Function:</a:t>
            </a:r>
          </a:p>
          <a:p>
            <a:pPr marL="0" lvl="0" indent="0" rtl="0">
              <a:spcBef>
                <a:spcPts val="600"/>
              </a:spcBef>
              <a:spcAft>
                <a:spcPts val="0"/>
              </a:spcAft>
              <a:buNone/>
            </a:pPr>
            <a:r>
              <a:rPr lang="en-US" sz="1400" dirty="0"/>
              <a:t>Fun Fact About Me:</a:t>
            </a:r>
            <a:endParaRPr sz="1400" dirty="0"/>
          </a:p>
        </p:txBody>
      </p:sp>
      <p:sp>
        <p:nvSpPr>
          <p:cNvPr id="160" name="Google Shape;160;p2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a:t>
            </a:fld>
            <a:endParaRPr/>
          </a:p>
        </p:txBody>
      </p:sp>
      <p:pic>
        <p:nvPicPr>
          <p:cNvPr id="2" name="Picture 1">
            <a:extLst>
              <a:ext uri="{FF2B5EF4-FFF2-40B4-BE49-F238E27FC236}">
                <a16:creationId xmlns:a16="http://schemas.microsoft.com/office/drawing/2014/main" id="{CBB92953-C781-4A06-8313-EDA50CA9438B}"/>
              </a:ext>
            </a:extLst>
          </p:cNvPr>
          <p:cNvPicPr>
            <a:picLocks noChangeAspect="1"/>
          </p:cNvPicPr>
          <p:nvPr/>
        </p:nvPicPr>
        <p:blipFill>
          <a:blip r:embed="rId3"/>
          <a:stretch>
            <a:fillRect/>
          </a:stretch>
        </p:blipFill>
        <p:spPr>
          <a:xfrm>
            <a:off x="5404020" y="-2046175"/>
            <a:ext cx="4724809" cy="4724809"/>
          </a:xfrm>
          <a:prstGeom prst="rect">
            <a:avLst/>
          </a:prstGeom>
        </p:spPr>
      </p:pic>
      <p:pic>
        <p:nvPicPr>
          <p:cNvPr id="7" name="Picture 2" descr="Related image">
            <a:extLst>
              <a:ext uri="{FF2B5EF4-FFF2-40B4-BE49-F238E27FC236}">
                <a16:creationId xmlns:a16="http://schemas.microsoft.com/office/drawing/2014/main" id="{F9AF5D60-0A68-4586-8B2C-2C10D64FAC6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66318" y="1434950"/>
            <a:ext cx="2000107" cy="20001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112A26-D7DC-49EA-8731-91E37CA73F0D}"/>
              </a:ext>
            </a:extLst>
          </p:cNvPr>
          <p:cNvSpPr txBox="1"/>
          <p:nvPr/>
        </p:nvSpPr>
        <p:spPr>
          <a:xfrm>
            <a:off x="4998720" y="2212827"/>
            <a:ext cx="1419497" cy="307777"/>
          </a:xfrm>
          <a:prstGeom prst="rect">
            <a:avLst/>
          </a:prstGeom>
          <a:noFill/>
        </p:spPr>
        <p:txBody>
          <a:bodyPr wrap="square" rtlCol="0">
            <a:spAutoFit/>
          </a:bodyPr>
          <a:lstStyle/>
          <a:p>
            <a:endParaRPr lang="en-US" dirty="0"/>
          </a:p>
        </p:txBody>
      </p:sp>
      <p:sp>
        <p:nvSpPr>
          <p:cNvPr id="11" name="Google Shape;158;p22">
            <a:extLst>
              <a:ext uri="{FF2B5EF4-FFF2-40B4-BE49-F238E27FC236}">
                <a16:creationId xmlns:a16="http://schemas.microsoft.com/office/drawing/2014/main" id="{4DCC72B6-9CBA-4338-8860-F8F8432B7264}"/>
              </a:ext>
            </a:extLst>
          </p:cNvPr>
          <p:cNvSpPr txBox="1">
            <a:spLocks/>
          </p:cNvSpPr>
          <p:nvPr/>
        </p:nvSpPr>
        <p:spPr>
          <a:xfrm>
            <a:off x="1010200" y="2990485"/>
            <a:ext cx="4571994" cy="13256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9pPr>
          </a:lstStyle>
          <a:p>
            <a:pPr marL="0" indent="0">
              <a:buFont typeface="Source Sans Pro"/>
              <a:buNone/>
            </a:pPr>
            <a:r>
              <a:rPr lang="en-US" sz="1400" dirty="0"/>
              <a:t>“Personal Quote”</a:t>
            </a:r>
          </a:p>
        </p:txBody>
      </p:sp>
      <p:sp>
        <p:nvSpPr>
          <p:cNvPr id="12" name="Google Shape;158;p22">
            <a:extLst>
              <a:ext uri="{FF2B5EF4-FFF2-40B4-BE49-F238E27FC236}">
                <a16:creationId xmlns:a16="http://schemas.microsoft.com/office/drawing/2014/main" id="{7080B362-1B2E-4BA2-86E0-68F95C234C31}"/>
              </a:ext>
            </a:extLst>
          </p:cNvPr>
          <p:cNvSpPr txBox="1">
            <a:spLocks/>
          </p:cNvSpPr>
          <p:nvPr/>
        </p:nvSpPr>
        <p:spPr>
          <a:xfrm>
            <a:off x="5927938" y="3467611"/>
            <a:ext cx="2112837" cy="848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rgbClr val="00BEF2"/>
              </a:buClr>
              <a:buSzPts val="2400"/>
              <a:buFont typeface="Source Sans Pro"/>
              <a:buChar char="■"/>
              <a:defRPr sz="2400" b="0" i="0" u="none" strike="noStrike" cap="none">
                <a:solidFill>
                  <a:srgbClr val="25516C"/>
                </a:solidFill>
                <a:latin typeface="Source Sans Pro"/>
                <a:ea typeface="Source Sans Pro"/>
                <a:cs typeface="Source Sans Pro"/>
                <a:sym typeface="Source Sans Pro"/>
              </a:defRPr>
            </a:lvl9pPr>
          </a:lstStyle>
          <a:p>
            <a:pPr marL="0" indent="0">
              <a:buFont typeface="Source Sans Pro"/>
              <a:buNone/>
            </a:pPr>
            <a:r>
              <a:rPr lang="en-US" sz="1400" b="1" dirty="0"/>
              <a:t>[Your Name]</a:t>
            </a:r>
            <a:br>
              <a:rPr lang="en-US" sz="1400" b="1" dirty="0"/>
            </a:br>
            <a:r>
              <a:rPr lang="en-US" sz="1400" b="1" dirty="0"/>
              <a:t>[Your Title]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WHY EQUIPMENT FINANCE?</a:t>
            </a:r>
            <a:endParaRPr sz="1400" dirty="0"/>
          </a:p>
        </p:txBody>
      </p:sp>
      <p:sp>
        <p:nvSpPr>
          <p:cNvPr id="113" name="Google Shape;113;p18"/>
          <p:cNvSpPr txBox="1">
            <a:spLocks noGrp="1"/>
          </p:cNvSpPr>
          <p:nvPr>
            <p:ph type="body" idx="1"/>
          </p:nvPr>
        </p:nvSpPr>
        <p:spPr>
          <a:xfrm>
            <a:off x="944311" y="1320125"/>
            <a:ext cx="7131300" cy="759338"/>
          </a:xfrm>
          <a:prstGeom prst="rect">
            <a:avLst/>
          </a:prstGeom>
        </p:spPr>
        <p:txBody>
          <a:bodyPr spcFirstLastPara="1" wrap="square" lIns="91425" tIns="91425" rIns="91425" bIns="91425" anchor="t" anchorCtr="0">
            <a:noAutofit/>
          </a:bodyPr>
          <a:lstStyle/>
          <a:p>
            <a:pPr marL="76200" lvl="0" indent="0">
              <a:buNone/>
            </a:pPr>
            <a:r>
              <a:rPr lang="en-US" sz="1400" b="1" dirty="0"/>
              <a:t>There are countless reasons why it’s a smart idea to use equipment leasing &amp; finance: </a:t>
            </a:r>
          </a:p>
          <a:p>
            <a:pPr lvl="1"/>
            <a:r>
              <a:rPr lang="en-US" sz="1400" dirty="0"/>
              <a:t>Conservation of cash</a:t>
            </a:r>
          </a:p>
          <a:p>
            <a:pPr lvl="1"/>
            <a:r>
              <a:rPr lang="en-US" sz="1400" dirty="0"/>
              <a:t>100% financing </a:t>
            </a:r>
          </a:p>
          <a:p>
            <a:pPr lvl="1"/>
            <a:r>
              <a:rPr lang="en-US" sz="1400" dirty="0"/>
              <a:t>Additional funding channel</a:t>
            </a:r>
          </a:p>
          <a:p>
            <a:pPr lvl="1"/>
            <a:r>
              <a:rPr lang="en-US" sz="1400" dirty="0"/>
              <a:t>Hedge against inflation</a:t>
            </a:r>
          </a:p>
          <a:p>
            <a:pPr lvl="1"/>
            <a:r>
              <a:rPr lang="en-US" sz="1400" dirty="0"/>
              <a:t>Improved expense planning and </a:t>
            </a:r>
            <a:br>
              <a:rPr lang="en-US" sz="1400" dirty="0"/>
            </a:br>
            <a:r>
              <a:rPr lang="en-US" sz="1400" dirty="0"/>
              <a:t>business-cycle flexibility</a:t>
            </a:r>
          </a:p>
          <a:p>
            <a:pPr lvl="1"/>
            <a:r>
              <a:rPr lang="en-US" sz="1400" dirty="0"/>
              <a:t>Regular technology updates</a:t>
            </a:r>
          </a:p>
          <a:p>
            <a:pPr lvl="1"/>
            <a:r>
              <a:rPr lang="en-US" sz="1400" dirty="0"/>
              <a:t>Tax considerations</a:t>
            </a:r>
          </a:p>
          <a:p>
            <a:pPr lvl="1"/>
            <a:r>
              <a:rPr lang="en-US" sz="1400" dirty="0"/>
              <a:t>Relationship with equipment experts</a:t>
            </a:r>
          </a:p>
          <a:p>
            <a:pPr lvl="1"/>
            <a:r>
              <a:rPr lang="en-US" sz="1400" dirty="0"/>
              <a:t>Obsolescence management</a:t>
            </a:r>
          </a:p>
          <a:p>
            <a:pPr lvl="1"/>
            <a:r>
              <a:rPr lang="en-US" sz="1400" dirty="0"/>
              <a:t>Product and service bundling</a:t>
            </a:r>
          </a:p>
          <a:p>
            <a:pPr lvl="1"/>
            <a:r>
              <a:rPr lang="en-US" sz="1400" dirty="0"/>
              <a:t>Equipment Disposal</a:t>
            </a:r>
          </a:p>
          <a:p>
            <a:pPr marL="533400" lvl="1" indent="0">
              <a:buNone/>
            </a:pPr>
            <a:endParaRPr lang="en-US" sz="1800" dirty="0"/>
          </a:p>
          <a:p>
            <a:pPr marL="76200" lvl="0" indent="0">
              <a:buNone/>
            </a:pPr>
            <a:endParaRPr lang="en"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20</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pic>
        <p:nvPicPr>
          <p:cNvPr id="5126" name="Picture 6" descr="person writing dollar sign on sketch book">
            <a:extLst>
              <a:ext uri="{FF2B5EF4-FFF2-40B4-BE49-F238E27FC236}">
                <a16:creationId xmlns:a16="http://schemas.microsoft.com/office/drawing/2014/main" id="{0E1F7B4C-E98C-4FE9-9028-94C0A258BE2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6533" y="1991525"/>
            <a:ext cx="3174967" cy="1914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3065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body" idx="1"/>
          </p:nvPr>
        </p:nvSpPr>
        <p:spPr>
          <a:xfrm>
            <a:off x="1010200" y="1443000"/>
            <a:ext cx="3461400" cy="2764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solidFill>
                  <a:srgbClr val="00BEF2"/>
                </a:solidFill>
              </a:rPr>
              <a:t>Income Tax</a:t>
            </a:r>
            <a:endParaRPr b="1" dirty="0">
              <a:solidFill>
                <a:srgbClr val="00BEF2"/>
              </a:solidFill>
            </a:endParaRPr>
          </a:p>
          <a:p>
            <a:pPr marL="342900" lvl="0" indent="-342900">
              <a:buFont typeface="Wingdings" panose="05000000000000000000" pitchFamily="2" charset="2"/>
              <a:buChar char="Ø"/>
            </a:pPr>
            <a:r>
              <a:rPr lang="en-US" sz="1600" dirty="0"/>
              <a:t>Which party can use 100% Bonus Depreciation?</a:t>
            </a:r>
          </a:p>
          <a:p>
            <a:pPr marL="342900" lvl="0" indent="-342900">
              <a:buFont typeface="Wingdings" panose="05000000000000000000" pitchFamily="2" charset="2"/>
              <a:buChar char="Ø"/>
            </a:pPr>
            <a:r>
              <a:rPr lang="en-US" sz="1600" dirty="0"/>
              <a:t>30% interest limitation?</a:t>
            </a:r>
            <a:endParaRPr sz="1600" dirty="0"/>
          </a:p>
        </p:txBody>
      </p:sp>
      <p:sp>
        <p:nvSpPr>
          <p:cNvPr id="141" name="Google Shape;141;p20"/>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BENEFITS OF EQUIPMENT FINANCE  </a:t>
            </a:r>
            <a:endParaRPr dirty="0"/>
          </a:p>
        </p:txBody>
      </p:sp>
      <p:sp>
        <p:nvSpPr>
          <p:cNvPr id="142" name="Google Shape;142;p20"/>
          <p:cNvSpPr txBox="1">
            <a:spLocks noGrp="1"/>
          </p:cNvSpPr>
          <p:nvPr>
            <p:ph type="body" idx="2"/>
          </p:nvPr>
        </p:nvSpPr>
        <p:spPr>
          <a:xfrm>
            <a:off x="4680125" y="1443000"/>
            <a:ext cx="3461400" cy="2764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solidFill>
                  <a:srgbClr val="00BEF2"/>
                </a:solidFill>
              </a:rPr>
              <a:t>Cash Flow</a:t>
            </a:r>
            <a:endParaRPr b="1" dirty="0">
              <a:solidFill>
                <a:srgbClr val="00BEF2"/>
              </a:solidFill>
            </a:endParaRPr>
          </a:p>
          <a:p>
            <a:pPr marL="342900" lvl="0" indent="-342900">
              <a:buFont typeface="Wingdings" panose="05000000000000000000" pitchFamily="2" charset="2"/>
              <a:buChar char="Ø"/>
            </a:pPr>
            <a:r>
              <a:rPr lang="en-US" sz="1600" dirty="0"/>
              <a:t>Conserve cash for acquisitions</a:t>
            </a:r>
          </a:p>
          <a:p>
            <a:pPr marL="342900" lvl="0" indent="-342900">
              <a:buFont typeface="Wingdings" panose="05000000000000000000" pitchFamily="2" charset="2"/>
              <a:buChar char="Ø"/>
            </a:pPr>
            <a:r>
              <a:rPr lang="en-US" sz="1600" dirty="0"/>
              <a:t>Match payments to seasonality</a:t>
            </a:r>
          </a:p>
          <a:p>
            <a:pPr marL="342900" lvl="0" indent="-342900">
              <a:buFont typeface="Wingdings" panose="05000000000000000000" pitchFamily="2" charset="2"/>
              <a:buChar char="Ø"/>
            </a:pPr>
            <a:r>
              <a:rPr lang="en-US" sz="1600" dirty="0"/>
              <a:t>Sale/lease back to generate cash</a:t>
            </a:r>
          </a:p>
          <a:p>
            <a:pPr marL="342900" lvl="0" indent="-342900">
              <a:buFont typeface="Wingdings" panose="05000000000000000000" pitchFamily="2" charset="2"/>
              <a:buChar char="Ø"/>
            </a:pPr>
            <a:r>
              <a:rPr lang="en-US" sz="1600" dirty="0"/>
              <a:t>Lowest monthly payment with minimal outlay</a:t>
            </a:r>
            <a:endParaRPr sz="1600" dirty="0"/>
          </a:p>
        </p:txBody>
      </p:sp>
      <p:sp>
        <p:nvSpPr>
          <p:cNvPr id="143" name="Google Shape;143;p20"/>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21</a:t>
            </a:fld>
            <a:endParaRPr/>
          </a:p>
        </p:txBody>
      </p:sp>
      <p:pic>
        <p:nvPicPr>
          <p:cNvPr id="2" name="Picture 1">
            <a:extLst>
              <a:ext uri="{FF2B5EF4-FFF2-40B4-BE49-F238E27FC236}">
                <a16:creationId xmlns:a16="http://schemas.microsoft.com/office/drawing/2014/main" id="{B768703E-43D8-4435-9DA9-9F3D329884FB}"/>
              </a:ext>
            </a:extLst>
          </p:cNvPr>
          <p:cNvPicPr>
            <a:picLocks noChangeAspect="1"/>
          </p:cNvPicPr>
          <p:nvPr/>
        </p:nvPicPr>
        <p:blipFill>
          <a:blip r:embed="rId3"/>
          <a:stretch>
            <a:fillRect/>
          </a:stretch>
        </p:blipFill>
        <p:spPr>
          <a:xfrm>
            <a:off x="5404020" y="-2046175"/>
            <a:ext cx="4724809" cy="4724809"/>
          </a:xfrm>
          <a:prstGeom prst="rect">
            <a:avLst/>
          </a:prstGeom>
        </p:spPr>
      </p:pic>
    </p:spTree>
    <p:extLst>
      <p:ext uri="{BB962C8B-B14F-4D97-AF65-F5344CB8AC3E}">
        <p14:creationId xmlns:p14="http://schemas.microsoft.com/office/powerpoint/2010/main" val="1205798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body" idx="1"/>
          </p:nvPr>
        </p:nvSpPr>
        <p:spPr>
          <a:xfrm>
            <a:off x="1010200" y="1443000"/>
            <a:ext cx="3461400" cy="2764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solidFill>
                  <a:srgbClr val="00BEF2"/>
                </a:solidFill>
              </a:rPr>
              <a:t>Balance Sheet</a:t>
            </a:r>
            <a:endParaRPr b="1" dirty="0">
              <a:solidFill>
                <a:srgbClr val="00BEF2"/>
              </a:solidFill>
            </a:endParaRPr>
          </a:p>
          <a:p>
            <a:pPr marL="342900" lvl="0" indent="-342900">
              <a:buFont typeface="Wingdings" panose="05000000000000000000" pitchFamily="2" charset="2"/>
              <a:buChar char="Ø"/>
            </a:pPr>
            <a:r>
              <a:rPr lang="en-US" sz="1600" dirty="0"/>
              <a:t>Alternative or additional source to bank financing</a:t>
            </a:r>
          </a:p>
          <a:p>
            <a:pPr marL="342900" lvl="0" indent="-342900">
              <a:buFont typeface="Wingdings" panose="05000000000000000000" pitchFamily="2" charset="2"/>
              <a:buChar char="Ø"/>
            </a:pPr>
            <a:r>
              <a:rPr lang="en-US" sz="1600" dirty="0"/>
              <a:t>Comply with key ratios from lenders</a:t>
            </a:r>
          </a:p>
          <a:p>
            <a:pPr marL="342900" lvl="0" indent="-342900">
              <a:buFont typeface="Wingdings" panose="05000000000000000000" pitchFamily="2" charset="2"/>
              <a:buChar char="Ø"/>
            </a:pPr>
            <a:r>
              <a:rPr lang="en-US" sz="1600" dirty="0"/>
              <a:t>Measured for performance by ROA/ROE</a:t>
            </a:r>
            <a:endParaRPr sz="1600" dirty="0"/>
          </a:p>
        </p:txBody>
      </p:sp>
      <p:sp>
        <p:nvSpPr>
          <p:cNvPr id="141" name="Google Shape;141;p20"/>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BENEFITS OF EQUIPMENT FINANCE  </a:t>
            </a:r>
            <a:endParaRPr dirty="0"/>
          </a:p>
        </p:txBody>
      </p:sp>
      <p:sp>
        <p:nvSpPr>
          <p:cNvPr id="142" name="Google Shape;142;p20"/>
          <p:cNvSpPr txBox="1">
            <a:spLocks noGrp="1"/>
          </p:cNvSpPr>
          <p:nvPr>
            <p:ph type="body" idx="2"/>
          </p:nvPr>
        </p:nvSpPr>
        <p:spPr>
          <a:xfrm>
            <a:off x="4680125" y="1443000"/>
            <a:ext cx="3461400" cy="2764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solidFill>
                  <a:srgbClr val="00BEF2"/>
                </a:solidFill>
              </a:rPr>
              <a:t>Equipment</a:t>
            </a:r>
            <a:endParaRPr b="1" dirty="0">
              <a:solidFill>
                <a:srgbClr val="00BEF2"/>
              </a:solidFill>
            </a:endParaRPr>
          </a:p>
          <a:p>
            <a:pPr marL="342900" lvl="0" indent="-342900">
              <a:buFont typeface="Wingdings" panose="05000000000000000000" pitchFamily="2" charset="2"/>
              <a:buChar char="Ø"/>
            </a:pPr>
            <a:r>
              <a:rPr lang="en-US" sz="1600" dirty="0"/>
              <a:t>Transfer ownership risk to Lessor</a:t>
            </a:r>
          </a:p>
          <a:p>
            <a:pPr marL="342900" lvl="0" indent="-342900">
              <a:buFont typeface="Wingdings" panose="05000000000000000000" pitchFamily="2" charset="2"/>
              <a:buChar char="Ø"/>
            </a:pPr>
            <a:r>
              <a:rPr lang="en-US" sz="1600" dirty="0"/>
              <a:t>Better manage obsolescence risk</a:t>
            </a:r>
          </a:p>
          <a:p>
            <a:pPr marL="342900" lvl="0" indent="-342900">
              <a:buFont typeface="Wingdings" panose="05000000000000000000" pitchFamily="2" charset="2"/>
              <a:buChar char="Ø"/>
            </a:pPr>
            <a:r>
              <a:rPr lang="en-US" sz="1600" dirty="0"/>
              <a:t>Reduce cash requirements during life of equipment</a:t>
            </a:r>
            <a:endParaRPr sz="1600" dirty="0"/>
          </a:p>
        </p:txBody>
      </p:sp>
      <p:sp>
        <p:nvSpPr>
          <p:cNvPr id="143" name="Google Shape;143;p20"/>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22</a:t>
            </a:fld>
            <a:endParaRPr/>
          </a:p>
        </p:txBody>
      </p:sp>
      <p:pic>
        <p:nvPicPr>
          <p:cNvPr id="2" name="Picture 1">
            <a:extLst>
              <a:ext uri="{FF2B5EF4-FFF2-40B4-BE49-F238E27FC236}">
                <a16:creationId xmlns:a16="http://schemas.microsoft.com/office/drawing/2014/main" id="{B768703E-43D8-4435-9DA9-9F3D329884FB}"/>
              </a:ext>
            </a:extLst>
          </p:cNvPr>
          <p:cNvPicPr>
            <a:picLocks noChangeAspect="1"/>
          </p:cNvPicPr>
          <p:nvPr/>
        </p:nvPicPr>
        <p:blipFill>
          <a:blip r:embed="rId3"/>
          <a:stretch>
            <a:fillRect/>
          </a:stretch>
        </p:blipFill>
        <p:spPr>
          <a:xfrm>
            <a:off x="5404020" y="-2046175"/>
            <a:ext cx="4724809" cy="4724809"/>
          </a:xfrm>
          <a:prstGeom prst="rect">
            <a:avLst/>
          </a:prstGeom>
        </p:spPr>
      </p:pic>
    </p:spTree>
    <p:extLst>
      <p:ext uri="{BB962C8B-B14F-4D97-AF65-F5344CB8AC3E}">
        <p14:creationId xmlns:p14="http://schemas.microsoft.com/office/powerpoint/2010/main" val="2418496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154400" y="2726350"/>
            <a:ext cx="68352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CAPITAL MARKETS</a:t>
            </a:r>
            <a:endParaRPr dirty="0"/>
          </a:p>
        </p:txBody>
      </p:sp>
      <p:sp>
        <p:nvSpPr>
          <p:cNvPr id="100" name="Google Shape;100;p16"/>
          <p:cNvSpPr txBox="1">
            <a:spLocks noGrp="1"/>
          </p:cNvSpPr>
          <p:nvPr>
            <p:ph type="sldNum" idx="4294967295"/>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23</a:t>
            </a:fld>
            <a:endParaRPr/>
          </a:p>
        </p:txBody>
      </p:sp>
      <p:sp>
        <p:nvSpPr>
          <p:cNvPr id="101" name="Google Shape;101;p16"/>
          <p:cNvSpPr txBox="1"/>
          <p:nvPr/>
        </p:nvSpPr>
        <p:spPr>
          <a:xfrm>
            <a:off x="1154400" y="865750"/>
            <a:ext cx="1733700" cy="17025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r>
              <a:rPr lang="en" sz="7200" dirty="0">
                <a:solidFill>
                  <a:srgbClr val="FFFFFF"/>
                </a:solidFill>
                <a:latin typeface="Montserrat"/>
                <a:ea typeface="Montserrat"/>
                <a:cs typeface="Montserrat"/>
                <a:sym typeface="Montserrat"/>
              </a:rPr>
              <a:t>3.</a:t>
            </a:r>
            <a:endParaRPr sz="7200" dirty="0">
              <a:solidFill>
                <a:srgbClr val="FFFFFF"/>
              </a:solidFill>
              <a:latin typeface="Montserrat"/>
              <a:ea typeface="Montserrat"/>
              <a:cs typeface="Montserrat"/>
              <a:sym typeface="Montserrat"/>
            </a:endParaRPr>
          </a:p>
        </p:txBody>
      </p:sp>
      <p:pic>
        <p:nvPicPr>
          <p:cNvPr id="2" name="Picture 1">
            <a:extLst>
              <a:ext uri="{FF2B5EF4-FFF2-40B4-BE49-F238E27FC236}">
                <a16:creationId xmlns:a16="http://schemas.microsoft.com/office/drawing/2014/main" id="{AE6D95B3-4C70-43B4-8776-22E69A9FDA36}"/>
              </a:ext>
            </a:extLst>
          </p:cNvPr>
          <p:cNvPicPr>
            <a:picLocks noChangeAspect="1"/>
          </p:cNvPicPr>
          <p:nvPr/>
        </p:nvPicPr>
        <p:blipFill>
          <a:blip r:embed="rId3"/>
          <a:stretch>
            <a:fillRect/>
          </a:stretch>
        </p:blipFill>
        <p:spPr>
          <a:xfrm>
            <a:off x="5404020" y="-2033295"/>
            <a:ext cx="4724809" cy="4724809"/>
          </a:xfrm>
          <a:prstGeom prst="rect">
            <a:avLst/>
          </a:prstGeom>
        </p:spPr>
      </p:pic>
    </p:spTree>
    <p:extLst>
      <p:ext uri="{BB962C8B-B14F-4D97-AF65-F5344CB8AC3E}">
        <p14:creationId xmlns:p14="http://schemas.microsoft.com/office/powerpoint/2010/main" val="3987612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CAPITAL MARKETS</a:t>
            </a:r>
            <a:endParaRPr sz="1400" dirty="0"/>
          </a:p>
        </p:txBody>
      </p:sp>
      <p:sp>
        <p:nvSpPr>
          <p:cNvPr id="113" name="Google Shape;113;p18"/>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noAutofit/>
          </a:bodyPr>
          <a:lstStyle/>
          <a:p>
            <a:pPr lvl="0"/>
            <a:r>
              <a:rPr lang="en-US" sz="1800" dirty="0"/>
              <a:t>Capital markets activity plays an important role in the equipment finance industry.</a:t>
            </a:r>
          </a:p>
          <a:p>
            <a:pPr lvl="0"/>
            <a:r>
              <a:rPr lang="en-US" sz="1800" dirty="0"/>
              <a:t>Capital markets activity is any type of external funding required to operate an equipment leasing company.</a:t>
            </a:r>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24</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spTree>
    <p:extLst>
      <p:ext uri="{BB962C8B-B14F-4D97-AF65-F5344CB8AC3E}">
        <p14:creationId xmlns:p14="http://schemas.microsoft.com/office/powerpoint/2010/main" val="269907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EQUIPMENT-BASED ASSET SECURITIZATION</a:t>
            </a:r>
            <a:endParaRPr sz="1400" dirty="0"/>
          </a:p>
        </p:txBody>
      </p:sp>
      <p:sp>
        <p:nvSpPr>
          <p:cNvPr id="113" name="Google Shape;113;p18"/>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noAutofit/>
          </a:bodyPr>
          <a:lstStyle/>
          <a:p>
            <a:pPr lvl="0"/>
            <a:r>
              <a:rPr lang="en-US" sz="1600" dirty="0"/>
              <a:t>Asset securitization allows for “wholesale institutional” type funding by pooling a number of individual loans with diverse characteristics in terms of geography, customer concentration, asset type, and industry diversity. </a:t>
            </a:r>
          </a:p>
          <a:p>
            <a:pPr lvl="0"/>
            <a:r>
              <a:rPr lang="en-US" sz="1600" dirty="0"/>
              <a:t>Classes of bonds are issued with varying degrees of risk (A,B,C); higher risk means higher rates, and are often times rated by S&amp;P, Moody’s, and Fitch to increase potential pool of buyers.</a:t>
            </a:r>
          </a:p>
          <a:p>
            <a:pPr lvl="0"/>
            <a:r>
              <a:rPr lang="en-US" sz="1600" dirty="0"/>
              <a:t>Payments on underlying loans provide cash flow to service bond payments.  The issuer absorbs a first loss position, and excess cash is built up during term providing added protection to the bond holder.</a:t>
            </a:r>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25</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spTree>
    <p:extLst>
      <p:ext uri="{BB962C8B-B14F-4D97-AF65-F5344CB8AC3E}">
        <p14:creationId xmlns:p14="http://schemas.microsoft.com/office/powerpoint/2010/main" val="2275805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SYNDICATIONS</a:t>
            </a:r>
            <a:endParaRPr sz="1400" dirty="0"/>
          </a:p>
        </p:txBody>
      </p:sp>
      <p:sp>
        <p:nvSpPr>
          <p:cNvPr id="113" name="Google Shape;113;p18"/>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noAutofit/>
          </a:bodyPr>
          <a:lstStyle/>
          <a:p>
            <a:pPr lvl="0"/>
            <a:r>
              <a:rPr lang="en-US" sz="1300" b="1" dirty="0"/>
              <a:t>Syndications:</a:t>
            </a:r>
            <a:r>
              <a:rPr lang="en-US" sz="1300" dirty="0"/>
              <a:t> Participations of financial institutions in a sale and/or assignment of all or part of an underlying lease or loan transaction. </a:t>
            </a:r>
          </a:p>
          <a:p>
            <a:pPr lvl="0"/>
            <a:r>
              <a:rPr lang="en-US" sz="1300" dirty="0"/>
              <a:t>Larger equipment financing companies maintain a </a:t>
            </a:r>
            <a:r>
              <a:rPr lang="en-US" sz="1300" b="1" dirty="0"/>
              <a:t>buy and sell desk</a:t>
            </a:r>
            <a:r>
              <a:rPr lang="en-US" sz="1300" dirty="0"/>
              <a:t>. Large equipment leases or loans may require a syndication strategy to meet the customer’s needs and bank’s credit requirements. </a:t>
            </a:r>
            <a:br>
              <a:rPr lang="en-US" sz="1300" dirty="0"/>
            </a:br>
            <a:r>
              <a:rPr lang="en-US" sz="1300" i="1" dirty="0"/>
              <a:t>Example: ABC Bank Lessor originated an $80 million lease for 1,800 railcars. They approve a “hold position” of $40 million for this client; syndicate $40 million to third party investors.</a:t>
            </a:r>
          </a:p>
          <a:p>
            <a:pPr lvl="0"/>
            <a:r>
              <a:rPr lang="en-US" sz="1300" b="1" dirty="0"/>
              <a:t>Customer Benefits: </a:t>
            </a:r>
            <a:r>
              <a:rPr lang="en-US" sz="1300" dirty="0"/>
              <a:t>Deal with a single lessor, negotiate 1 set of docs; and 1 servicer.  </a:t>
            </a:r>
          </a:p>
          <a:p>
            <a:pPr lvl="0"/>
            <a:r>
              <a:rPr lang="en-US" sz="1300" b="1" dirty="0"/>
              <a:t>Benefits to Syndicator: </a:t>
            </a:r>
            <a:r>
              <a:rPr lang="en-US" sz="1300" dirty="0"/>
              <a:t>Manage credit exposure, earn fee income, retain client relationship.</a:t>
            </a:r>
          </a:p>
          <a:p>
            <a:pPr lvl="0"/>
            <a:r>
              <a:rPr lang="en-US" sz="1300" b="1" dirty="0"/>
              <a:t>Allocation: </a:t>
            </a:r>
            <a:r>
              <a:rPr lang="en-US" sz="1300" dirty="0"/>
              <a:t>Investor is allocated specific assets tied to the same lease. If financing is for one large asset that can’t be divided (a large aircraft), a Participation Agreement is created.</a:t>
            </a:r>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26</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spTree>
    <p:extLst>
      <p:ext uri="{BB962C8B-B14F-4D97-AF65-F5344CB8AC3E}">
        <p14:creationId xmlns:p14="http://schemas.microsoft.com/office/powerpoint/2010/main" val="120288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PORTFOLIO SALE TYPE ACTIVITY</a:t>
            </a:r>
            <a:endParaRPr sz="1400" dirty="0"/>
          </a:p>
        </p:txBody>
      </p:sp>
      <p:sp>
        <p:nvSpPr>
          <p:cNvPr id="113" name="Google Shape;113;p18"/>
          <p:cNvSpPr txBox="1">
            <a:spLocks noGrp="1"/>
          </p:cNvSpPr>
          <p:nvPr>
            <p:ph type="body" idx="1"/>
          </p:nvPr>
        </p:nvSpPr>
        <p:spPr>
          <a:xfrm>
            <a:off x="1006350" y="1320125"/>
            <a:ext cx="7131300" cy="2780100"/>
          </a:xfrm>
          <a:prstGeom prst="rect">
            <a:avLst/>
          </a:prstGeom>
        </p:spPr>
        <p:txBody>
          <a:bodyPr spcFirstLastPara="1" wrap="square" lIns="91425" tIns="91425" rIns="91425" bIns="91425" anchor="t" anchorCtr="0">
            <a:noAutofit/>
          </a:bodyPr>
          <a:lstStyle/>
          <a:p>
            <a:pPr lvl="0"/>
            <a:r>
              <a:rPr lang="en-US" sz="1300" dirty="0"/>
              <a:t>A leasing company can use portfolio sales (in bulk or one-off) to manage the earnings stream or risk characteristics of their portfolio.</a:t>
            </a:r>
          </a:p>
          <a:p>
            <a:pPr lvl="0"/>
            <a:r>
              <a:rPr lang="en-US" sz="1300" dirty="0"/>
              <a:t>May have desire to decrease (or exit completely) their exposure to certain credits, industries, asset types, or geographies. Portfolio sale can efficiently accomplish this goal.</a:t>
            </a:r>
          </a:p>
          <a:p>
            <a:pPr lvl="0"/>
            <a:r>
              <a:rPr lang="en-US" sz="1300" dirty="0"/>
              <a:t>If equipment value increases during term, a new lessor may be able to assume a higher residual and a sale of the lease results in an immediate gain.</a:t>
            </a:r>
          </a:p>
          <a:p>
            <a:pPr lvl="0"/>
            <a:r>
              <a:rPr lang="en-US" sz="1300" dirty="0"/>
              <a:t>Example:  </a:t>
            </a:r>
          </a:p>
          <a:p>
            <a:pPr marL="76200" lvl="0" indent="0">
              <a:buNone/>
            </a:pPr>
            <a:r>
              <a:rPr lang="en-US" sz="1300" i="1" dirty="0"/>
              <a:t>             You booked a deal years ago for a weak credit at a high yield. Later, if the client’s credit has       improved the deal can be sold for a large gain.</a:t>
            </a:r>
          </a:p>
          <a:p>
            <a:pPr marL="76200" lvl="0" indent="0">
              <a:buNone/>
            </a:pPr>
            <a:r>
              <a:rPr lang="en-US" sz="1300" i="1" dirty="0"/>
              <a:t>             </a:t>
            </a:r>
            <a:endParaRPr lang="en-US" sz="1200" b="1"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27</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spTree>
    <p:extLst>
      <p:ext uri="{BB962C8B-B14F-4D97-AF65-F5344CB8AC3E}">
        <p14:creationId xmlns:p14="http://schemas.microsoft.com/office/powerpoint/2010/main" val="795382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154400" y="2726350"/>
            <a:ext cx="68352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EQUIPMENT FINANCE </a:t>
            </a:r>
            <a:br>
              <a:rPr lang="en-US" dirty="0"/>
            </a:br>
            <a:r>
              <a:rPr lang="en-US" dirty="0"/>
              <a:t>A Progressive Industry</a:t>
            </a:r>
            <a:endParaRPr dirty="0"/>
          </a:p>
        </p:txBody>
      </p:sp>
      <p:sp>
        <p:nvSpPr>
          <p:cNvPr id="100" name="Google Shape;100;p16"/>
          <p:cNvSpPr txBox="1">
            <a:spLocks noGrp="1"/>
          </p:cNvSpPr>
          <p:nvPr>
            <p:ph type="sldNum" idx="4294967295"/>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28</a:t>
            </a:fld>
            <a:endParaRPr/>
          </a:p>
        </p:txBody>
      </p:sp>
      <p:sp>
        <p:nvSpPr>
          <p:cNvPr id="101" name="Google Shape;101;p16"/>
          <p:cNvSpPr txBox="1"/>
          <p:nvPr/>
        </p:nvSpPr>
        <p:spPr>
          <a:xfrm>
            <a:off x="1154400" y="865750"/>
            <a:ext cx="1733700" cy="17025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r>
              <a:rPr lang="en" sz="7200" dirty="0">
                <a:solidFill>
                  <a:srgbClr val="FFFFFF"/>
                </a:solidFill>
                <a:latin typeface="Montserrat"/>
                <a:ea typeface="Montserrat"/>
                <a:cs typeface="Montserrat"/>
                <a:sym typeface="Montserrat"/>
              </a:rPr>
              <a:t>4.</a:t>
            </a:r>
            <a:endParaRPr sz="7200" dirty="0">
              <a:solidFill>
                <a:srgbClr val="FFFFFF"/>
              </a:solidFill>
              <a:latin typeface="Montserrat"/>
              <a:ea typeface="Montserrat"/>
              <a:cs typeface="Montserrat"/>
              <a:sym typeface="Montserrat"/>
            </a:endParaRPr>
          </a:p>
        </p:txBody>
      </p:sp>
      <p:pic>
        <p:nvPicPr>
          <p:cNvPr id="2" name="Picture 1">
            <a:extLst>
              <a:ext uri="{FF2B5EF4-FFF2-40B4-BE49-F238E27FC236}">
                <a16:creationId xmlns:a16="http://schemas.microsoft.com/office/drawing/2014/main" id="{AE6D95B3-4C70-43B4-8776-22E69A9FDA36}"/>
              </a:ext>
            </a:extLst>
          </p:cNvPr>
          <p:cNvPicPr>
            <a:picLocks noChangeAspect="1"/>
          </p:cNvPicPr>
          <p:nvPr/>
        </p:nvPicPr>
        <p:blipFill>
          <a:blip r:embed="rId3"/>
          <a:stretch>
            <a:fillRect/>
          </a:stretch>
        </p:blipFill>
        <p:spPr>
          <a:xfrm>
            <a:off x="5404020" y="-2033295"/>
            <a:ext cx="4724809" cy="4724809"/>
          </a:xfrm>
          <a:prstGeom prst="rect">
            <a:avLst/>
          </a:prstGeom>
        </p:spPr>
      </p:pic>
    </p:spTree>
    <p:extLst>
      <p:ext uri="{BB962C8B-B14F-4D97-AF65-F5344CB8AC3E}">
        <p14:creationId xmlns:p14="http://schemas.microsoft.com/office/powerpoint/2010/main" val="2942996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The Equipment Leasing and Finance Industry</a:t>
            </a:r>
            <a:endParaRPr dirty="0"/>
          </a:p>
        </p:txBody>
      </p:sp>
      <p:sp>
        <p:nvSpPr>
          <p:cNvPr id="175" name="Google Shape;175;p24"/>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29</a:t>
            </a:fld>
            <a:endParaRPr/>
          </a:p>
        </p:txBody>
      </p:sp>
      <p:pic>
        <p:nvPicPr>
          <p:cNvPr id="2" name="Picture 1">
            <a:extLst>
              <a:ext uri="{FF2B5EF4-FFF2-40B4-BE49-F238E27FC236}">
                <a16:creationId xmlns:a16="http://schemas.microsoft.com/office/drawing/2014/main" id="{D9BAC9A6-37A4-4A5F-A10C-F2D238C2F16F}"/>
              </a:ext>
            </a:extLst>
          </p:cNvPr>
          <p:cNvPicPr>
            <a:picLocks noChangeAspect="1"/>
          </p:cNvPicPr>
          <p:nvPr/>
        </p:nvPicPr>
        <p:blipFill>
          <a:blip r:embed="rId3"/>
          <a:stretch>
            <a:fillRect/>
          </a:stretch>
        </p:blipFill>
        <p:spPr>
          <a:xfrm>
            <a:off x="5066545" y="-1992591"/>
            <a:ext cx="4724809" cy="4724809"/>
          </a:xfrm>
          <a:prstGeom prst="rect">
            <a:avLst/>
          </a:prstGeom>
        </p:spPr>
      </p:pic>
      <p:sp>
        <p:nvSpPr>
          <p:cNvPr id="8" name="Google Shape;173;p24">
            <a:extLst>
              <a:ext uri="{FF2B5EF4-FFF2-40B4-BE49-F238E27FC236}">
                <a16:creationId xmlns:a16="http://schemas.microsoft.com/office/drawing/2014/main" id="{4F7FD5C1-4257-4E7A-A58C-8492709D58BC}"/>
              </a:ext>
            </a:extLst>
          </p:cNvPr>
          <p:cNvSpPr/>
          <p:nvPr/>
        </p:nvSpPr>
        <p:spPr>
          <a:xfrm>
            <a:off x="5997259" y="1928147"/>
            <a:ext cx="1672931" cy="1611766"/>
          </a:xfrm>
          <a:prstGeom prst="ellipse">
            <a:avLst/>
          </a:prstGeom>
          <a:noFill/>
          <a:ln w="114300" cap="flat" cmpd="sng">
            <a:solidFill>
              <a:srgbClr val="00BE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25516C"/>
                </a:solidFill>
                <a:latin typeface="Source Sans Pro"/>
                <a:ea typeface="Source Sans Pro"/>
                <a:cs typeface="Source Sans Pro"/>
                <a:sym typeface="Source Sans Pro"/>
              </a:rPr>
              <a:t>Research &amp; Advocacy</a:t>
            </a:r>
            <a:endParaRPr sz="1200" b="1" dirty="0">
              <a:solidFill>
                <a:srgbClr val="25516C"/>
              </a:solidFill>
              <a:latin typeface="Source Sans Pro"/>
              <a:ea typeface="Source Sans Pro"/>
              <a:cs typeface="Source Sans Pro"/>
              <a:sym typeface="Source Sans Pro"/>
            </a:endParaRPr>
          </a:p>
        </p:txBody>
      </p:sp>
      <p:sp>
        <p:nvSpPr>
          <p:cNvPr id="10" name="Google Shape;173;p24">
            <a:extLst>
              <a:ext uri="{FF2B5EF4-FFF2-40B4-BE49-F238E27FC236}">
                <a16:creationId xmlns:a16="http://schemas.microsoft.com/office/drawing/2014/main" id="{5EE7BC71-98B8-4C00-86AA-591454CD2ACE}"/>
              </a:ext>
            </a:extLst>
          </p:cNvPr>
          <p:cNvSpPr/>
          <p:nvPr/>
        </p:nvSpPr>
        <p:spPr>
          <a:xfrm>
            <a:off x="1149369" y="1926335"/>
            <a:ext cx="1672931" cy="1611766"/>
          </a:xfrm>
          <a:prstGeom prst="ellipse">
            <a:avLst/>
          </a:prstGeom>
          <a:noFill/>
          <a:ln w="114300" cap="flat" cmpd="sng">
            <a:solidFill>
              <a:srgbClr val="00BE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25516C"/>
                </a:solidFill>
                <a:latin typeface="Source Sans Pro"/>
                <a:ea typeface="Source Sans Pro"/>
                <a:cs typeface="Source Sans Pro"/>
                <a:sym typeface="Source Sans Pro"/>
              </a:rPr>
              <a:t>Professional </a:t>
            </a:r>
          </a:p>
          <a:p>
            <a:pPr marL="0" lvl="0" indent="0" algn="ctr" rtl="0">
              <a:spcBef>
                <a:spcPts val="0"/>
              </a:spcBef>
              <a:spcAft>
                <a:spcPts val="0"/>
              </a:spcAft>
              <a:buNone/>
            </a:pPr>
            <a:r>
              <a:rPr lang="en-US" sz="1200" b="1" dirty="0">
                <a:solidFill>
                  <a:srgbClr val="25516C"/>
                </a:solidFill>
                <a:latin typeface="Source Sans Pro"/>
                <a:ea typeface="Source Sans Pro"/>
                <a:cs typeface="Source Sans Pro"/>
                <a:sym typeface="Source Sans Pro"/>
              </a:rPr>
              <a:t>Development</a:t>
            </a:r>
            <a:endParaRPr b="1" dirty="0">
              <a:solidFill>
                <a:srgbClr val="25516C"/>
              </a:solidFill>
              <a:latin typeface="Source Sans Pro"/>
              <a:ea typeface="Source Sans Pro"/>
              <a:cs typeface="Source Sans Pro"/>
              <a:sym typeface="Source Sans Pro"/>
            </a:endParaRPr>
          </a:p>
        </p:txBody>
      </p:sp>
      <p:sp>
        <p:nvSpPr>
          <p:cNvPr id="11" name="Google Shape;173;p24">
            <a:extLst>
              <a:ext uri="{FF2B5EF4-FFF2-40B4-BE49-F238E27FC236}">
                <a16:creationId xmlns:a16="http://schemas.microsoft.com/office/drawing/2014/main" id="{8A1068A2-0822-4D2C-9494-A96C626F024C}"/>
              </a:ext>
            </a:extLst>
          </p:cNvPr>
          <p:cNvSpPr/>
          <p:nvPr/>
        </p:nvSpPr>
        <p:spPr>
          <a:xfrm>
            <a:off x="3573314" y="1926335"/>
            <a:ext cx="1672931" cy="1611766"/>
          </a:xfrm>
          <a:prstGeom prst="ellipse">
            <a:avLst/>
          </a:prstGeom>
          <a:noFill/>
          <a:ln w="114300" cap="flat" cmpd="sng">
            <a:solidFill>
              <a:srgbClr val="00BE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rgbClr val="25516C"/>
                </a:solidFill>
                <a:latin typeface="Source Sans Pro"/>
                <a:ea typeface="Source Sans Pro"/>
                <a:cs typeface="Source Sans Pro"/>
                <a:sym typeface="Source Sans Pro"/>
              </a:rPr>
              <a:t>Equality &amp;</a:t>
            </a:r>
          </a:p>
          <a:p>
            <a:pPr marL="0" lvl="0" indent="0" algn="ctr" rtl="0">
              <a:spcBef>
                <a:spcPts val="0"/>
              </a:spcBef>
              <a:spcAft>
                <a:spcPts val="0"/>
              </a:spcAft>
              <a:buNone/>
            </a:pPr>
            <a:r>
              <a:rPr lang="en-US" sz="1200" b="1" dirty="0">
                <a:solidFill>
                  <a:srgbClr val="25516C"/>
                </a:solidFill>
                <a:latin typeface="Source Sans Pro"/>
                <a:ea typeface="Source Sans Pro"/>
                <a:cs typeface="Source Sans Pro"/>
                <a:sym typeface="Source Sans Pro"/>
              </a:rPr>
              <a:t>Diversity</a:t>
            </a:r>
            <a:endParaRPr sz="1200" b="1" dirty="0">
              <a:solidFill>
                <a:srgbClr val="25516C"/>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42810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154400" y="2726350"/>
            <a:ext cx="68352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INDUSTRY OVERVIEW</a:t>
            </a:r>
            <a:endParaRPr dirty="0"/>
          </a:p>
        </p:txBody>
      </p:sp>
      <p:sp>
        <p:nvSpPr>
          <p:cNvPr id="100" name="Google Shape;100;p16"/>
          <p:cNvSpPr txBox="1">
            <a:spLocks noGrp="1"/>
          </p:cNvSpPr>
          <p:nvPr>
            <p:ph type="sldNum" idx="4294967295"/>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3</a:t>
            </a:fld>
            <a:endParaRPr/>
          </a:p>
        </p:txBody>
      </p:sp>
      <p:sp>
        <p:nvSpPr>
          <p:cNvPr id="101" name="Google Shape;101;p16"/>
          <p:cNvSpPr txBox="1"/>
          <p:nvPr/>
        </p:nvSpPr>
        <p:spPr>
          <a:xfrm>
            <a:off x="1154400" y="865750"/>
            <a:ext cx="1733700" cy="17025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r>
              <a:rPr lang="en" sz="7200">
                <a:solidFill>
                  <a:srgbClr val="FFFFFF"/>
                </a:solidFill>
                <a:latin typeface="Montserrat"/>
                <a:ea typeface="Montserrat"/>
                <a:cs typeface="Montserrat"/>
                <a:sym typeface="Montserrat"/>
              </a:rPr>
              <a:t>1.</a:t>
            </a:r>
            <a:endParaRPr sz="7200">
              <a:solidFill>
                <a:srgbClr val="FFFFFF"/>
              </a:solidFill>
              <a:latin typeface="Montserrat"/>
              <a:ea typeface="Montserrat"/>
              <a:cs typeface="Montserrat"/>
              <a:sym typeface="Montserrat"/>
            </a:endParaRPr>
          </a:p>
        </p:txBody>
      </p:sp>
      <p:pic>
        <p:nvPicPr>
          <p:cNvPr id="2" name="Picture 1">
            <a:extLst>
              <a:ext uri="{FF2B5EF4-FFF2-40B4-BE49-F238E27FC236}">
                <a16:creationId xmlns:a16="http://schemas.microsoft.com/office/drawing/2014/main" id="{AE6D95B3-4C70-43B4-8776-22E69A9FDA36}"/>
              </a:ext>
            </a:extLst>
          </p:cNvPr>
          <p:cNvPicPr>
            <a:picLocks noChangeAspect="1"/>
          </p:cNvPicPr>
          <p:nvPr/>
        </p:nvPicPr>
        <p:blipFill>
          <a:blip r:embed="rId3"/>
          <a:stretch>
            <a:fillRect/>
          </a:stretch>
        </p:blipFill>
        <p:spPr>
          <a:xfrm>
            <a:off x="5404020" y="-2033295"/>
            <a:ext cx="4724809" cy="472480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WHO IS THE ELFA?</a:t>
            </a:r>
            <a:endParaRPr sz="1400" dirty="0"/>
          </a:p>
        </p:txBody>
      </p:sp>
      <p:sp>
        <p:nvSpPr>
          <p:cNvPr id="113" name="Google Shape;113;p18"/>
          <p:cNvSpPr txBox="1">
            <a:spLocks noGrp="1"/>
          </p:cNvSpPr>
          <p:nvPr>
            <p:ph type="body" idx="1"/>
          </p:nvPr>
        </p:nvSpPr>
        <p:spPr>
          <a:xfrm>
            <a:off x="1010200" y="1436630"/>
            <a:ext cx="7304925" cy="2780100"/>
          </a:xfrm>
          <a:prstGeom prst="rect">
            <a:avLst/>
          </a:prstGeom>
        </p:spPr>
        <p:txBody>
          <a:bodyPr spcFirstLastPara="1" wrap="square" lIns="91425" tIns="91425" rIns="91425" bIns="91425" anchor="t" anchorCtr="0">
            <a:noAutofit/>
          </a:bodyPr>
          <a:lstStyle/>
          <a:p>
            <a:pPr lvl="0"/>
            <a:r>
              <a:rPr lang="en-US" sz="1300" dirty="0"/>
              <a:t>The Equipment Leasing and Finance Association (ELFA) is the trade association representing financial services companies and manufacturers in the $1 trillion U.S. equipment finance sector.</a:t>
            </a:r>
          </a:p>
          <a:p>
            <a:pPr lvl="0"/>
            <a:r>
              <a:rPr lang="en-US" sz="1300" dirty="0"/>
              <a:t>ELFA’s mission is to provide member companies with:</a:t>
            </a:r>
          </a:p>
          <a:p>
            <a:pPr lvl="1"/>
            <a:r>
              <a:rPr lang="en-US" sz="1300" dirty="0"/>
              <a:t>A platform to promote and advocate for the industry</a:t>
            </a:r>
          </a:p>
          <a:p>
            <a:pPr lvl="1"/>
            <a:r>
              <a:rPr lang="en-US" sz="1300" dirty="0"/>
              <a:t>A forum for professional development and training</a:t>
            </a:r>
          </a:p>
          <a:p>
            <a:pPr lvl="1"/>
            <a:r>
              <a:rPr lang="en-US" sz="1300" dirty="0"/>
              <a:t>A resource that develops information about and for the industry</a:t>
            </a:r>
          </a:p>
          <a:p>
            <a:pPr marL="76200" lvl="0" indent="0" algn="r">
              <a:buNone/>
            </a:pPr>
            <a:br>
              <a:rPr lang="en-US" sz="1200" dirty="0"/>
            </a:br>
            <a:r>
              <a:rPr lang="en-US" sz="1200" dirty="0"/>
              <a:t>For comprehensive information and resources about the </a:t>
            </a:r>
            <a:br>
              <a:rPr lang="en-US" sz="1200" dirty="0"/>
            </a:br>
            <a:r>
              <a:rPr lang="en-US" sz="1200" dirty="0"/>
              <a:t>equipment leasing and finance industry, </a:t>
            </a:r>
            <a:br>
              <a:rPr lang="en-US" sz="1200" dirty="0"/>
            </a:br>
            <a:r>
              <a:rPr lang="en-US" sz="1200" b="1" dirty="0"/>
              <a:t>visit www.elfaonline.org</a:t>
            </a:r>
            <a:r>
              <a:rPr lang="en-US" sz="1200" dirty="0"/>
              <a:t>.</a:t>
            </a:r>
            <a:br>
              <a:rPr lang="en-US" sz="1200" dirty="0"/>
            </a:br>
            <a:br>
              <a:rPr lang="en-US" sz="1200" dirty="0"/>
            </a:br>
            <a:r>
              <a:rPr lang="da-DK" sz="1200" dirty="0"/>
              <a:t>For end-user information, visit</a:t>
            </a:r>
            <a:br>
              <a:rPr lang="da-DK" sz="1200" dirty="0"/>
            </a:br>
            <a:r>
              <a:rPr lang="da-DK" sz="1200" b="1" dirty="0"/>
              <a:t>www.EquipmentFinanceAdvantage.org</a:t>
            </a:r>
            <a:r>
              <a:rPr lang="da-DK" sz="1200" dirty="0"/>
              <a:t>.</a:t>
            </a:r>
            <a:endParaRPr lang="en-US" sz="1200" dirty="0"/>
          </a:p>
          <a:p>
            <a:pPr lvl="0"/>
            <a:endParaRPr lang="en-US" sz="1200" b="1"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30</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pic>
        <p:nvPicPr>
          <p:cNvPr id="10242" name="Picture 2" descr="Equipment Leasing and Finance Association - Equiping Business for Success">
            <a:extLst>
              <a:ext uri="{FF2B5EF4-FFF2-40B4-BE49-F238E27FC236}">
                <a16:creationId xmlns:a16="http://schemas.microsoft.com/office/drawing/2014/main" id="{D29A69EC-D15D-453D-A304-E2C1D2F07F6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4424" y="3817600"/>
            <a:ext cx="3587690" cy="36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936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ELFA Equality </a:t>
            </a:r>
            <a:endParaRPr sz="1400" dirty="0"/>
          </a:p>
        </p:txBody>
      </p:sp>
      <p:sp>
        <p:nvSpPr>
          <p:cNvPr id="113" name="Google Shape;113;p18"/>
          <p:cNvSpPr txBox="1">
            <a:spLocks noGrp="1"/>
          </p:cNvSpPr>
          <p:nvPr>
            <p:ph type="body" idx="1"/>
          </p:nvPr>
        </p:nvSpPr>
        <p:spPr>
          <a:xfrm>
            <a:off x="1010200" y="1306001"/>
            <a:ext cx="7304925" cy="2780100"/>
          </a:xfrm>
          <a:prstGeom prst="rect">
            <a:avLst/>
          </a:prstGeom>
        </p:spPr>
        <p:txBody>
          <a:bodyPr spcFirstLastPara="1" wrap="square" lIns="91425" tIns="91425" rIns="91425" bIns="91425" anchor="t" anchorCtr="0">
            <a:noAutofit/>
          </a:bodyPr>
          <a:lstStyle/>
          <a:p>
            <a:pPr marL="533400" lvl="1" indent="0">
              <a:buNone/>
            </a:pPr>
            <a:r>
              <a:rPr lang="en-US" sz="1200" dirty="0"/>
              <a:t>ELFA Equality is committed to making sure that all people, regardless of their race, ethnicity, gender, sexual orientation, age, religion, physical characteristics or mental abilities, feel welcome and valued in the equipment finance industry, the ELFA, and member companies.</a:t>
            </a:r>
          </a:p>
          <a:p>
            <a:pPr marL="533400" lvl="1" indent="0">
              <a:buNone/>
            </a:pPr>
            <a:endParaRPr lang="en-US" sz="1200" dirty="0"/>
          </a:p>
          <a:p>
            <a:pPr marL="533400" lvl="1" indent="0">
              <a:buNone/>
            </a:pPr>
            <a:endParaRPr lang="en-US" sz="1200" dirty="0"/>
          </a:p>
          <a:p>
            <a:pPr lvl="1"/>
            <a:r>
              <a:rPr lang="en-US" sz="1200" dirty="0"/>
              <a:t> </a:t>
            </a:r>
            <a:r>
              <a:rPr lang="en-US" sz="1200" b="1" dirty="0"/>
              <a:t>Awareness</a:t>
            </a:r>
            <a:r>
              <a:rPr lang="en-US" sz="1200" dirty="0"/>
              <a:t> – provide education, information and insights to identify opportunities for increased diversity participation in the ELFA and the equipment finance industry</a:t>
            </a:r>
          </a:p>
          <a:p>
            <a:pPr lvl="1"/>
            <a:r>
              <a:rPr lang="en-US" sz="1200" b="1" dirty="0"/>
              <a:t>Advocacy</a:t>
            </a:r>
            <a:r>
              <a:rPr lang="en-US" sz="1200" dirty="0"/>
              <a:t> – promote the advancement of diversity in hiring and volunteering in the ELFA and in member companies</a:t>
            </a:r>
          </a:p>
          <a:p>
            <a:pPr lvl="1"/>
            <a:r>
              <a:rPr lang="en-US" sz="1200" b="1" dirty="0"/>
              <a:t>Action</a:t>
            </a:r>
            <a:r>
              <a:rPr lang="en-US" sz="1200" dirty="0"/>
              <a:t> – prepare programming and mentoring activities which can assist in achieving greater diversity balance</a:t>
            </a:r>
            <a:endParaRPr lang="en-US" sz="1300" dirty="0"/>
          </a:p>
          <a:p>
            <a:pPr lvl="1"/>
            <a:endParaRPr lang="en-US" sz="1300" dirty="0"/>
          </a:p>
          <a:p>
            <a:pPr lvl="1"/>
            <a:endParaRPr lang="en-US" sz="1300" dirty="0"/>
          </a:p>
          <a:p>
            <a:pPr lvl="1"/>
            <a:endParaRPr lang="en-US" sz="1300" dirty="0"/>
          </a:p>
          <a:p>
            <a:pPr lvl="0"/>
            <a:endParaRPr lang="en-US" sz="13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31</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002C1FBF-7E4D-E142-B16F-64AE6A139DB8}"/>
              </a:ext>
            </a:extLst>
          </p:cNvPr>
          <p:cNvPicPr/>
          <p:nvPr/>
        </p:nvPicPr>
        <p:blipFill>
          <a:blip r:embed="rId4"/>
          <a:stretch>
            <a:fillRect/>
          </a:stretch>
        </p:blipFill>
        <p:spPr>
          <a:xfrm>
            <a:off x="1862019" y="3628966"/>
            <a:ext cx="5601286" cy="737283"/>
          </a:xfrm>
          <a:prstGeom prst="rect">
            <a:avLst/>
          </a:prstGeom>
        </p:spPr>
      </p:pic>
    </p:spTree>
    <p:extLst>
      <p:ext uri="{BB962C8B-B14F-4D97-AF65-F5344CB8AC3E}">
        <p14:creationId xmlns:p14="http://schemas.microsoft.com/office/powerpoint/2010/main" val="722169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ELFA Affinity Groups   </a:t>
            </a:r>
          </a:p>
        </p:txBody>
      </p:sp>
      <p:sp>
        <p:nvSpPr>
          <p:cNvPr id="113" name="Google Shape;113;p18"/>
          <p:cNvSpPr txBox="1">
            <a:spLocks noGrp="1"/>
          </p:cNvSpPr>
          <p:nvPr>
            <p:ph type="body" idx="1"/>
          </p:nvPr>
        </p:nvSpPr>
        <p:spPr>
          <a:xfrm>
            <a:off x="607910" y="1320125"/>
            <a:ext cx="4724809" cy="3174651"/>
          </a:xfrm>
          <a:prstGeom prst="rect">
            <a:avLst/>
          </a:prstGeom>
        </p:spPr>
        <p:txBody>
          <a:bodyPr spcFirstLastPara="1" wrap="square" lIns="91425" tIns="91425" rIns="91425" bIns="91425" anchor="t" anchorCtr="0">
            <a:noAutofit/>
          </a:bodyPr>
          <a:lstStyle/>
          <a:p>
            <a:pPr marL="533400" lvl="1" indent="0">
              <a:buNone/>
            </a:pPr>
            <a:endParaRPr lang="en-US" sz="1300" dirty="0"/>
          </a:p>
          <a:p>
            <a:pPr marL="533400" lvl="1" indent="0">
              <a:buNone/>
            </a:pPr>
            <a:endParaRPr lang="en-US" sz="1300" dirty="0"/>
          </a:p>
          <a:p>
            <a:pPr marL="533400" lvl="1" indent="0">
              <a:buNone/>
            </a:pPr>
            <a:r>
              <a:rPr lang="en-US" sz="1300" dirty="0"/>
              <a:t>Through podcasts, career development resources and networking events the </a:t>
            </a:r>
            <a:r>
              <a:rPr lang="en-US" sz="1300" b="1" dirty="0"/>
              <a:t>Emerging Talent Advisory Council</a:t>
            </a:r>
            <a:r>
              <a:rPr lang="en-US" sz="1300" dirty="0"/>
              <a:t> (ETAC)’s goal is to further develop and involve the next generation of emerging company leaders in the industry and activities of the ELFA.  </a:t>
            </a:r>
          </a:p>
          <a:p>
            <a:pPr marL="533400" lvl="1" indent="0">
              <a:buNone/>
            </a:pPr>
            <a:endParaRPr lang="en-US" sz="1300" dirty="0"/>
          </a:p>
          <a:p>
            <a:pPr marL="533400" lvl="1" indent="0">
              <a:buNone/>
            </a:pPr>
            <a:endParaRPr lang="en-US" sz="1300" dirty="0"/>
          </a:p>
          <a:p>
            <a:pPr marL="533400" lvl="1" indent="0">
              <a:buNone/>
            </a:pPr>
            <a:r>
              <a:rPr lang="en-US" sz="1300" dirty="0"/>
              <a:t>The </a:t>
            </a:r>
            <a:r>
              <a:rPr lang="en-US" sz="1300" b="1" dirty="0"/>
              <a:t>Women’s Council </a:t>
            </a:r>
            <a:r>
              <a:rPr lang="en-US" sz="1300" dirty="0"/>
              <a:t>host’s the annual Women’s Leadership Forum—focusing on leadership development for women at all stages of their industry careers.</a:t>
            </a:r>
          </a:p>
          <a:p>
            <a:pPr lvl="1"/>
            <a:endParaRPr lang="en-US" sz="1300" dirty="0"/>
          </a:p>
          <a:p>
            <a:pPr lvl="1"/>
            <a:endParaRPr lang="en-US" sz="1300" dirty="0"/>
          </a:p>
          <a:p>
            <a:pPr lvl="1"/>
            <a:endParaRPr lang="en-US" sz="1300" dirty="0"/>
          </a:p>
          <a:p>
            <a:pPr lvl="1"/>
            <a:endParaRPr lang="en-US" sz="1300" dirty="0"/>
          </a:p>
          <a:p>
            <a:pPr lvl="0"/>
            <a:endParaRPr lang="en-US" sz="13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32</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pic>
        <p:nvPicPr>
          <p:cNvPr id="4" name="Picture 3" descr="A picture containing umbrella&#10;&#10;Description automatically generated">
            <a:extLst>
              <a:ext uri="{FF2B5EF4-FFF2-40B4-BE49-F238E27FC236}">
                <a16:creationId xmlns:a16="http://schemas.microsoft.com/office/drawing/2014/main" id="{30D2F42B-1671-481D-8ED7-5F190DD67D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3069" y="3017974"/>
            <a:ext cx="2798664" cy="1366535"/>
          </a:xfrm>
          <a:prstGeom prst="rect">
            <a:avLst/>
          </a:prstGeom>
        </p:spPr>
      </p:pic>
      <p:pic>
        <p:nvPicPr>
          <p:cNvPr id="3" name="Picture 2">
            <a:extLst>
              <a:ext uri="{FF2B5EF4-FFF2-40B4-BE49-F238E27FC236}">
                <a16:creationId xmlns:a16="http://schemas.microsoft.com/office/drawing/2014/main" id="{79D3F916-18A4-4037-8DCC-19E80695A571}"/>
              </a:ext>
            </a:extLst>
          </p:cNvPr>
          <p:cNvPicPr>
            <a:picLocks noChangeAspect="1"/>
          </p:cNvPicPr>
          <p:nvPr/>
        </p:nvPicPr>
        <p:blipFill>
          <a:blip r:embed="rId5"/>
          <a:stretch>
            <a:fillRect/>
          </a:stretch>
        </p:blipFill>
        <p:spPr>
          <a:xfrm>
            <a:off x="5556073" y="1540915"/>
            <a:ext cx="2832655" cy="1366535"/>
          </a:xfrm>
          <a:prstGeom prst="rect">
            <a:avLst/>
          </a:prstGeom>
        </p:spPr>
      </p:pic>
    </p:spTree>
    <p:extLst>
      <p:ext uri="{BB962C8B-B14F-4D97-AF65-F5344CB8AC3E}">
        <p14:creationId xmlns:p14="http://schemas.microsoft.com/office/powerpoint/2010/main" val="292782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ABOUT THE FOUNDATION</a:t>
            </a:r>
            <a:endParaRPr sz="1400" dirty="0"/>
          </a:p>
        </p:txBody>
      </p:sp>
      <p:sp>
        <p:nvSpPr>
          <p:cNvPr id="113" name="Google Shape;113;p18"/>
          <p:cNvSpPr txBox="1">
            <a:spLocks noGrp="1"/>
          </p:cNvSpPr>
          <p:nvPr>
            <p:ph type="body" idx="1"/>
          </p:nvPr>
        </p:nvSpPr>
        <p:spPr>
          <a:xfrm>
            <a:off x="1010199" y="1306001"/>
            <a:ext cx="7304925" cy="2780100"/>
          </a:xfrm>
          <a:prstGeom prst="rect">
            <a:avLst/>
          </a:prstGeom>
        </p:spPr>
        <p:txBody>
          <a:bodyPr spcFirstLastPara="1" wrap="square" lIns="91425" tIns="91425" rIns="91425" bIns="91425" anchor="t" anchorCtr="0">
            <a:noAutofit/>
          </a:bodyPr>
          <a:lstStyle/>
          <a:p>
            <a:pPr lvl="0"/>
            <a:r>
              <a:rPr lang="en-US" sz="1400" dirty="0"/>
              <a:t>The Equipment Leasing &amp; Finance Foundation is a </a:t>
            </a:r>
            <a:r>
              <a:rPr lang="en-US" sz="1400" b="1" dirty="0"/>
              <a:t>501(c)3 nonprofit </a:t>
            </a:r>
            <a:r>
              <a:rPr lang="en-US" sz="1400" dirty="0"/>
              <a:t>organization established by ELFA in 1989.</a:t>
            </a:r>
          </a:p>
          <a:p>
            <a:pPr lvl="0"/>
            <a:r>
              <a:rPr lang="en-US" sz="1400" dirty="0"/>
              <a:t>The Foundation </a:t>
            </a:r>
            <a:r>
              <a:rPr lang="en-US" sz="1400" b="1" dirty="0"/>
              <a:t>propels the equipment finance sector</a:t>
            </a:r>
            <a:r>
              <a:rPr lang="en-US" sz="1400" dirty="0"/>
              <a:t>—and its </a:t>
            </a:r>
            <a:r>
              <a:rPr lang="en-US" sz="1400" i="1" dirty="0"/>
              <a:t>people</a:t>
            </a:r>
            <a:r>
              <a:rPr lang="en-US" sz="1400" dirty="0"/>
              <a:t>—forward with its industry-specific </a:t>
            </a:r>
            <a:r>
              <a:rPr lang="en-US" sz="1400" b="1" dirty="0"/>
              <a:t>knowledge, intelligence</a:t>
            </a:r>
            <a:r>
              <a:rPr lang="en-US" sz="1400" dirty="0"/>
              <a:t>, and programs. Through</a:t>
            </a:r>
            <a:r>
              <a:rPr lang="en-US" sz="1400" b="1" dirty="0"/>
              <a:t> podcasts</a:t>
            </a:r>
            <a:r>
              <a:rPr lang="en-US" sz="1400" dirty="0"/>
              <a:t>, </a:t>
            </a:r>
            <a:r>
              <a:rPr lang="en-US" sz="1400" b="1" dirty="0"/>
              <a:t>research</a:t>
            </a:r>
            <a:r>
              <a:rPr lang="en-US" sz="1400" dirty="0"/>
              <a:t> </a:t>
            </a:r>
            <a:r>
              <a:rPr lang="en-US" sz="1400" b="1" dirty="0"/>
              <a:t>studies and Guest Lecture opportunities</a:t>
            </a:r>
            <a:r>
              <a:rPr lang="en-US" sz="1400" dirty="0"/>
              <a:t>, we help people navigate the changes coming up to make better business and personal career decisions.</a:t>
            </a:r>
          </a:p>
          <a:p>
            <a:pPr lvl="0"/>
            <a:r>
              <a:rPr lang="en-US" sz="1400" dirty="0"/>
              <a:t>The Foundation is </a:t>
            </a:r>
            <a:r>
              <a:rPr lang="en-US" sz="1400" b="1" dirty="0"/>
              <a:t>supported 100% by charitable donations</a:t>
            </a:r>
            <a:r>
              <a:rPr lang="en-US" sz="1400" dirty="0"/>
              <a:t>:</a:t>
            </a:r>
          </a:p>
          <a:p>
            <a:pPr lvl="1"/>
            <a:r>
              <a:rPr lang="en-US" sz="1400" dirty="0"/>
              <a:t>Over $650,000 raised in 2021 from corporate and individual contributions</a:t>
            </a:r>
          </a:p>
          <a:p>
            <a:pPr lvl="1"/>
            <a:r>
              <a:rPr lang="en-US" sz="1400" dirty="0"/>
              <a:t>Donor benefits include early release of research and recognition during ELFA events</a:t>
            </a:r>
          </a:p>
          <a:p>
            <a:pPr lvl="1"/>
            <a:endParaRPr lang="en-US" sz="1200" b="1" dirty="0"/>
          </a:p>
          <a:p>
            <a:pPr lvl="1"/>
            <a:endParaRPr lang="en-US" sz="1200" b="1" dirty="0"/>
          </a:p>
          <a:p>
            <a:pPr marL="76200" lvl="0" indent="0" algn="r">
              <a:buNone/>
            </a:pPr>
            <a:r>
              <a:rPr lang="en-US" sz="1200" b="1" dirty="0"/>
              <a:t>www.LeaseFoundation.org</a:t>
            </a:r>
          </a:p>
          <a:p>
            <a:pPr lvl="0"/>
            <a:endParaRPr lang="en-US" sz="1200" b="1"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33</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spTree>
    <p:extLst>
      <p:ext uri="{BB962C8B-B14F-4D97-AF65-F5344CB8AC3E}">
        <p14:creationId xmlns:p14="http://schemas.microsoft.com/office/powerpoint/2010/main" val="4278624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ABOUT THE FOUNDATION</a:t>
            </a:r>
            <a:endParaRPr sz="1400" dirty="0"/>
          </a:p>
        </p:txBody>
      </p:sp>
      <p:sp>
        <p:nvSpPr>
          <p:cNvPr id="113" name="Google Shape;113;p18"/>
          <p:cNvSpPr txBox="1">
            <a:spLocks noGrp="1"/>
          </p:cNvSpPr>
          <p:nvPr>
            <p:ph type="body" idx="1"/>
          </p:nvPr>
        </p:nvSpPr>
        <p:spPr>
          <a:xfrm>
            <a:off x="719166" y="1394904"/>
            <a:ext cx="7047258" cy="1875189"/>
          </a:xfrm>
          <a:prstGeom prst="rect">
            <a:avLst/>
          </a:prstGeom>
        </p:spPr>
        <p:txBody>
          <a:bodyPr spcFirstLastPara="1" wrap="square" lIns="91425" tIns="91425" rIns="91425" bIns="91425" anchor="t" anchorCtr="0">
            <a:noAutofit/>
          </a:bodyPr>
          <a:lstStyle/>
          <a:p>
            <a:pPr marL="76200" lvl="0" indent="0">
              <a:buNone/>
            </a:pPr>
            <a:r>
              <a:rPr lang="en-US" sz="1400" dirty="0"/>
              <a:t>The Foundation has </a:t>
            </a:r>
            <a:r>
              <a:rPr lang="en-US" sz="1400" b="1" dirty="0"/>
              <a:t>published several hundred industry research studies</a:t>
            </a:r>
            <a:r>
              <a:rPr lang="en-US" sz="1400" dirty="0"/>
              <a:t>, publications and articles including:</a:t>
            </a:r>
          </a:p>
          <a:p>
            <a:pPr marL="76200" lvl="0" indent="0">
              <a:buNone/>
            </a:pPr>
            <a:endParaRPr lang="en-US" sz="1400" dirty="0"/>
          </a:p>
          <a:p>
            <a:pPr lvl="1"/>
            <a:r>
              <a:rPr lang="en-US" sz="1400" dirty="0"/>
              <a:t>Journal of Equipment Lease Financing (JELF)</a:t>
            </a:r>
          </a:p>
          <a:p>
            <a:pPr lvl="1"/>
            <a:r>
              <a:rPr lang="en-US" sz="1400" dirty="0"/>
              <a:t>Monthly Confidence Index (MCI)</a:t>
            </a:r>
          </a:p>
          <a:p>
            <a:pPr lvl="1"/>
            <a:r>
              <a:rPr lang="en-US" sz="1400" dirty="0"/>
              <a:t>COVID-19 Impact and Recovery Survey</a:t>
            </a:r>
          </a:p>
          <a:p>
            <a:pPr lvl="1"/>
            <a:r>
              <a:rPr lang="en-US" sz="1400" dirty="0"/>
              <a:t>Horizon Report</a:t>
            </a:r>
          </a:p>
          <a:p>
            <a:pPr lvl="1"/>
            <a:r>
              <a:rPr lang="en-US" sz="1400" dirty="0"/>
              <a:t>Annual U.S. Economic Outlook Report Series (updated quarterly)</a:t>
            </a:r>
          </a:p>
          <a:p>
            <a:pPr lvl="1"/>
            <a:r>
              <a:rPr lang="en-US" sz="1400" dirty="0"/>
              <a:t>Vertical Market Series Reports</a:t>
            </a:r>
          </a:p>
          <a:p>
            <a:pPr marL="76200" lvl="0" indent="0" algn="r">
              <a:buNone/>
            </a:pPr>
            <a:endParaRPr lang="en-US" sz="1200" b="1" dirty="0"/>
          </a:p>
          <a:p>
            <a:pPr marL="76200" lvl="0" indent="0" algn="r">
              <a:buNone/>
            </a:pPr>
            <a:endParaRPr lang="en-US" sz="1200" b="1" dirty="0"/>
          </a:p>
          <a:p>
            <a:pPr marL="76200" lvl="0" indent="0" algn="r">
              <a:buNone/>
            </a:pPr>
            <a:r>
              <a:rPr lang="en-US" sz="1200" b="1" dirty="0"/>
              <a:t>   www.LeaseFoundation.org</a:t>
            </a:r>
          </a:p>
          <a:p>
            <a:pPr lvl="0"/>
            <a:endParaRPr lang="en-US" sz="1200" b="1"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34</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pic>
        <p:nvPicPr>
          <p:cNvPr id="1030" name="Picture 6">
            <a:extLst>
              <a:ext uri="{FF2B5EF4-FFF2-40B4-BE49-F238E27FC236}">
                <a16:creationId xmlns:a16="http://schemas.microsoft.com/office/drawing/2014/main" id="{618AB838-6F59-4D31-8AF4-6B7C7AC6FF3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12400" y="1968947"/>
            <a:ext cx="1449221" cy="187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366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34" name="Google Shape;234;p3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INDUSTRY CERTIFICATION</a:t>
            </a:r>
          </a:p>
        </p:txBody>
      </p:sp>
      <p:sp>
        <p:nvSpPr>
          <p:cNvPr id="228" name="Google Shape;228;p30"/>
          <p:cNvSpPr txBox="1">
            <a:spLocks noGrp="1"/>
          </p:cNvSpPr>
          <p:nvPr>
            <p:ph type="body" idx="1"/>
          </p:nvPr>
        </p:nvSpPr>
        <p:spPr>
          <a:xfrm>
            <a:off x="906833" y="1243009"/>
            <a:ext cx="6495831" cy="751560"/>
          </a:xfrm>
          <a:prstGeom prst="rect">
            <a:avLst/>
          </a:prstGeom>
        </p:spPr>
        <p:txBody>
          <a:bodyPr spcFirstLastPara="1" wrap="square" lIns="91425" tIns="91425" rIns="91425" bIns="91425" anchor="t" anchorCtr="0">
            <a:noAutofit/>
          </a:bodyPr>
          <a:lstStyle/>
          <a:p>
            <a:pPr marL="0" lvl="0" indent="0">
              <a:buNone/>
            </a:pPr>
            <a:r>
              <a:rPr lang="en-US" sz="1400" dirty="0"/>
              <a:t> </a:t>
            </a:r>
            <a:r>
              <a:rPr lang="en-US" sz="1400" b="1" dirty="0"/>
              <a:t>What is a Certified Lease and Finance Professional?</a:t>
            </a:r>
          </a:p>
          <a:p>
            <a:pPr marL="0" lvl="0" indent="0">
              <a:buNone/>
            </a:pPr>
            <a:r>
              <a:rPr lang="en-US" sz="1600" dirty="0"/>
              <a:t>A CLFP is a lease and/or finance professional that has attained this qualification by demonstrating their knowledge, professionalism and ethical practices. </a:t>
            </a:r>
          </a:p>
          <a:p>
            <a:pPr marL="0" lvl="0" indent="0">
              <a:buNone/>
            </a:pPr>
            <a:endParaRPr lang="en-US" sz="1400" dirty="0"/>
          </a:p>
          <a:p>
            <a:pPr marL="0" lvl="0" indent="0">
              <a:buNone/>
            </a:pPr>
            <a:r>
              <a:rPr lang="en-US" sz="1400" dirty="0"/>
              <a:t>                                                                                 </a:t>
            </a:r>
          </a:p>
        </p:txBody>
      </p:sp>
      <p:sp>
        <p:nvSpPr>
          <p:cNvPr id="14" name="Text Placeholder 13">
            <a:extLst>
              <a:ext uri="{FF2B5EF4-FFF2-40B4-BE49-F238E27FC236}">
                <a16:creationId xmlns:a16="http://schemas.microsoft.com/office/drawing/2014/main" id="{316796F2-A406-4356-8B0A-C9F21D7542CF}"/>
              </a:ext>
            </a:extLst>
          </p:cNvPr>
          <p:cNvSpPr>
            <a:spLocks noGrp="1"/>
          </p:cNvSpPr>
          <p:nvPr>
            <p:ph type="body" idx="2"/>
          </p:nvPr>
        </p:nvSpPr>
        <p:spPr>
          <a:xfrm>
            <a:off x="3508531" y="2186608"/>
            <a:ext cx="4532244" cy="1515100"/>
          </a:xfrm>
        </p:spPr>
        <p:txBody>
          <a:bodyPr/>
          <a:lstStyle/>
          <a:p>
            <a:r>
              <a:rPr lang="en-US" sz="1400" dirty="0"/>
              <a:t>CLFPs must pass various tests and meet professional and ethical requirements to become officially certified.</a:t>
            </a:r>
          </a:p>
          <a:p>
            <a:r>
              <a:rPr lang="en-US" sz="1400" dirty="0"/>
              <a:t>The Certified Lease &amp; Finance Professional Foundation governs the testing, certification, and recertification of commercial equipment finance professionals with the CLFP designation.</a:t>
            </a:r>
          </a:p>
          <a:p>
            <a:r>
              <a:rPr lang="en-US" sz="1400" dirty="0"/>
              <a:t>Learn More: </a:t>
            </a:r>
            <a:r>
              <a:rPr lang="en-US" sz="1400" dirty="0">
                <a:hlinkClick r:id="rId3"/>
              </a:rPr>
              <a:t>https://clfpfoundation.org/</a:t>
            </a:r>
            <a:r>
              <a:rPr lang="en-US" sz="1400" dirty="0"/>
              <a:t> </a:t>
            </a:r>
          </a:p>
        </p:txBody>
      </p:sp>
      <p:sp>
        <p:nvSpPr>
          <p:cNvPr id="256" name="Google Shape;256;p30"/>
          <p:cNvSpPr txBox="1">
            <a:spLocks noGrp="1"/>
          </p:cNvSpPr>
          <p:nvPr>
            <p:ph type="sldNum" idx="12"/>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smtClean="0"/>
              <a:t>35</a:t>
            </a:fld>
            <a:endParaRPr lang="en"/>
          </a:p>
        </p:txBody>
      </p:sp>
      <p:pic>
        <p:nvPicPr>
          <p:cNvPr id="1026" name="Picture 2" descr="The Certified Lease &amp;amp; Finance Professional (CLFP)">
            <a:extLst>
              <a:ext uri="{FF2B5EF4-FFF2-40B4-BE49-F238E27FC236}">
                <a16:creationId xmlns:a16="http://schemas.microsoft.com/office/drawing/2014/main" id="{70750A7F-959D-4FA4-AE6E-91BC9AA66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687" y="2588853"/>
            <a:ext cx="1731052" cy="1721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06E8E05-4DD0-4C20-9396-79A0FA62BB16}"/>
              </a:ext>
            </a:extLst>
          </p:cNvPr>
          <p:cNvPicPr>
            <a:picLocks noChangeAspect="1"/>
          </p:cNvPicPr>
          <p:nvPr/>
        </p:nvPicPr>
        <p:blipFill>
          <a:blip r:embed="rId5"/>
          <a:stretch>
            <a:fillRect/>
          </a:stretch>
        </p:blipFill>
        <p:spPr>
          <a:xfrm>
            <a:off x="5404020" y="-2028758"/>
            <a:ext cx="4724809" cy="4724809"/>
          </a:xfrm>
          <a:prstGeom prst="rect">
            <a:avLst/>
          </a:prstGeom>
        </p:spPr>
      </p:pic>
    </p:spTree>
    <p:extLst>
      <p:ext uri="{BB962C8B-B14F-4D97-AF65-F5344CB8AC3E}">
        <p14:creationId xmlns:p14="http://schemas.microsoft.com/office/powerpoint/2010/main" val="4137071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154400" y="2726350"/>
            <a:ext cx="68352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CAREER PATHS IN </a:t>
            </a:r>
            <a:br>
              <a:rPr lang="en-US" dirty="0"/>
            </a:br>
            <a:r>
              <a:rPr lang="en-US" dirty="0"/>
              <a:t>EQUIPMENT FINANCE</a:t>
            </a:r>
            <a:endParaRPr dirty="0"/>
          </a:p>
        </p:txBody>
      </p:sp>
      <p:sp>
        <p:nvSpPr>
          <p:cNvPr id="100" name="Google Shape;100;p16"/>
          <p:cNvSpPr txBox="1">
            <a:spLocks noGrp="1"/>
          </p:cNvSpPr>
          <p:nvPr>
            <p:ph type="sldNum" idx="4294967295"/>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36</a:t>
            </a:fld>
            <a:endParaRPr/>
          </a:p>
        </p:txBody>
      </p:sp>
      <p:sp>
        <p:nvSpPr>
          <p:cNvPr id="101" name="Google Shape;101;p16"/>
          <p:cNvSpPr txBox="1"/>
          <p:nvPr/>
        </p:nvSpPr>
        <p:spPr>
          <a:xfrm>
            <a:off x="1154400" y="865750"/>
            <a:ext cx="1733700" cy="17025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r>
              <a:rPr lang="en" sz="7200" dirty="0">
                <a:solidFill>
                  <a:srgbClr val="FFFFFF"/>
                </a:solidFill>
                <a:latin typeface="Montserrat"/>
                <a:ea typeface="Montserrat"/>
                <a:cs typeface="Montserrat"/>
                <a:sym typeface="Montserrat"/>
              </a:rPr>
              <a:t>5.</a:t>
            </a:r>
            <a:endParaRPr sz="7200" dirty="0">
              <a:solidFill>
                <a:srgbClr val="FFFFFF"/>
              </a:solidFill>
              <a:latin typeface="Montserrat"/>
              <a:ea typeface="Montserrat"/>
              <a:cs typeface="Montserrat"/>
              <a:sym typeface="Montserrat"/>
            </a:endParaRPr>
          </a:p>
        </p:txBody>
      </p:sp>
      <p:pic>
        <p:nvPicPr>
          <p:cNvPr id="2" name="Picture 1">
            <a:extLst>
              <a:ext uri="{FF2B5EF4-FFF2-40B4-BE49-F238E27FC236}">
                <a16:creationId xmlns:a16="http://schemas.microsoft.com/office/drawing/2014/main" id="{AE6D95B3-4C70-43B4-8776-22E69A9FDA36}"/>
              </a:ext>
            </a:extLst>
          </p:cNvPr>
          <p:cNvPicPr>
            <a:picLocks noChangeAspect="1"/>
          </p:cNvPicPr>
          <p:nvPr/>
        </p:nvPicPr>
        <p:blipFill>
          <a:blip r:embed="rId3"/>
          <a:stretch>
            <a:fillRect/>
          </a:stretch>
        </p:blipFill>
        <p:spPr>
          <a:xfrm>
            <a:off x="5404020" y="-2033295"/>
            <a:ext cx="4724809" cy="4724809"/>
          </a:xfrm>
          <a:prstGeom prst="rect">
            <a:avLst/>
          </a:prstGeom>
        </p:spPr>
      </p:pic>
    </p:spTree>
    <p:extLst>
      <p:ext uri="{BB962C8B-B14F-4D97-AF65-F5344CB8AC3E}">
        <p14:creationId xmlns:p14="http://schemas.microsoft.com/office/powerpoint/2010/main" val="2005301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body" idx="1"/>
          </p:nvPr>
        </p:nvSpPr>
        <p:spPr>
          <a:xfrm>
            <a:off x="1002500" y="1263148"/>
            <a:ext cx="2420200" cy="1339800"/>
          </a:xfrm>
          <a:prstGeom prst="rect">
            <a:avLst/>
          </a:prstGeom>
        </p:spPr>
        <p:txBody>
          <a:bodyPr spcFirstLastPara="1" wrap="square" lIns="91425" tIns="91425" rIns="91425" bIns="91425" anchor="t" anchorCtr="0">
            <a:noAutofit/>
          </a:bodyPr>
          <a:lstStyle/>
          <a:p>
            <a:pPr marL="0" lvl="0" indent="0">
              <a:buNone/>
            </a:pPr>
            <a:r>
              <a:rPr lang="en-US" sz="1400" b="1" dirty="0"/>
              <a:t>Executive/Entrepreneur</a:t>
            </a:r>
            <a:endParaRPr sz="1400" b="1" dirty="0"/>
          </a:p>
          <a:p>
            <a:pPr marL="0" indent="0">
              <a:buNone/>
            </a:pPr>
            <a:r>
              <a:rPr lang="en-US" sz="1100" dirty="0"/>
              <a:t>Corporate leaders and entrepreneurs who set the vision and lead its execution for leasing/lending organizations in banks, manufactures, or independent entities.</a:t>
            </a:r>
          </a:p>
        </p:txBody>
      </p:sp>
      <p:sp>
        <p:nvSpPr>
          <p:cNvPr id="229" name="Google Shape;229;p30"/>
          <p:cNvSpPr txBox="1">
            <a:spLocks noGrp="1"/>
          </p:cNvSpPr>
          <p:nvPr>
            <p:ph type="body" idx="2"/>
          </p:nvPr>
        </p:nvSpPr>
        <p:spPr>
          <a:xfrm>
            <a:off x="3544300" y="1244297"/>
            <a:ext cx="2298600" cy="1339800"/>
          </a:xfrm>
          <a:prstGeom prst="rect">
            <a:avLst/>
          </a:prstGeom>
        </p:spPr>
        <p:txBody>
          <a:bodyPr spcFirstLastPara="1" wrap="square" lIns="91425" tIns="91425" rIns="91425" bIns="91425" anchor="t" anchorCtr="0">
            <a:noAutofit/>
          </a:bodyPr>
          <a:lstStyle/>
          <a:p>
            <a:pPr marL="0" lvl="0" indent="0">
              <a:buNone/>
            </a:pPr>
            <a:r>
              <a:rPr lang="en-US" sz="1400" b="1" dirty="0"/>
              <a:t>Economics/Capital Markets</a:t>
            </a:r>
            <a:endParaRPr sz="1400" b="1" dirty="0"/>
          </a:p>
          <a:p>
            <a:pPr marL="0" lvl="0" indent="0">
              <a:buNone/>
            </a:pPr>
            <a:r>
              <a:rPr lang="en-US" sz="1100" dirty="0"/>
              <a:t>Provide value-added pricing and economic analysis support by keeping up on developments in the accounting, tax, and regulatory environment, as well as following market conditions.</a:t>
            </a:r>
            <a:endParaRPr sz="1100" dirty="0"/>
          </a:p>
        </p:txBody>
      </p:sp>
      <p:sp>
        <p:nvSpPr>
          <p:cNvPr id="230" name="Google Shape;230;p30"/>
          <p:cNvSpPr txBox="1">
            <a:spLocks noGrp="1"/>
          </p:cNvSpPr>
          <p:nvPr>
            <p:ph type="body" idx="3"/>
          </p:nvPr>
        </p:nvSpPr>
        <p:spPr>
          <a:xfrm>
            <a:off x="5842900" y="1244297"/>
            <a:ext cx="2298600" cy="1339800"/>
          </a:xfrm>
          <a:prstGeom prst="rect">
            <a:avLst/>
          </a:prstGeom>
        </p:spPr>
        <p:txBody>
          <a:bodyPr spcFirstLastPara="1" wrap="square" lIns="91425" tIns="91425" rIns="91425" bIns="91425" anchor="t" anchorCtr="0">
            <a:noAutofit/>
          </a:bodyPr>
          <a:lstStyle/>
          <a:p>
            <a:pPr marL="0" lvl="0" indent="0">
              <a:buNone/>
            </a:pPr>
            <a:r>
              <a:rPr lang="en-US" sz="1400" b="1" dirty="0"/>
              <a:t>Credit</a:t>
            </a:r>
            <a:endParaRPr sz="1400" b="1" dirty="0"/>
          </a:p>
          <a:p>
            <a:pPr marL="0" indent="0">
              <a:buNone/>
            </a:pPr>
            <a:r>
              <a:rPr lang="en-US" sz="1100" dirty="0"/>
              <a:t>Includes underwriters who understand the risk dynamics in the equipment leasing and finance industry. Credit employees conduct deal analysis yet wear a business hat. Typically have a macro view of the economy.</a:t>
            </a:r>
          </a:p>
          <a:p>
            <a:pPr marL="0" lvl="0" indent="0" rtl="0">
              <a:spcBef>
                <a:spcPts val="600"/>
              </a:spcBef>
              <a:spcAft>
                <a:spcPts val="0"/>
              </a:spcAft>
              <a:buNone/>
            </a:pPr>
            <a:endParaRPr sz="1200" dirty="0"/>
          </a:p>
        </p:txBody>
      </p:sp>
      <p:sp>
        <p:nvSpPr>
          <p:cNvPr id="231" name="Google Shape;231;p30"/>
          <p:cNvSpPr txBox="1">
            <a:spLocks noGrp="1"/>
          </p:cNvSpPr>
          <p:nvPr>
            <p:ph type="body" idx="1"/>
          </p:nvPr>
        </p:nvSpPr>
        <p:spPr>
          <a:xfrm>
            <a:off x="3544300" y="2960388"/>
            <a:ext cx="2298600" cy="1339800"/>
          </a:xfrm>
          <a:prstGeom prst="rect">
            <a:avLst/>
          </a:prstGeom>
        </p:spPr>
        <p:txBody>
          <a:bodyPr spcFirstLastPara="1" wrap="square" lIns="91425" tIns="91425" rIns="91425" bIns="91425" anchor="t" anchorCtr="0">
            <a:noAutofit/>
          </a:bodyPr>
          <a:lstStyle/>
          <a:p>
            <a:pPr marL="0" lvl="0" indent="0">
              <a:buNone/>
            </a:pPr>
            <a:r>
              <a:rPr lang="en-US" sz="1400" b="1" dirty="0"/>
              <a:t>Asset Management</a:t>
            </a:r>
            <a:endParaRPr sz="1400" b="1" dirty="0"/>
          </a:p>
          <a:p>
            <a:pPr marL="0" lvl="0" indent="0">
              <a:buNone/>
            </a:pPr>
            <a:r>
              <a:rPr lang="en-US" sz="1100" dirty="0"/>
              <a:t>Deep knowledge of equipment assets and customer requirements. Brokerage capability to place equipment in to secondary markets.</a:t>
            </a:r>
            <a:endParaRPr sz="1100" dirty="0"/>
          </a:p>
        </p:txBody>
      </p:sp>
      <p:sp>
        <p:nvSpPr>
          <p:cNvPr id="232" name="Google Shape;232;p30"/>
          <p:cNvSpPr txBox="1">
            <a:spLocks noGrp="1"/>
          </p:cNvSpPr>
          <p:nvPr>
            <p:ph type="body" idx="2"/>
          </p:nvPr>
        </p:nvSpPr>
        <p:spPr>
          <a:xfrm>
            <a:off x="1002500" y="2592806"/>
            <a:ext cx="2420200" cy="1339800"/>
          </a:xfrm>
          <a:prstGeom prst="rect">
            <a:avLst/>
          </a:prstGeom>
        </p:spPr>
        <p:txBody>
          <a:bodyPr spcFirstLastPara="1" wrap="square" lIns="91425" tIns="91425" rIns="91425" bIns="91425" anchor="t" anchorCtr="0">
            <a:noAutofit/>
          </a:bodyPr>
          <a:lstStyle/>
          <a:p>
            <a:pPr marL="0" lvl="0" indent="0">
              <a:buNone/>
            </a:pPr>
            <a:r>
              <a:rPr lang="en-US" sz="1400" b="1" dirty="0"/>
              <a:t>Relationship Manager</a:t>
            </a:r>
            <a:endParaRPr sz="1400" b="1" dirty="0"/>
          </a:p>
          <a:p>
            <a:pPr marL="0" lvl="0" indent="0">
              <a:buNone/>
            </a:pPr>
            <a:r>
              <a:rPr lang="en-US" sz="1100" dirty="0"/>
              <a:t>Sell lease and loan financing solutions to meet customer equipment financing needs. RMs coordinate the credit approval and documentation process to meet client expectations. Compensation is typically tied to results with commissions paid on funded volume.</a:t>
            </a:r>
            <a:endParaRPr sz="1100" dirty="0"/>
          </a:p>
        </p:txBody>
      </p:sp>
      <p:sp>
        <p:nvSpPr>
          <p:cNvPr id="234" name="Google Shape;234;p30"/>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EQUIPMENT FINANCE/LESSORS</a:t>
            </a:r>
            <a:endParaRPr dirty="0"/>
          </a:p>
        </p:txBody>
      </p:sp>
      <p:sp>
        <p:nvSpPr>
          <p:cNvPr id="256" name="Google Shape;256;p30"/>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37</a:t>
            </a:fld>
            <a:endParaRPr/>
          </a:p>
        </p:txBody>
      </p:sp>
      <p:pic>
        <p:nvPicPr>
          <p:cNvPr id="9" name="Picture 8">
            <a:extLst>
              <a:ext uri="{FF2B5EF4-FFF2-40B4-BE49-F238E27FC236}">
                <a16:creationId xmlns:a16="http://schemas.microsoft.com/office/drawing/2014/main" id="{D304D150-A75C-44DC-9E1E-B5CD86F927B7}"/>
              </a:ext>
            </a:extLst>
          </p:cNvPr>
          <p:cNvPicPr>
            <a:picLocks noChangeAspect="1"/>
          </p:cNvPicPr>
          <p:nvPr/>
        </p:nvPicPr>
        <p:blipFill>
          <a:blip r:embed="rId3"/>
          <a:stretch>
            <a:fillRect/>
          </a:stretch>
        </p:blipFill>
        <p:spPr>
          <a:xfrm>
            <a:off x="5404020" y="-2033295"/>
            <a:ext cx="4724809" cy="472480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body" idx="1"/>
          </p:nvPr>
        </p:nvSpPr>
        <p:spPr>
          <a:xfrm>
            <a:off x="1064907" y="1401486"/>
            <a:ext cx="2420200" cy="1339800"/>
          </a:xfrm>
          <a:prstGeom prst="rect">
            <a:avLst/>
          </a:prstGeom>
        </p:spPr>
        <p:txBody>
          <a:bodyPr spcFirstLastPara="1" wrap="square" lIns="91425" tIns="91425" rIns="91425" bIns="91425" anchor="t" anchorCtr="0">
            <a:noAutofit/>
          </a:bodyPr>
          <a:lstStyle/>
          <a:p>
            <a:pPr marL="0" lvl="0" indent="0">
              <a:buNone/>
            </a:pPr>
            <a:r>
              <a:rPr lang="en-US" sz="1400" b="1" dirty="0"/>
              <a:t>Capital Agent</a:t>
            </a:r>
            <a:endParaRPr sz="1400" b="1" dirty="0"/>
          </a:p>
          <a:p>
            <a:pPr marL="0" indent="0">
              <a:buNone/>
            </a:pPr>
            <a:r>
              <a:rPr lang="en-US" sz="1400" dirty="0"/>
              <a:t>Raises capital and funds leasing and lending companies.</a:t>
            </a:r>
          </a:p>
        </p:txBody>
      </p:sp>
      <p:sp>
        <p:nvSpPr>
          <p:cNvPr id="229" name="Google Shape;229;p30"/>
          <p:cNvSpPr txBox="1">
            <a:spLocks noGrp="1"/>
          </p:cNvSpPr>
          <p:nvPr>
            <p:ph type="body" idx="2"/>
          </p:nvPr>
        </p:nvSpPr>
        <p:spPr>
          <a:xfrm>
            <a:off x="3301101" y="1401486"/>
            <a:ext cx="2298600" cy="1339800"/>
          </a:xfrm>
          <a:prstGeom prst="rect">
            <a:avLst/>
          </a:prstGeom>
        </p:spPr>
        <p:txBody>
          <a:bodyPr spcFirstLastPara="1" wrap="square" lIns="91425" tIns="91425" rIns="91425" bIns="91425" anchor="t" anchorCtr="0">
            <a:noAutofit/>
          </a:bodyPr>
          <a:lstStyle/>
          <a:p>
            <a:pPr marL="0" lvl="0" indent="0">
              <a:buNone/>
            </a:pPr>
            <a:r>
              <a:rPr lang="en-US" sz="1400" b="1" dirty="0"/>
              <a:t>Software Executive/Entrepreneur</a:t>
            </a:r>
            <a:endParaRPr sz="1400" b="1" dirty="0"/>
          </a:p>
          <a:p>
            <a:pPr marL="0" lvl="0" indent="0">
              <a:buNone/>
            </a:pPr>
            <a:r>
              <a:rPr lang="en-US" sz="1400" dirty="0"/>
              <a:t>Includes CRM, ERP, originations, pricing, credit analysis, and BI software companies, many founded to serve the lending and leasing industry.</a:t>
            </a:r>
          </a:p>
        </p:txBody>
      </p:sp>
      <p:sp>
        <p:nvSpPr>
          <p:cNvPr id="230" name="Google Shape;230;p30"/>
          <p:cNvSpPr txBox="1">
            <a:spLocks noGrp="1"/>
          </p:cNvSpPr>
          <p:nvPr>
            <p:ph type="body" idx="3"/>
          </p:nvPr>
        </p:nvSpPr>
        <p:spPr>
          <a:xfrm>
            <a:off x="5842900" y="1431372"/>
            <a:ext cx="2298600" cy="1339800"/>
          </a:xfrm>
          <a:prstGeom prst="rect">
            <a:avLst/>
          </a:prstGeom>
        </p:spPr>
        <p:txBody>
          <a:bodyPr spcFirstLastPara="1" wrap="square" lIns="91425" tIns="91425" rIns="91425" bIns="91425" anchor="t" anchorCtr="0">
            <a:noAutofit/>
          </a:bodyPr>
          <a:lstStyle/>
          <a:p>
            <a:pPr marL="0" lvl="0" indent="0">
              <a:buNone/>
            </a:pPr>
            <a:r>
              <a:rPr lang="en-US" sz="1400" b="1" dirty="0"/>
              <a:t>Consultant</a:t>
            </a:r>
            <a:endParaRPr sz="1400" b="1" dirty="0"/>
          </a:p>
          <a:p>
            <a:pPr marL="0" indent="0">
              <a:buNone/>
            </a:pPr>
            <a:r>
              <a:rPr lang="en-US" sz="1400" dirty="0"/>
              <a:t>Consulting organizations have a presence in the secured lending and leasing finance industry.</a:t>
            </a:r>
          </a:p>
          <a:p>
            <a:pPr marL="0" indent="0">
              <a:buNone/>
            </a:pPr>
            <a:endParaRPr sz="1200" dirty="0"/>
          </a:p>
        </p:txBody>
      </p:sp>
      <p:sp>
        <p:nvSpPr>
          <p:cNvPr id="234" name="Google Shape;234;p30"/>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EQUIPMENT FINANCE SERVICE PROVIDERS</a:t>
            </a:r>
            <a:endParaRPr dirty="0"/>
          </a:p>
        </p:txBody>
      </p:sp>
      <p:sp>
        <p:nvSpPr>
          <p:cNvPr id="256" name="Google Shape;256;p30"/>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38</a:t>
            </a:fld>
            <a:endParaRPr/>
          </a:p>
        </p:txBody>
      </p:sp>
      <p:pic>
        <p:nvPicPr>
          <p:cNvPr id="8" name="Picture 2" descr="https://images.unsplash.com/photo-1519120126473-8be7aedcd6c6?ixlib=rb-0.3.5&amp;ixid=eyJhcHBfaWQiOjEyMDd9&amp;s=a55332dfc236b13f118ef77a36b4052f&amp;w=1000&amp;q=80">
            <a:extLst>
              <a:ext uri="{FF2B5EF4-FFF2-40B4-BE49-F238E27FC236}">
                <a16:creationId xmlns:a16="http://schemas.microsoft.com/office/drawing/2014/main" id="{C40CE670-3CB6-4B59-B689-8039B1F0A8A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56507" y="2741286"/>
            <a:ext cx="1901395" cy="1268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4298E63F-BFBD-4083-AD78-AF6BE6AF220F}"/>
              </a:ext>
            </a:extLst>
          </p:cNvPr>
          <p:cNvPicPr>
            <a:picLocks noChangeAspect="1"/>
          </p:cNvPicPr>
          <p:nvPr/>
        </p:nvPicPr>
        <p:blipFill>
          <a:blip r:embed="rId4"/>
          <a:stretch>
            <a:fillRect/>
          </a:stretch>
        </p:blipFill>
        <p:spPr>
          <a:xfrm>
            <a:off x="5404020" y="-2033295"/>
            <a:ext cx="4724809" cy="4724809"/>
          </a:xfrm>
          <a:prstGeom prst="rect">
            <a:avLst/>
          </a:prstGeom>
        </p:spPr>
      </p:pic>
    </p:spTree>
    <p:extLst>
      <p:ext uri="{BB962C8B-B14F-4D97-AF65-F5344CB8AC3E}">
        <p14:creationId xmlns:p14="http://schemas.microsoft.com/office/powerpoint/2010/main" val="2265287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5516C"/>
        </a:solidFill>
        <a:effectLst/>
      </p:bgPr>
    </p:bg>
    <p:spTree>
      <p:nvGrpSpPr>
        <p:cNvPr id="1" name="Shape 200"/>
        <p:cNvGrpSpPr/>
        <p:nvPr/>
      </p:nvGrpSpPr>
      <p:grpSpPr>
        <a:xfrm>
          <a:off x="0" y="0"/>
          <a:ext cx="0" cy="0"/>
          <a:chOff x="0" y="0"/>
          <a:chExt cx="0" cy="0"/>
        </a:xfrm>
      </p:grpSpPr>
      <p:sp>
        <p:nvSpPr>
          <p:cNvPr id="201" name="Google Shape;201;p27"/>
          <p:cNvSpPr txBox="1">
            <a:spLocks noGrp="1"/>
          </p:cNvSpPr>
          <p:nvPr>
            <p:ph type="ctrTitle" idx="4294967295"/>
          </p:nvPr>
        </p:nvSpPr>
        <p:spPr>
          <a:xfrm>
            <a:off x="1377575" y="2040550"/>
            <a:ext cx="63888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dirty="0">
                <a:solidFill>
                  <a:srgbClr val="00BEF2"/>
                </a:solidFill>
              </a:rPr>
              <a:t>Looking for an Internship?</a:t>
            </a:r>
            <a:endParaRPr sz="5400" dirty="0">
              <a:solidFill>
                <a:srgbClr val="00BEF2"/>
              </a:solidFill>
            </a:endParaRPr>
          </a:p>
        </p:txBody>
      </p:sp>
      <p:sp>
        <p:nvSpPr>
          <p:cNvPr id="203" name="Google Shape;203;p27"/>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39</a:t>
            </a:fld>
            <a:endParaRPr/>
          </a:p>
        </p:txBody>
      </p:sp>
      <p:pic>
        <p:nvPicPr>
          <p:cNvPr id="2" name="Picture 1">
            <a:extLst>
              <a:ext uri="{FF2B5EF4-FFF2-40B4-BE49-F238E27FC236}">
                <a16:creationId xmlns:a16="http://schemas.microsoft.com/office/drawing/2014/main" id="{9B148622-4607-4AE4-B6D3-84244A139ABA}"/>
              </a:ext>
            </a:extLst>
          </p:cNvPr>
          <p:cNvPicPr>
            <a:picLocks noChangeAspect="1"/>
          </p:cNvPicPr>
          <p:nvPr/>
        </p:nvPicPr>
        <p:blipFill>
          <a:blip r:embed="rId3"/>
          <a:stretch>
            <a:fillRect/>
          </a:stretch>
        </p:blipFill>
        <p:spPr>
          <a:xfrm>
            <a:off x="5403970" y="-2028758"/>
            <a:ext cx="4724809" cy="4724809"/>
          </a:xfrm>
          <a:prstGeom prst="rect">
            <a:avLst/>
          </a:prstGeom>
        </p:spPr>
      </p:pic>
      <p:sp>
        <p:nvSpPr>
          <p:cNvPr id="6" name="Google Shape;261;p31">
            <a:extLst>
              <a:ext uri="{FF2B5EF4-FFF2-40B4-BE49-F238E27FC236}">
                <a16:creationId xmlns:a16="http://schemas.microsoft.com/office/drawing/2014/main" id="{DCEF7999-95A8-49BF-BC25-9564C62E4F54}"/>
              </a:ext>
            </a:extLst>
          </p:cNvPr>
          <p:cNvSpPr txBox="1">
            <a:spLocks/>
          </p:cNvSpPr>
          <p:nvPr/>
        </p:nvSpPr>
        <p:spPr>
          <a:xfrm>
            <a:off x="1560927" y="3200350"/>
            <a:ext cx="7609200" cy="6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bg1"/>
                </a:solidFill>
                <a:hlinkClick r:id="rId4">
                  <a:extLst>
                    <a:ext uri="{A12FA001-AC4F-418D-AE19-62706E023703}">
                      <ahyp:hlinkClr xmlns:ahyp="http://schemas.microsoft.com/office/drawing/2018/hyperlinkcolor" val="tx"/>
                    </a:ext>
                  </a:extLst>
                </a:hlinkClick>
              </a:rPr>
              <a:t>https://www.leasefoundation.org/academic-programs/internship-resources-page/</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INDUSTRY OVERVIEW</a:t>
            </a:r>
            <a:endParaRPr sz="1400" dirty="0"/>
          </a:p>
        </p:txBody>
      </p:sp>
      <p:sp>
        <p:nvSpPr>
          <p:cNvPr id="113" name="Google Shape;113;p18"/>
          <p:cNvSpPr txBox="1">
            <a:spLocks noGrp="1"/>
          </p:cNvSpPr>
          <p:nvPr>
            <p:ph type="body" idx="1"/>
          </p:nvPr>
        </p:nvSpPr>
        <p:spPr>
          <a:xfrm>
            <a:off x="6185647" y="1444598"/>
            <a:ext cx="2144845" cy="2892558"/>
          </a:xfrm>
          <a:prstGeom prst="rect">
            <a:avLst/>
          </a:prstGeom>
        </p:spPr>
        <p:txBody>
          <a:bodyPr spcFirstLastPara="1" wrap="square" lIns="91425" tIns="91425" rIns="91425" bIns="91425" anchor="t" anchorCtr="0">
            <a:noAutofit/>
          </a:bodyPr>
          <a:lstStyle/>
          <a:p>
            <a:r>
              <a:rPr lang="en-US" sz="1400" b="0" i="0" dirty="0">
                <a:effectLst/>
                <a:latin typeface="Roboto"/>
              </a:rPr>
              <a:t>How Equipment Finance Equips Business for Success</a:t>
            </a:r>
          </a:p>
          <a:p>
            <a:pPr lvl="0"/>
            <a:endParaRPr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4</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4"/>
          <a:stretch>
            <a:fillRect/>
          </a:stretch>
        </p:blipFill>
        <p:spPr>
          <a:xfrm>
            <a:off x="5234971" y="-2005706"/>
            <a:ext cx="4724809" cy="4724809"/>
          </a:xfrm>
          <a:prstGeom prst="rect">
            <a:avLst/>
          </a:prstGeom>
        </p:spPr>
      </p:pic>
      <p:pic>
        <p:nvPicPr>
          <p:cNvPr id="3" name="Online Media 2" title="How Equipment Finance Equips Business for Success">
            <a:hlinkClick r:id="" action="ppaction://media"/>
            <a:extLst>
              <a:ext uri="{FF2B5EF4-FFF2-40B4-BE49-F238E27FC236}">
                <a16:creationId xmlns:a16="http://schemas.microsoft.com/office/drawing/2014/main" id="{B8CB90FF-73EF-4056-8A11-A974403A0EE6}"/>
              </a:ext>
            </a:extLst>
          </p:cNvPr>
          <p:cNvPicPr>
            <a:picLocks noRot="1" noChangeAspect="1"/>
          </p:cNvPicPr>
          <p:nvPr>
            <a:videoFile r:link="rId1"/>
          </p:nvPr>
        </p:nvPicPr>
        <p:blipFill>
          <a:blip r:embed="rId5"/>
          <a:stretch>
            <a:fillRect/>
          </a:stretch>
        </p:blipFill>
        <p:spPr>
          <a:xfrm>
            <a:off x="828875" y="1372082"/>
            <a:ext cx="5271241" cy="2965074"/>
          </a:xfrm>
          <a:prstGeom prst="rect">
            <a:avLst/>
          </a:prstGeom>
        </p:spPr>
      </p:pic>
    </p:spTree>
    <p:extLst>
      <p:ext uri="{BB962C8B-B14F-4D97-AF65-F5344CB8AC3E}">
        <p14:creationId xmlns:p14="http://schemas.microsoft.com/office/powerpoint/2010/main" val="150146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5"/>
          <p:cNvSpPr/>
          <p:nvPr/>
        </p:nvSpPr>
        <p:spPr>
          <a:xfrm>
            <a:off x="3789550" y="970219"/>
            <a:ext cx="3855147" cy="300127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25516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Google Shape;291;p35"/>
          <p:cNvSpPr/>
          <p:nvPr/>
        </p:nvSpPr>
        <p:spPr>
          <a:xfrm>
            <a:off x="3950873" y="1172005"/>
            <a:ext cx="3532500" cy="2255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25516C"/>
                </a:solidFill>
                <a:latin typeface="Source Sans Pro"/>
                <a:ea typeface="Source Sans Pro"/>
                <a:cs typeface="Source Sans Pro"/>
                <a:sym typeface="Source Sans Pro"/>
              </a:rPr>
              <a:t>Place your screenshot here</a:t>
            </a:r>
            <a:endParaRPr sz="1000" dirty="0">
              <a:solidFill>
                <a:srgbClr val="25516C"/>
              </a:solidFill>
              <a:latin typeface="Source Sans Pro"/>
              <a:ea typeface="Source Sans Pro"/>
              <a:cs typeface="Source Sans Pro"/>
              <a:sym typeface="Source Sans Pro"/>
            </a:endParaRPr>
          </a:p>
        </p:txBody>
      </p:sp>
      <p:sp>
        <p:nvSpPr>
          <p:cNvPr id="292" name="Google Shape;292;p3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solidFill>
                  <a:srgbClr val="00BEF2"/>
                </a:solidFill>
              </a:rPr>
              <a:t>40</a:t>
            </a:fld>
            <a:endParaRPr>
              <a:solidFill>
                <a:srgbClr val="00BEF2"/>
              </a:solidFill>
            </a:endParaRPr>
          </a:p>
        </p:txBody>
      </p:sp>
      <p:sp>
        <p:nvSpPr>
          <p:cNvPr id="293" name="Google Shape;293;p35"/>
          <p:cNvSpPr txBox="1">
            <a:spLocks noGrp="1"/>
          </p:cNvSpPr>
          <p:nvPr>
            <p:ph type="body" idx="4294967295"/>
          </p:nvPr>
        </p:nvSpPr>
        <p:spPr>
          <a:xfrm>
            <a:off x="827314" y="2166175"/>
            <a:ext cx="2576936" cy="1952700"/>
          </a:xfrm>
          <a:prstGeom prst="rect">
            <a:avLst/>
          </a:prstGeom>
        </p:spPr>
        <p:txBody>
          <a:bodyPr spcFirstLastPara="1" wrap="square" lIns="91425" tIns="91425" rIns="91425" bIns="91425" anchor="b" anchorCtr="0">
            <a:noAutofit/>
          </a:bodyPr>
          <a:lstStyle/>
          <a:p>
            <a:pPr marL="0" lvl="0" indent="0" rtl="0">
              <a:spcBef>
                <a:spcPts val="600"/>
              </a:spcBef>
              <a:spcAft>
                <a:spcPts val="0"/>
              </a:spcAft>
              <a:buNone/>
            </a:pPr>
            <a:r>
              <a:rPr lang="en-US" sz="1400" b="1" dirty="0">
                <a:solidFill>
                  <a:srgbClr val="FFFFFF"/>
                </a:solidFill>
                <a:latin typeface="Montserrat"/>
                <a:ea typeface="Montserrat"/>
                <a:cs typeface="Montserrat"/>
                <a:sym typeface="Montserrat"/>
              </a:rPr>
              <a:t>CAREER CENTER</a:t>
            </a:r>
            <a:br>
              <a:rPr lang="en-US" sz="1400" b="1" dirty="0">
                <a:solidFill>
                  <a:srgbClr val="FFFFFF"/>
                </a:solidFill>
                <a:latin typeface="Montserrat"/>
                <a:ea typeface="Montserrat"/>
                <a:cs typeface="Montserrat"/>
                <a:sym typeface="Montserrat"/>
              </a:rPr>
            </a:br>
            <a:r>
              <a:rPr lang="en-US" sz="1800" dirty="0">
                <a:latin typeface="Source Sans Pro" panose="020B0604020202020204" charset="0"/>
              </a:rPr>
              <a:t>The ELFA’s digital </a:t>
            </a:r>
            <a:r>
              <a:rPr lang="en-US" sz="1800" b="1" dirty="0">
                <a:latin typeface="Source Sans Pro" panose="020B0604020202020204" charset="0"/>
              </a:rPr>
              <a:t>Career Center </a:t>
            </a:r>
            <a:r>
              <a:rPr lang="en-US" sz="1800" dirty="0">
                <a:latin typeface="Source Sans Pro" panose="020B0604020202020204" charset="0"/>
              </a:rPr>
              <a:t>is a one-stop resource for finding positions the equipment finance industry. </a:t>
            </a:r>
          </a:p>
        </p:txBody>
      </p:sp>
      <p:pic>
        <p:nvPicPr>
          <p:cNvPr id="2" name="Picture 1">
            <a:extLst>
              <a:ext uri="{FF2B5EF4-FFF2-40B4-BE49-F238E27FC236}">
                <a16:creationId xmlns:a16="http://schemas.microsoft.com/office/drawing/2014/main" id="{89D1F126-D6E9-4B0A-840A-05D5B8995C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8908" y="1268316"/>
            <a:ext cx="3075196" cy="2080350"/>
          </a:xfrm>
          <a:prstGeom prst="rect">
            <a:avLst/>
          </a:prstGeom>
        </p:spPr>
      </p:pic>
    </p:spTree>
    <p:extLst>
      <p:ext uri="{BB962C8B-B14F-4D97-AF65-F5344CB8AC3E}">
        <p14:creationId xmlns:p14="http://schemas.microsoft.com/office/powerpoint/2010/main" val="2491127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ctrTitle" idx="4294967295"/>
          </p:nvPr>
        </p:nvSpPr>
        <p:spPr>
          <a:xfrm>
            <a:off x="1194273" y="1598212"/>
            <a:ext cx="6388800" cy="23820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solidFill>
                  <a:srgbClr val="00BEF2"/>
                </a:solidFill>
              </a:rPr>
              <a:t>Equipment Leasing &amp; Finance Foundation</a:t>
            </a:r>
            <a:br>
              <a:rPr lang="en-US" sz="3200" dirty="0">
                <a:solidFill>
                  <a:srgbClr val="00BEF2"/>
                </a:solidFill>
              </a:rPr>
            </a:br>
            <a:r>
              <a:rPr lang="en-US" sz="3200" dirty="0">
                <a:solidFill>
                  <a:srgbClr val="00BEF2"/>
                </a:solidFill>
              </a:rPr>
              <a:t> $5,000 Scholarship</a:t>
            </a:r>
            <a:br>
              <a:rPr lang="en-US" sz="3200" dirty="0">
                <a:solidFill>
                  <a:srgbClr val="00BEF2"/>
                </a:solidFill>
              </a:rPr>
            </a:br>
            <a:br>
              <a:rPr lang="en-US" sz="3200" dirty="0">
                <a:solidFill>
                  <a:srgbClr val="00BEF2"/>
                </a:solidFill>
              </a:rPr>
            </a:br>
            <a:r>
              <a:rPr lang="en-US" sz="3200" dirty="0">
                <a:solidFill>
                  <a:srgbClr val="00BEF2"/>
                </a:solidFill>
              </a:rPr>
              <a:t>Apply By May 20</a:t>
            </a:r>
            <a:endParaRPr sz="3200" dirty="0">
              <a:solidFill>
                <a:srgbClr val="00BEF2"/>
              </a:solidFill>
            </a:endParaRPr>
          </a:p>
        </p:txBody>
      </p:sp>
      <p:sp>
        <p:nvSpPr>
          <p:cNvPr id="203" name="Google Shape;203;p27"/>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41</a:t>
            </a:fld>
            <a:endParaRPr/>
          </a:p>
        </p:txBody>
      </p:sp>
      <p:pic>
        <p:nvPicPr>
          <p:cNvPr id="2" name="Picture 1">
            <a:extLst>
              <a:ext uri="{FF2B5EF4-FFF2-40B4-BE49-F238E27FC236}">
                <a16:creationId xmlns:a16="http://schemas.microsoft.com/office/drawing/2014/main" id="{9B148622-4607-4AE4-B6D3-84244A139ABA}"/>
              </a:ext>
            </a:extLst>
          </p:cNvPr>
          <p:cNvPicPr>
            <a:picLocks noChangeAspect="1"/>
          </p:cNvPicPr>
          <p:nvPr/>
        </p:nvPicPr>
        <p:blipFill>
          <a:blip r:embed="rId3"/>
          <a:stretch>
            <a:fillRect/>
          </a:stretch>
        </p:blipFill>
        <p:spPr>
          <a:xfrm>
            <a:off x="5403970" y="-2028758"/>
            <a:ext cx="4724809" cy="4724809"/>
          </a:xfrm>
          <a:prstGeom prst="rect">
            <a:avLst/>
          </a:prstGeom>
        </p:spPr>
      </p:pic>
      <p:sp>
        <p:nvSpPr>
          <p:cNvPr id="6" name="Google Shape;261;p31">
            <a:extLst>
              <a:ext uri="{FF2B5EF4-FFF2-40B4-BE49-F238E27FC236}">
                <a16:creationId xmlns:a16="http://schemas.microsoft.com/office/drawing/2014/main" id="{DCEF7999-95A8-49BF-BC25-9564C62E4F54}"/>
              </a:ext>
            </a:extLst>
          </p:cNvPr>
          <p:cNvSpPr txBox="1">
            <a:spLocks/>
          </p:cNvSpPr>
          <p:nvPr/>
        </p:nvSpPr>
        <p:spPr>
          <a:xfrm>
            <a:off x="1560927" y="3200350"/>
            <a:ext cx="7609200" cy="6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solidFill>
                <a:schemeClr val="bg1"/>
              </a:solidFill>
            </a:endParaRPr>
          </a:p>
        </p:txBody>
      </p:sp>
    </p:spTree>
    <p:extLst>
      <p:ext uri="{BB962C8B-B14F-4D97-AF65-F5344CB8AC3E}">
        <p14:creationId xmlns:p14="http://schemas.microsoft.com/office/powerpoint/2010/main" val="1507993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ctrTitle" idx="4294967295"/>
          </p:nvPr>
        </p:nvSpPr>
        <p:spPr>
          <a:xfrm>
            <a:off x="1377574" y="2040550"/>
            <a:ext cx="6388800" cy="183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a:solidFill>
                  <a:srgbClr val="00BEF2"/>
                </a:solidFill>
              </a:rPr>
              <a:t>How to apply for a scholarship…….</a:t>
            </a:r>
            <a:br>
              <a:rPr lang="en-US" sz="1600" dirty="0">
                <a:solidFill>
                  <a:srgbClr val="00BEF2"/>
                </a:solidFill>
              </a:rPr>
            </a:br>
            <a:br>
              <a:rPr lang="en-US" sz="1600" dirty="0">
                <a:solidFill>
                  <a:srgbClr val="00BEF2"/>
                </a:solidFill>
              </a:rPr>
            </a:br>
            <a:r>
              <a:rPr lang="en-US" sz="1600" dirty="0">
                <a:solidFill>
                  <a:srgbClr val="0070C0"/>
                </a:solidFill>
                <a:hlinkClick r:id="rId3"/>
              </a:rPr>
              <a:t>https://www.leasefoundation.org/academic-programs/home/scholarship-program/</a:t>
            </a:r>
            <a:r>
              <a:rPr lang="en-US" sz="1600" dirty="0">
                <a:solidFill>
                  <a:srgbClr val="0070C0"/>
                </a:solidFill>
              </a:rPr>
              <a:t> </a:t>
            </a:r>
            <a:endParaRPr sz="1600" dirty="0">
              <a:solidFill>
                <a:srgbClr val="0070C0"/>
              </a:solidFill>
            </a:endParaRPr>
          </a:p>
        </p:txBody>
      </p:sp>
      <p:sp>
        <p:nvSpPr>
          <p:cNvPr id="203" name="Google Shape;203;p27"/>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42</a:t>
            </a:fld>
            <a:endParaRPr/>
          </a:p>
        </p:txBody>
      </p:sp>
      <p:pic>
        <p:nvPicPr>
          <p:cNvPr id="2" name="Picture 1">
            <a:extLst>
              <a:ext uri="{FF2B5EF4-FFF2-40B4-BE49-F238E27FC236}">
                <a16:creationId xmlns:a16="http://schemas.microsoft.com/office/drawing/2014/main" id="{9B148622-4607-4AE4-B6D3-84244A139ABA}"/>
              </a:ext>
            </a:extLst>
          </p:cNvPr>
          <p:cNvPicPr>
            <a:picLocks noChangeAspect="1"/>
          </p:cNvPicPr>
          <p:nvPr/>
        </p:nvPicPr>
        <p:blipFill>
          <a:blip r:embed="rId4"/>
          <a:stretch>
            <a:fillRect/>
          </a:stretch>
        </p:blipFill>
        <p:spPr>
          <a:xfrm>
            <a:off x="5403970" y="-2028758"/>
            <a:ext cx="4724809" cy="4724809"/>
          </a:xfrm>
          <a:prstGeom prst="rect">
            <a:avLst/>
          </a:prstGeom>
        </p:spPr>
      </p:pic>
      <p:sp>
        <p:nvSpPr>
          <p:cNvPr id="6" name="Google Shape;261;p31">
            <a:extLst>
              <a:ext uri="{FF2B5EF4-FFF2-40B4-BE49-F238E27FC236}">
                <a16:creationId xmlns:a16="http://schemas.microsoft.com/office/drawing/2014/main" id="{DCEF7999-95A8-49BF-BC25-9564C62E4F54}"/>
              </a:ext>
            </a:extLst>
          </p:cNvPr>
          <p:cNvSpPr txBox="1">
            <a:spLocks/>
          </p:cNvSpPr>
          <p:nvPr/>
        </p:nvSpPr>
        <p:spPr>
          <a:xfrm>
            <a:off x="1560927" y="3200350"/>
            <a:ext cx="7609200" cy="671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solidFill>
                <a:schemeClr val="bg1"/>
              </a:solidFill>
            </a:endParaRPr>
          </a:p>
        </p:txBody>
      </p:sp>
    </p:spTree>
    <p:extLst>
      <p:ext uri="{BB962C8B-B14F-4D97-AF65-F5344CB8AC3E}">
        <p14:creationId xmlns:p14="http://schemas.microsoft.com/office/powerpoint/2010/main" val="228596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body" idx="1"/>
          </p:nvPr>
        </p:nvSpPr>
        <p:spPr>
          <a:xfrm>
            <a:off x="1010200" y="1434950"/>
            <a:ext cx="5730000" cy="27801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3600" b="1" dirty="0"/>
              <a:t>Any </a:t>
            </a:r>
            <a:r>
              <a:rPr lang="en-US" sz="3600" b="1" dirty="0"/>
              <a:t>Q</a:t>
            </a:r>
            <a:r>
              <a:rPr lang="en" sz="3600" b="1" dirty="0"/>
              <a:t>uestions?</a:t>
            </a:r>
            <a:endParaRPr sz="3600" b="1" dirty="0"/>
          </a:p>
          <a:p>
            <a:pPr marL="0" lvl="0" indent="0">
              <a:spcBef>
                <a:spcPts val="600"/>
              </a:spcBef>
              <a:spcAft>
                <a:spcPts val="0"/>
              </a:spcAft>
              <a:buNone/>
            </a:pPr>
            <a:endParaRPr b="1" dirty="0"/>
          </a:p>
          <a:p>
            <a:pPr marL="0" lvl="0" indent="0" rtl="0">
              <a:spcBef>
                <a:spcPts val="600"/>
              </a:spcBef>
              <a:spcAft>
                <a:spcPts val="0"/>
              </a:spcAft>
              <a:buNone/>
            </a:pPr>
            <a:r>
              <a:rPr lang="en" dirty="0"/>
              <a:t>You can find me at:</a:t>
            </a:r>
            <a:endParaRPr dirty="0"/>
          </a:p>
          <a:p>
            <a:pPr>
              <a:spcBef>
                <a:spcPts val="0"/>
              </a:spcBef>
            </a:pPr>
            <a:r>
              <a:rPr lang="en-US" dirty="0"/>
              <a:t>Email address</a:t>
            </a:r>
          </a:p>
          <a:p>
            <a:pPr>
              <a:spcBef>
                <a:spcPts val="0"/>
              </a:spcBef>
            </a:pPr>
            <a:r>
              <a:rPr lang="en-US"/>
              <a:t>Company website</a:t>
            </a:r>
            <a:endParaRPr lang="en" dirty="0"/>
          </a:p>
          <a:p>
            <a:pPr>
              <a:spcBef>
                <a:spcPts val="0"/>
              </a:spcBef>
            </a:pPr>
            <a:r>
              <a:rPr lang="en-US" dirty="0"/>
              <a:t>@username</a:t>
            </a:r>
          </a:p>
          <a:p>
            <a:pPr marL="76200" indent="0">
              <a:spcBef>
                <a:spcPts val="0"/>
              </a:spcBef>
              <a:buNone/>
            </a:pPr>
            <a:endParaRPr lang="en-US" dirty="0"/>
          </a:p>
          <a:p>
            <a:pPr marL="76200" lvl="0" indent="0" rtl="0">
              <a:spcBef>
                <a:spcPts val="0"/>
              </a:spcBef>
              <a:spcAft>
                <a:spcPts val="0"/>
              </a:spcAft>
              <a:buSzPts val="2400"/>
              <a:buNone/>
            </a:pPr>
            <a:endParaRPr dirty="0"/>
          </a:p>
        </p:txBody>
      </p:sp>
      <p:sp>
        <p:nvSpPr>
          <p:cNvPr id="299" name="Google Shape;299;p36"/>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43</a:t>
            </a:fld>
            <a:endParaRPr/>
          </a:p>
        </p:txBody>
      </p:sp>
      <p:sp>
        <p:nvSpPr>
          <p:cNvPr id="300" name="Google Shape;300;p36"/>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THANK </a:t>
            </a:r>
            <a:r>
              <a:rPr lang="en-US" dirty="0"/>
              <a:t>YOU</a:t>
            </a:r>
            <a:r>
              <a:rPr lang="en" dirty="0"/>
              <a:t>!</a:t>
            </a:r>
            <a:endParaRPr dirty="0"/>
          </a:p>
        </p:txBody>
      </p:sp>
      <p:pic>
        <p:nvPicPr>
          <p:cNvPr id="2" name="Picture 1">
            <a:extLst>
              <a:ext uri="{FF2B5EF4-FFF2-40B4-BE49-F238E27FC236}">
                <a16:creationId xmlns:a16="http://schemas.microsoft.com/office/drawing/2014/main" id="{42B465D8-CF25-4E5C-841C-5D9E952D159B}"/>
              </a:ext>
            </a:extLst>
          </p:cNvPr>
          <p:cNvPicPr>
            <a:picLocks noChangeAspect="1"/>
          </p:cNvPicPr>
          <p:nvPr/>
        </p:nvPicPr>
        <p:blipFill>
          <a:blip r:embed="rId3"/>
          <a:stretch>
            <a:fillRect/>
          </a:stretch>
        </p:blipFill>
        <p:spPr>
          <a:xfrm>
            <a:off x="5404020" y="-2037466"/>
            <a:ext cx="4724809" cy="47248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INDUSTRY OVERVIEW</a:t>
            </a:r>
            <a:endParaRPr sz="1400" dirty="0"/>
          </a:p>
        </p:txBody>
      </p:sp>
      <p:sp>
        <p:nvSpPr>
          <p:cNvPr id="113" name="Google Shape;113;p18"/>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noAutofit/>
          </a:bodyPr>
          <a:lstStyle/>
          <a:p>
            <a:pPr lvl="0"/>
            <a:r>
              <a:rPr lang="en-US" sz="1800" dirty="0"/>
              <a:t>Most businesses require equipment in order to operate and grow and, for most businesses, equipment financing is a key acquisition strategy.</a:t>
            </a:r>
            <a:r>
              <a:rPr lang="en" sz="1800" dirty="0"/>
              <a:t> </a:t>
            </a:r>
          </a:p>
          <a:p>
            <a:pPr lvl="0"/>
            <a:r>
              <a:rPr lang="en-US" sz="1800" dirty="0"/>
              <a:t>Each year, an estimated $1.8 trillion is invested by U.S. businesses, nonprofits and government agencies in plant, equipment and software. </a:t>
            </a:r>
          </a:p>
          <a:p>
            <a:pPr lvl="0"/>
            <a:r>
              <a:rPr lang="en-US" sz="1800" dirty="0"/>
              <a:t>Over 50%, or nearly $1 trillion of that investment, was financed through loans, leases and lines of credit. </a:t>
            </a:r>
          </a:p>
          <a:p>
            <a:pPr lvl="0"/>
            <a:endParaRPr lang="en-US" sz="1800" dirty="0"/>
          </a:p>
          <a:p>
            <a:pPr lvl="0"/>
            <a:endParaRPr lang="en-US"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5</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ctrTitle" idx="4294967295"/>
          </p:nvPr>
        </p:nvSpPr>
        <p:spPr>
          <a:xfrm>
            <a:off x="459280" y="-257100"/>
            <a:ext cx="6817500" cy="894900"/>
          </a:xfrm>
          <a:prstGeom prst="rect">
            <a:avLst/>
          </a:prstGeom>
        </p:spPr>
        <p:txBody>
          <a:bodyPr spcFirstLastPara="1" wrap="square" lIns="91425" tIns="91425" rIns="91425" bIns="91425" anchor="b" anchorCtr="0">
            <a:noAutofit/>
          </a:bodyPr>
          <a:lstStyle/>
          <a:p>
            <a:pPr lvl="0" algn="ctr"/>
            <a:r>
              <a:rPr lang="en-US" sz="2000" dirty="0">
                <a:solidFill>
                  <a:srgbClr val="0070C0"/>
                </a:solidFill>
              </a:rPr>
              <a:t>Equipment Finance Industry Size in 2019</a:t>
            </a:r>
          </a:p>
        </p:txBody>
      </p:sp>
      <p:pic>
        <p:nvPicPr>
          <p:cNvPr id="2" name="Picture 1">
            <a:extLst>
              <a:ext uri="{FF2B5EF4-FFF2-40B4-BE49-F238E27FC236}">
                <a16:creationId xmlns:a16="http://schemas.microsoft.com/office/drawing/2014/main" id="{8F01ECE0-26F9-4815-B744-9D4DA7C0B047}"/>
              </a:ext>
            </a:extLst>
          </p:cNvPr>
          <p:cNvPicPr>
            <a:picLocks noChangeAspect="1"/>
          </p:cNvPicPr>
          <p:nvPr/>
        </p:nvPicPr>
        <p:blipFill>
          <a:blip r:embed="rId3"/>
          <a:stretch>
            <a:fillRect/>
          </a:stretch>
        </p:blipFill>
        <p:spPr>
          <a:xfrm>
            <a:off x="5525261" y="-2043505"/>
            <a:ext cx="4724809" cy="4724809"/>
          </a:xfrm>
          <a:prstGeom prst="rect">
            <a:avLst/>
          </a:prstGeom>
        </p:spPr>
      </p:pic>
      <p:pic>
        <p:nvPicPr>
          <p:cNvPr id="3" name="Picture 2">
            <a:extLst>
              <a:ext uri="{FF2B5EF4-FFF2-40B4-BE49-F238E27FC236}">
                <a16:creationId xmlns:a16="http://schemas.microsoft.com/office/drawing/2014/main" id="{E084558F-CC6C-49A7-BA75-7CC4EA3F80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1330" y="907693"/>
            <a:ext cx="5901339" cy="3560016"/>
          </a:xfrm>
          <a:prstGeom prst="rect">
            <a:avLst/>
          </a:prstGeom>
        </p:spPr>
      </p:pic>
    </p:spTree>
    <p:extLst>
      <p:ext uri="{BB962C8B-B14F-4D97-AF65-F5344CB8AC3E}">
        <p14:creationId xmlns:p14="http://schemas.microsoft.com/office/powerpoint/2010/main" val="2227147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body" idx="1"/>
          </p:nvPr>
        </p:nvSpPr>
        <p:spPr>
          <a:xfrm>
            <a:off x="1010200" y="1443000"/>
            <a:ext cx="3461400" cy="2764500"/>
          </a:xfrm>
          <a:prstGeom prst="rect">
            <a:avLst/>
          </a:prstGeom>
        </p:spPr>
        <p:txBody>
          <a:bodyPr spcFirstLastPara="1" wrap="square" lIns="91425" tIns="91425" rIns="91425" bIns="91425" anchor="t" anchorCtr="0">
            <a:noAutofit/>
          </a:bodyPr>
          <a:lstStyle/>
          <a:p>
            <a:pPr marL="0" lvl="0" indent="0">
              <a:buNone/>
            </a:pPr>
            <a:r>
              <a:rPr lang="en-US" dirty="0"/>
              <a:t>Equipment finance (lease or loan) is often a key component of a company’s </a:t>
            </a:r>
            <a:r>
              <a:rPr lang="en-US" b="1" dirty="0"/>
              <a:t>balance sheet</a:t>
            </a:r>
            <a:r>
              <a:rPr lang="en-US" dirty="0"/>
              <a:t>.</a:t>
            </a:r>
            <a:endParaRPr dirty="0"/>
          </a:p>
        </p:txBody>
      </p:sp>
      <p:sp>
        <p:nvSpPr>
          <p:cNvPr id="141" name="Google Shape;141;p20"/>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INDUSTRY OVERVIEW</a:t>
            </a:r>
            <a:endParaRPr dirty="0"/>
          </a:p>
        </p:txBody>
      </p:sp>
      <p:sp>
        <p:nvSpPr>
          <p:cNvPr id="142" name="Google Shape;142;p20"/>
          <p:cNvSpPr txBox="1">
            <a:spLocks noGrp="1"/>
          </p:cNvSpPr>
          <p:nvPr>
            <p:ph type="body" idx="2"/>
          </p:nvPr>
        </p:nvSpPr>
        <p:spPr>
          <a:xfrm>
            <a:off x="4680125" y="1443000"/>
            <a:ext cx="3461400" cy="2764500"/>
          </a:xfrm>
          <a:prstGeom prst="rect">
            <a:avLst/>
          </a:prstGeom>
        </p:spPr>
        <p:txBody>
          <a:bodyPr spcFirstLastPara="1" wrap="square" lIns="91425" tIns="91425" rIns="91425" bIns="91425" anchor="t" anchorCtr="0">
            <a:noAutofit/>
          </a:bodyPr>
          <a:lstStyle/>
          <a:p>
            <a:pPr marL="0" lvl="0" indent="0">
              <a:buNone/>
            </a:pPr>
            <a:r>
              <a:rPr lang="en-US" dirty="0"/>
              <a:t>Used </a:t>
            </a:r>
            <a:r>
              <a:rPr lang="en-US" b="1" dirty="0"/>
              <a:t>in conjunction with equity, senior bank debt, and other debt instruments</a:t>
            </a:r>
            <a:r>
              <a:rPr lang="en-US" dirty="0"/>
              <a:t>, it is one of the most important ways for businesses to manage their balance sheet.</a:t>
            </a:r>
            <a:endParaRPr dirty="0"/>
          </a:p>
        </p:txBody>
      </p:sp>
      <p:sp>
        <p:nvSpPr>
          <p:cNvPr id="143" name="Google Shape;143;p20"/>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7</a:t>
            </a:fld>
            <a:endParaRPr/>
          </a:p>
        </p:txBody>
      </p:sp>
      <p:pic>
        <p:nvPicPr>
          <p:cNvPr id="2" name="Picture 1">
            <a:extLst>
              <a:ext uri="{FF2B5EF4-FFF2-40B4-BE49-F238E27FC236}">
                <a16:creationId xmlns:a16="http://schemas.microsoft.com/office/drawing/2014/main" id="{B768703E-43D8-4435-9DA9-9F3D329884FB}"/>
              </a:ext>
            </a:extLst>
          </p:cNvPr>
          <p:cNvPicPr>
            <a:picLocks noChangeAspect="1"/>
          </p:cNvPicPr>
          <p:nvPr/>
        </p:nvPicPr>
        <p:blipFill>
          <a:blip r:embed="rId3"/>
          <a:stretch>
            <a:fillRect/>
          </a:stretch>
        </p:blipFill>
        <p:spPr>
          <a:xfrm>
            <a:off x="5404020" y="-2046175"/>
            <a:ext cx="4724809" cy="4724809"/>
          </a:xfrm>
          <a:prstGeom prst="rect">
            <a:avLst/>
          </a:prstGeom>
        </p:spPr>
      </p:pic>
      <p:pic>
        <p:nvPicPr>
          <p:cNvPr id="1028" name="Picture 4" descr="https://images.unsplash.com/photo-1523958203904-cdcb402031fd?ixlib=rb-0.3.5&amp;ixid=eyJhcHBfaWQiOjEyMDd9&amp;s=3e2f3916b5fe91b9761b156530e330dc&amp;w=1000&amp;q=80">
            <a:extLst>
              <a:ext uri="{FF2B5EF4-FFF2-40B4-BE49-F238E27FC236}">
                <a16:creationId xmlns:a16="http://schemas.microsoft.com/office/drawing/2014/main" id="{AD56A614-498D-4DD9-A87D-34EC4BB8A85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36384" y="2621445"/>
            <a:ext cx="2200951" cy="1467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SECURED LENDING &amp; LEASE FINANCING</a:t>
            </a:r>
            <a:endParaRPr sz="1400" dirty="0"/>
          </a:p>
        </p:txBody>
      </p:sp>
      <p:sp>
        <p:nvSpPr>
          <p:cNvPr id="113" name="Google Shape;113;p18"/>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noAutofit/>
          </a:bodyPr>
          <a:lstStyle/>
          <a:p>
            <a:pPr lvl="0"/>
            <a:r>
              <a:rPr lang="en-US" sz="1400" dirty="0"/>
              <a:t>A </a:t>
            </a:r>
            <a:r>
              <a:rPr lang="en-US" sz="1400" b="1" dirty="0"/>
              <a:t>loan</a:t>
            </a:r>
            <a:r>
              <a:rPr lang="en-US" sz="1400" dirty="0"/>
              <a:t> is a financing agreement that allows a business to acquire, use, and own equipment.</a:t>
            </a:r>
          </a:p>
          <a:p>
            <a:pPr lvl="1"/>
            <a:r>
              <a:rPr lang="en-US" sz="1400" dirty="0"/>
              <a:t>A loan may require a down payment or a pledge of other assets for collateral. Under a loan financing, the borrower remains the owner of the equipment for tax and accounting purposes. </a:t>
            </a:r>
          </a:p>
          <a:p>
            <a:pPr lvl="0"/>
            <a:r>
              <a:rPr lang="en-US" sz="1400" dirty="0"/>
              <a:t>A </a:t>
            </a:r>
            <a:r>
              <a:rPr lang="en-US" sz="1400" b="1" dirty="0"/>
              <a:t>lease</a:t>
            </a:r>
            <a:r>
              <a:rPr lang="en-US" sz="1400" dirty="0"/>
              <a:t> allows a company to acquire and use equipment while conserving its cash flow and lines of credit. </a:t>
            </a:r>
          </a:p>
          <a:p>
            <a:pPr lvl="1"/>
            <a:r>
              <a:rPr lang="en-US" sz="1400" dirty="0"/>
              <a:t>Leasing also provides a new source of credit with the added benefit of being able to expense your lease payments in most instances. Leasing also can protect against equipment obsolescence when upgrades are included in a lease contract or the equipment is returned to the lessor at the end of the lease term.</a:t>
            </a:r>
            <a:endParaRPr lang="en" sz="14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8</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spTree>
    <p:extLst>
      <p:ext uri="{BB962C8B-B14F-4D97-AF65-F5344CB8AC3E}">
        <p14:creationId xmlns:p14="http://schemas.microsoft.com/office/powerpoint/2010/main" val="68713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INDUSTRY OVERVIEW</a:t>
            </a:r>
            <a:endParaRPr sz="1400" dirty="0"/>
          </a:p>
        </p:txBody>
      </p:sp>
      <p:sp>
        <p:nvSpPr>
          <p:cNvPr id="113" name="Google Shape;113;p18"/>
          <p:cNvSpPr txBox="1">
            <a:spLocks noGrp="1"/>
          </p:cNvSpPr>
          <p:nvPr>
            <p:ph type="body" idx="1"/>
          </p:nvPr>
        </p:nvSpPr>
        <p:spPr>
          <a:xfrm>
            <a:off x="926893" y="1320125"/>
            <a:ext cx="7131300" cy="759338"/>
          </a:xfrm>
          <a:prstGeom prst="rect">
            <a:avLst/>
          </a:prstGeom>
        </p:spPr>
        <p:txBody>
          <a:bodyPr spcFirstLastPara="1" wrap="square" lIns="91425" tIns="91425" rIns="91425" bIns="91425" anchor="t" anchorCtr="0">
            <a:noAutofit/>
          </a:bodyPr>
          <a:lstStyle/>
          <a:p>
            <a:pPr marL="76200" lvl="0" indent="0">
              <a:buNone/>
            </a:pPr>
            <a:r>
              <a:rPr lang="en-US" sz="1600" b="1" dirty="0"/>
              <a:t>The assets that a business may need to finance are varied; examples include:</a:t>
            </a:r>
          </a:p>
          <a:p>
            <a:pPr lvl="1"/>
            <a:r>
              <a:rPr lang="en-US" sz="1600" dirty="0"/>
              <a:t>Trucks and transportation equipment</a:t>
            </a:r>
          </a:p>
          <a:p>
            <a:pPr lvl="1"/>
            <a:r>
              <a:rPr lang="en-US" sz="1600" dirty="0"/>
              <a:t>Construction and off-road equipment </a:t>
            </a:r>
          </a:p>
          <a:p>
            <a:pPr lvl="1"/>
            <a:r>
              <a:rPr lang="en-US" sz="1600" dirty="0"/>
              <a:t>Manufacturing and mining machinery</a:t>
            </a:r>
          </a:p>
          <a:p>
            <a:pPr lvl="1"/>
            <a:r>
              <a:rPr lang="en-US" sz="1600" dirty="0"/>
              <a:t>Medical technology and equipment</a:t>
            </a:r>
          </a:p>
          <a:p>
            <a:pPr lvl="1"/>
            <a:r>
              <a:rPr lang="en-US" sz="1600" dirty="0"/>
              <a:t>Commercial and corporate aircraft</a:t>
            </a:r>
          </a:p>
          <a:p>
            <a:pPr lvl="1"/>
            <a:r>
              <a:rPr lang="en-US" sz="1600" dirty="0"/>
              <a:t>Rail cars and rolling stock</a:t>
            </a:r>
          </a:p>
          <a:p>
            <a:pPr lvl="1"/>
            <a:r>
              <a:rPr lang="en-US" sz="1600" dirty="0"/>
              <a:t>Vessels and containers</a:t>
            </a:r>
          </a:p>
          <a:p>
            <a:pPr lvl="1"/>
            <a:r>
              <a:rPr lang="en-US" sz="1600" dirty="0"/>
              <a:t>Agricultural equipment</a:t>
            </a:r>
          </a:p>
          <a:p>
            <a:pPr lvl="1"/>
            <a:r>
              <a:rPr lang="en-US" sz="1600" dirty="0"/>
              <a:t>Business, retail, and office equipment </a:t>
            </a:r>
          </a:p>
          <a:p>
            <a:pPr lvl="1"/>
            <a:r>
              <a:rPr lang="en-US" sz="1600" dirty="0"/>
              <a:t>IT equipment and software </a:t>
            </a:r>
          </a:p>
          <a:p>
            <a:pPr lvl="1"/>
            <a:endParaRPr lang="en-US" sz="1800" dirty="0"/>
          </a:p>
          <a:p>
            <a:pPr marL="533400" lvl="1" indent="0">
              <a:buNone/>
            </a:pPr>
            <a:endParaRPr lang="en-US" sz="1800" dirty="0"/>
          </a:p>
          <a:p>
            <a:pPr marL="76200" lvl="0" indent="0">
              <a:buNone/>
            </a:pPr>
            <a:endParaRPr lang="en"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9</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pic>
        <p:nvPicPr>
          <p:cNvPr id="2070" name="Picture 22" descr="A truck with the containers cruising down a highway under a partially cloudy sky.">
            <a:extLst>
              <a:ext uri="{FF2B5EF4-FFF2-40B4-BE49-F238E27FC236}">
                <a16:creationId xmlns:a16="http://schemas.microsoft.com/office/drawing/2014/main" id="{FACAE0AB-8AFD-44D7-9565-D9CEB0A8BE7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68143" y="1889003"/>
            <a:ext cx="2631703" cy="1934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81823292"/>
      </p:ext>
    </p:extLst>
  </p:cSld>
  <p:clrMapOvr>
    <a:masterClrMapping/>
  </p:clrMapOvr>
</p:sld>
</file>

<file path=ppt/theme/theme1.xml><?xml version="1.0" encoding="utf-8"?>
<a:theme xmlns:a="http://schemas.openxmlformats.org/drawingml/2006/main" name="Grem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49FA4B1DF4B4FB3157A1EF559E18F" ma:contentTypeVersion="13" ma:contentTypeDescription="Create a new document." ma:contentTypeScope="" ma:versionID="e98b41ce4dbcae969ed0c1a7e8583a2a">
  <xsd:schema xmlns:xsd="http://www.w3.org/2001/XMLSchema" xmlns:xs="http://www.w3.org/2001/XMLSchema" xmlns:p="http://schemas.microsoft.com/office/2006/metadata/properties" xmlns:ns2="c75074cb-a24d-42d9-b253-f37c4aba73e7" xmlns:ns3="d3ab7be1-5101-443e-92f4-2d0f12ad1c07" targetNamespace="http://schemas.microsoft.com/office/2006/metadata/properties" ma:root="true" ma:fieldsID="e794eb51769b5ad6feceb85550c3d0da" ns2:_="" ns3:_="">
    <xsd:import namespace="c75074cb-a24d-42d9-b253-f37c4aba73e7"/>
    <xsd:import namespace="d3ab7be1-5101-443e-92f4-2d0f12ad1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74cb-a24d-42d9-b253-f37c4aba7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ab7be1-5101-443e-92f4-2d0f12ad1c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7304BF-A5FE-4B38-A706-5F8117E69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074cb-a24d-42d9-b253-f37c4aba73e7"/>
    <ds:schemaRef ds:uri="d3ab7be1-5101-443e-92f4-2d0f12ad1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37901C-3FAF-4172-A4B4-9C9614C9A312}">
  <ds:schemaRefs>
    <ds:schemaRef ds:uri="http://schemas.microsoft.com/sharepoint/v3/contenttype/forms"/>
  </ds:schemaRefs>
</ds:datastoreItem>
</file>

<file path=customXml/itemProps3.xml><?xml version="1.0" encoding="utf-8"?>
<ds:datastoreItem xmlns:ds="http://schemas.openxmlformats.org/officeDocument/2006/customXml" ds:itemID="{A05DDE4F-C490-4065-A30C-6E8C8318459A}">
  <ds:schemaRefs>
    <ds:schemaRef ds:uri="http://schemas.microsoft.com/office/2006/metadata/properties"/>
    <ds:schemaRef ds:uri="http://www.w3.org/XML/1998/namespace"/>
    <ds:schemaRef ds:uri="http://schemas.openxmlformats.org/package/2006/metadata/core-properties"/>
    <ds:schemaRef ds:uri="http://purl.org/dc/terms/"/>
    <ds:schemaRef ds:uri="c75074cb-a24d-42d9-b253-f37c4aba73e7"/>
    <ds:schemaRef ds:uri="http://schemas.microsoft.com/office/2006/documentManagement/types"/>
    <ds:schemaRef ds:uri="http://purl.org/dc/elements/1.1/"/>
    <ds:schemaRef ds:uri="http://schemas.microsoft.com/office/infopath/2007/PartnerControls"/>
    <ds:schemaRef ds:uri="d3ab7be1-5101-443e-92f4-2d0f12ad1c07"/>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951</TotalTime>
  <Words>2439</Words>
  <Application>Microsoft Office PowerPoint</Application>
  <PresentationFormat>On-screen Show (16:9)</PresentationFormat>
  <Paragraphs>368</Paragraphs>
  <Slides>43</Slides>
  <Notes>43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Roboto</vt:lpstr>
      <vt:lpstr>Montserrat</vt:lpstr>
      <vt:lpstr>Source Sans Pro</vt:lpstr>
      <vt:lpstr>National2</vt:lpstr>
      <vt:lpstr>Wingdings</vt:lpstr>
      <vt:lpstr>Gremio template</vt:lpstr>
      <vt:lpstr>EQUIPMENT LEASING &amp; FINANCE: A Dynamic, Global Industry</vt:lpstr>
      <vt:lpstr>[ORGANIZATION NAME]</vt:lpstr>
      <vt:lpstr>INDUSTRY OVERVIEW</vt:lpstr>
      <vt:lpstr>INDUSTRY OVERVIEW</vt:lpstr>
      <vt:lpstr>INDUSTRY OVERVIEW</vt:lpstr>
      <vt:lpstr>Equipment Finance Industry Size in 2019</vt:lpstr>
      <vt:lpstr>INDUSTRY OVERVIEW</vt:lpstr>
      <vt:lpstr>SECURED LENDING &amp; LEASE FINANCING</vt:lpstr>
      <vt:lpstr>INDUSTRY OVERVIEW</vt:lpstr>
      <vt:lpstr>WHO ARE THE PLAYERS?</vt:lpstr>
      <vt:lpstr>WHO ARE THE PLAYERS?</vt:lpstr>
      <vt:lpstr>WHO ARE THE PLAYERS?</vt:lpstr>
      <vt:lpstr>WHO ARE THE PLAYERS?</vt:lpstr>
      <vt:lpstr>WHO ARE THE PLAYERS?</vt:lpstr>
      <vt:lpstr>INDUSTRY OVERVIEW</vt:lpstr>
      <vt:lpstr>MARKET SEGMENTS – SMALL-TICKET FINANCING</vt:lpstr>
      <vt:lpstr>MARKET SEGMENTS – MIDDLE MARKET FINANCING</vt:lpstr>
      <vt:lpstr>MARKET SEGMENTS – BIG-TICKET/LARGE-TICKET FINANCING</vt:lpstr>
      <vt:lpstr>WHY EQUIPMENT FINANCE?</vt:lpstr>
      <vt:lpstr>WHY EQUIPMENT FINANCE?</vt:lpstr>
      <vt:lpstr>BENEFITS OF EQUIPMENT FINANCE  </vt:lpstr>
      <vt:lpstr>BENEFITS OF EQUIPMENT FINANCE  </vt:lpstr>
      <vt:lpstr>CAPITAL MARKETS</vt:lpstr>
      <vt:lpstr>CAPITAL MARKETS</vt:lpstr>
      <vt:lpstr>EQUIPMENT-BASED ASSET SECURITIZATION</vt:lpstr>
      <vt:lpstr>SYNDICATIONS</vt:lpstr>
      <vt:lpstr>PORTFOLIO SALE TYPE ACTIVITY</vt:lpstr>
      <vt:lpstr>EQUIPMENT FINANCE  A Progressive Industry</vt:lpstr>
      <vt:lpstr>The Equipment Leasing and Finance Industry</vt:lpstr>
      <vt:lpstr>WHO IS THE ELFA?</vt:lpstr>
      <vt:lpstr>ELFA Equality </vt:lpstr>
      <vt:lpstr>ELFA Affinity Groups   </vt:lpstr>
      <vt:lpstr>ABOUT THE FOUNDATION</vt:lpstr>
      <vt:lpstr>ABOUT THE FOUNDATION</vt:lpstr>
      <vt:lpstr>INDUSTRY CERTIFICATION</vt:lpstr>
      <vt:lpstr>CAREER PATHS IN  EQUIPMENT FINANCE</vt:lpstr>
      <vt:lpstr>EQUIPMENT FINANCE/LESSORS</vt:lpstr>
      <vt:lpstr>EQUIPMENT FINANCE SERVICE PROVIDERS</vt:lpstr>
      <vt:lpstr>Looking for an Internship?</vt:lpstr>
      <vt:lpstr>PowerPoint Presentation</vt:lpstr>
      <vt:lpstr>Equipment Leasing &amp; Finance Foundation  $5,000 Scholarship  Apply By May 20</vt:lpstr>
      <vt:lpstr>How to apply for a scholarship…….  https://www.leasefoundation.org/academic-programs/home/scholarship-program/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EQUIPMENT LEASING AND FINANCE: A Dynamic, Global Industry</dc:title>
  <dc:creator>Anneliese DeDiemar</dc:creator>
  <cp:lastModifiedBy>Stephanie Fisher</cp:lastModifiedBy>
  <cp:revision>70</cp:revision>
  <dcterms:modified xsi:type="dcterms:W3CDTF">2022-01-06T19:21:13Z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0x010100CCA49FA4B1DF4B4FB3157A1EF559E18F</vt:lpwstr>
  </property>
  <property fmtid="{D5CDD505-2E9C-101B-9397-08002B2CF9AE}" pid="3" name="Order">
    <vt:r8>539800</vt:r8>
  </property>
</Properties>
</file>