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23"/>
  </p:notesMasterIdLst>
  <p:sldIdLst>
    <p:sldId id="257" r:id="rId6"/>
    <p:sldId id="330" r:id="rId7"/>
    <p:sldId id="365" r:id="rId8"/>
    <p:sldId id="366" r:id="rId9"/>
    <p:sldId id="351" r:id="rId10"/>
    <p:sldId id="368" r:id="rId11"/>
    <p:sldId id="369" r:id="rId12"/>
    <p:sldId id="343" r:id="rId13"/>
    <p:sldId id="331" r:id="rId14"/>
    <p:sldId id="347" r:id="rId15"/>
    <p:sldId id="334" r:id="rId16"/>
    <p:sldId id="355" r:id="rId17"/>
    <p:sldId id="337" r:id="rId18"/>
    <p:sldId id="339" r:id="rId19"/>
    <p:sldId id="340" r:id="rId20"/>
    <p:sldId id="367" r:id="rId21"/>
    <p:sldId id="341"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168" userDrawn="1">
          <p15:clr>
            <a:srgbClr val="A4A3A4"/>
          </p15:clr>
        </p15:guide>
        <p15:guide id="3" orient="horz" pos="4224" userDrawn="1">
          <p15:clr>
            <a:srgbClr val="A4A3A4"/>
          </p15:clr>
        </p15:guide>
        <p15:guide id="4" pos="5400" userDrawn="1">
          <p15:clr>
            <a:srgbClr val="A4A3A4"/>
          </p15:clr>
        </p15:guide>
        <p15:guide id="5" pos="2880" userDrawn="1">
          <p15:clr>
            <a:srgbClr val="A4A3A4"/>
          </p15:clr>
        </p15:guide>
        <p15:guide id="6" pos="2496" userDrawn="1">
          <p15:clr>
            <a:srgbClr val="A4A3A4"/>
          </p15:clr>
        </p15:guide>
        <p15:guide id="7" orient="horz" pos="37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en Handel" initials="CH" lastIdx="2" clrIdx="0">
    <p:extLst>
      <p:ext uri="{19B8F6BF-5375-455C-9EA6-DF929625EA0E}">
        <p15:presenceInfo xmlns:p15="http://schemas.microsoft.com/office/powerpoint/2012/main" userId="Colleen Handel" providerId="None"/>
      </p:ext>
    </p:extLst>
  </p:cmAuthor>
  <p:cmAuthor id="2" name="Nate Novak" initials="NN" lastIdx="1" clrIdx="1">
    <p:extLst>
      <p:ext uri="{19B8F6BF-5375-455C-9EA6-DF929625EA0E}">
        <p15:presenceInfo xmlns:p15="http://schemas.microsoft.com/office/powerpoint/2012/main" userId="S::nnovak@keybridgedc.com::3c06434c-f575-4bff-8479-9599fabd04f1" providerId="AD"/>
      </p:ext>
    </p:extLst>
  </p:cmAuthor>
  <p:cmAuthor id="3" name="Desmond Dahlberg" initials="DD" lastIdx="1" clrIdx="2">
    <p:extLst>
      <p:ext uri="{19B8F6BF-5375-455C-9EA6-DF929625EA0E}">
        <p15:presenceInfo xmlns:p15="http://schemas.microsoft.com/office/powerpoint/2012/main" userId="S::ddahlberg@keybridgedc.com::3413f205-2838-473a-a1b7-0e53c6e6f5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F00"/>
    <a:srgbClr val="102A7E"/>
    <a:srgbClr val="B2B2B2"/>
    <a:srgbClr val="FFFFFF"/>
    <a:srgbClr val="4568A5"/>
    <a:srgbClr val="98B5E8"/>
    <a:srgbClr val="BFC9F2"/>
    <a:srgbClr val="A1AECE"/>
    <a:srgbClr val="008000"/>
    <a:srgbClr val="F8C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CECEF-617C-4F45-9EF0-0AC4A1F124CD}" v="1" dt="2021-10-12T22:26:50.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4" autoAdjust="0"/>
    <p:restoredTop sz="78141" autoAdjust="0"/>
  </p:normalViewPr>
  <p:slideViewPr>
    <p:cSldViewPr snapToGrid="0">
      <p:cViewPr varScale="1">
        <p:scale>
          <a:sx n="52" d="100"/>
          <a:sy n="52" d="100"/>
        </p:scale>
        <p:origin x="2008" y="48"/>
      </p:cViewPr>
      <p:guideLst>
        <p:guide orient="horz" pos="1968"/>
        <p:guide pos="168"/>
        <p:guide orient="horz" pos="4224"/>
        <p:guide pos="5400"/>
        <p:guide pos="2880"/>
        <p:guide pos="2496"/>
        <p:guide orient="horz" pos="37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isher" userId="4a8d9212-f9a0-4b32-979f-fab227be859c" providerId="ADAL" clId="{588CECEF-617C-4F45-9EF0-0AC4A1F124CD}"/>
    <pc:docChg chg="addSld delSld modSld">
      <pc:chgData name="Stephanie Fisher" userId="4a8d9212-f9a0-4b32-979f-fab227be859c" providerId="ADAL" clId="{588CECEF-617C-4F45-9EF0-0AC4A1F124CD}" dt="2021-10-12T22:26:50.830" v="1"/>
      <pc:docMkLst>
        <pc:docMk/>
      </pc:docMkLst>
      <pc:sldChg chg="add del">
        <pc:chgData name="Stephanie Fisher" userId="4a8d9212-f9a0-4b32-979f-fab227be859c" providerId="ADAL" clId="{588CECEF-617C-4F45-9EF0-0AC4A1F124CD}" dt="2021-10-12T22:26:50.830" v="1"/>
        <pc:sldMkLst>
          <pc:docMk/>
          <pc:sldMk cId="168138480" sldId="257"/>
        </pc:sldMkLst>
      </pc:sldChg>
      <pc:sldMasterChg chg="delSldLayout">
        <pc:chgData name="Stephanie Fisher" userId="4a8d9212-f9a0-4b32-979f-fab227be859c" providerId="ADAL" clId="{588CECEF-617C-4F45-9EF0-0AC4A1F124CD}" dt="2021-10-12T22:26:42.068" v="0" actId="47"/>
        <pc:sldMasterMkLst>
          <pc:docMk/>
          <pc:sldMasterMk cId="2816950194" sldId="2147483660"/>
        </pc:sldMasterMkLst>
        <pc:sldLayoutChg chg="del">
          <pc:chgData name="Stephanie Fisher" userId="4a8d9212-f9a0-4b32-979f-fab227be859c" providerId="ADAL" clId="{588CECEF-617C-4F45-9EF0-0AC4A1F124CD}" dt="2021-10-12T22:26:42.068" v="0" actId="47"/>
          <pc:sldLayoutMkLst>
            <pc:docMk/>
            <pc:sldMasterMk cId="2816950194" sldId="2147483660"/>
            <pc:sldLayoutMk cId="4176844380" sldId="214748366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068022747156608E-2"/>
          <c:y val="5.3163710755158779E-2"/>
          <c:w val="0.89326837270341208"/>
          <c:h val="0.81308663515711599"/>
        </c:manualLayout>
      </c:layout>
      <c:barChart>
        <c:barDir val="col"/>
        <c:grouping val="clustered"/>
        <c:varyColors val="0"/>
        <c:ser>
          <c:idx val="1"/>
          <c:order val="0"/>
          <c:spPr>
            <a:solidFill>
              <a:srgbClr val="B2B2B2"/>
            </a:solidFill>
          </c:spPr>
          <c:invertIfNegative val="0"/>
          <c:dPt>
            <c:idx val="14"/>
            <c:invertIfNegative val="0"/>
            <c:bubble3D val="0"/>
            <c:extLst>
              <c:ext xmlns:c16="http://schemas.microsoft.com/office/drawing/2014/chart" uri="{C3380CC4-5D6E-409C-BE32-E72D297353CC}">
                <c16:uniqueId val="{00000000-8CC8-4549-84F1-8D9C04E04DAA}"/>
              </c:ext>
            </c:extLst>
          </c:dPt>
          <c:dPt>
            <c:idx val="15"/>
            <c:invertIfNegative val="0"/>
            <c:bubble3D val="0"/>
            <c:extLst>
              <c:ext xmlns:c16="http://schemas.microsoft.com/office/drawing/2014/chart" uri="{C3380CC4-5D6E-409C-BE32-E72D297353CC}">
                <c16:uniqueId val="{00000001-F504-4370-9D64-1EA106B7EB07}"/>
              </c:ext>
            </c:extLst>
          </c:dPt>
          <c:dPt>
            <c:idx val="16"/>
            <c:invertIfNegative val="0"/>
            <c:bubble3D val="0"/>
            <c:spPr>
              <a:solidFill>
                <a:srgbClr val="EF6F00"/>
              </a:solidFill>
            </c:spPr>
            <c:extLst>
              <c:ext xmlns:c16="http://schemas.microsoft.com/office/drawing/2014/chart" uri="{C3380CC4-5D6E-409C-BE32-E72D297353CC}">
                <c16:uniqueId val="{00000001-C04B-4123-AE64-F0CC817E8DD5}"/>
              </c:ext>
            </c:extLst>
          </c:dPt>
          <c:dLbls>
            <c:dLbl>
              <c:idx val="14"/>
              <c:tx>
                <c:rich>
                  <a:bodyPr wrap="square" lIns="38100" tIns="19050" rIns="38100" bIns="19050" anchor="ctr">
                    <a:spAutoFit/>
                  </a:bodyPr>
                  <a:lstStyle/>
                  <a:p>
                    <a:pPr>
                      <a:defRPr sz="800" b="1">
                        <a:solidFill>
                          <a:srgbClr val="EF6F00"/>
                        </a:solidFill>
                      </a:defRPr>
                    </a:pPr>
                    <a:fld id="{9027FC39-EDB1-45F5-9B53-F322577D7916}" type="VALUE">
                      <a:rPr lang="en-US">
                        <a:solidFill>
                          <a:srgbClr val="102A7E"/>
                        </a:solidFill>
                      </a:rPr>
                      <a:pPr>
                        <a:defRPr sz="800" b="1">
                          <a:solidFill>
                            <a:srgbClr val="EF6F00"/>
                          </a:solidFill>
                        </a:defRPr>
                      </a:pPr>
                      <a:t>[VALUE]</a:t>
                    </a:fld>
                    <a:endParaRPr lang="en-US"/>
                  </a:p>
                </c:rich>
              </c:tx>
              <c:numFmt formatCode="0.0%" sourceLinked="0"/>
              <c:spPr>
                <a:solidFill>
                  <a:sysClr val="window" lastClr="FFFFFF"/>
                </a:solid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C8-4549-84F1-8D9C04E04DAA}"/>
                </c:ext>
              </c:extLst>
            </c:dLbl>
            <c:dLbl>
              <c:idx val="15"/>
              <c:tx>
                <c:rich>
                  <a:bodyPr/>
                  <a:lstStyle/>
                  <a:p>
                    <a:fld id="{49772698-ED4D-47FB-AD09-2805B817EF50}" type="VALUE">
                      <a:rPr lang="en-US">
                        <a:solidFill>
                          <a:srgbClr val="102A7E"/>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04-4370-9D64-1EA106B7EB07}"/>
                </c:ext>
              </c:extLst>
            </c:dLbl>
            <c:dLbl>
              <c:idx val="16"/>
              <c:tx>
                <c:rich>
                  <a:bodyPr/>
                  <a:lstStyle/>
                  <a:p>
                    <a:fld id="{159DB066-BB04-40BB-9B5D-111DF79F08FC}" type="VALUE">
                      <a:rPr lang="en-US">
                        <a:solidFill>
                          <a:srgbClr val="EF6F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4B-4123-AE64-F0CC817E8DD5}"/>
                </c:ext>
              </c:extLst>
            </c:dLbl>
            <c:numFmt formatCode="0.0%" sourceLinked="0"/>
            <c:spPr>
              <a:solidFill>
                <a:sysClr val="window" lastClr="FFFFFF"/>
              </a:solid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Sheet1!$A$28:$A$44</c:f>
              <c:strCache>
                <c:ptCount val="17"/>
                <c:pt idx="0">
                  <c:v>2017.Q2</c:v>
                </c:pt>
                <c:pt idx="1">
                  <c:v>2017.Q3</c:v>
                </c:pt>
                <c:pt idx="2">
                  <c:v>2017.Q4</c:v>
                </c:pt>
                <c:pt idx="3">
                  <c:v>2018.Q1</c:v>
                </c:pt>
                <c:pt idx="4">
                  <c:v>2018.Q2</c:v>
                </c:pt>
                <c:pt idx="5">
                  <c:v>2018.Q3</c:v>
                </c:pt>
                <c:pt idx="6">
                  <c:v>2018.Q4</c:v>
                </c:pt>
                <c:pt idx="7">
                  <c:v>2019.Q1</c:v>
                </c:pt>
                <c:pt idx="8">
                  <c:v>2019.Q2</c:v>
                </c:pt>
                <c:pt idx="9">
                  <c:v>2019.Q3</c:v>
                </c:pt>
                <c:pt idx="10">
                  <c:v>2019.Q4</c:v>
                </c:pt>
                <c:pt idx="11">
                  <c:v>2020.Q1</c:v>
                </c:pt>
                <c:pt idx="12">
                  <c:v>2020.Q2</c:v>
                </c:pt>
                <c:pt idx="13">
                  <c:v>2020.Q3</c:v>
                </c:pt>
                <c:pt idx="14">
                  <c:v>2020.Q4</c:v>
                </c:pt>
                <c:pt idx="15">
                  <c:v>2021.Q1</c:v>
                </c:pt>
                <c:pt idx="16">
                  <c:v>2021.Q2</c:v>
                </c:pt>
              </c:strCache>
            </c:strRef>
          </c:cat>
          <c:val>
            <c:numRef>
              <c:f>Sheet1!$B$28:$B$44</c:f>
              <c:numCache>
                <c:formatCode>0.0%</c:formatCode>
                <c:ptCount val="17"/>
                <c:pt idx="0">
                  <c:v>1.72E-2</c:v>
                </c:pt>
                <c:pt idx="1">
                  <c:v>2.9499999999999998E-2</c:v>
                </c:pt>
                <c:pt idx="2">
                  <c:v>3.8800000000000001E-2</c:v>
                </c:pt>
                <c:pt idx="3">
                  <c:v>3.78E-2</c:v>
                </c:pt>
                <c:pt idx="4">
                  <c:v>2.7E-2</c:v>
                </c:pt>
                <c:pt idx="5">
                  <c:v>2.12E-2</c:v>
                </c:pt>
                <c:pt idx="6">
                  <c:v>1.32E-2</c:v>
                </c:pt>
                <c:pt idx="7">
                  <c:v>2.93E-2</c:v>
                </c:pt>
                <c:pt idx="8">
                  <c:v>1.49E-2</c:v>
                </c:pt>
                <c:pt idx="9">
                  <c:v>2.5700000000000001E-2</c:v>
                </c:pt>
                <c:pt idx="10">
                  <c:v>2.3699999999999999E-2</c:v>
                </c:pt>
                <c:pt idx="11" formatCode="0.00%">
                  <c:v>-4.9599999999999998E-2</c:v>
                </c:pt>
                <c:pt idx="12" formatCode="0.00%">
                  <c:v>-0.31380000000000002</c:v>
                </c:pt>
                <c:pt idx="13" formatCode="0.00%">
                  <c:v>0.33439999999999998</c:v>
                </c:pt>
                <c:pt idx="14" formatCode="0.00%">
                  <c:v>4.3299999999999998E-2</c:v>
                </c:pt>
                <c:pt idx="15" formatCode="0.00%">
                  <c:v>6.3E-2</c:v>
                </c:pt>
                <c:pt idx="16" formatCode="0.00%">
                  <c:v>6.7000000000000004E-2</c:v>
                </c:pt>
              </c:numCache>
            </c:numRef>
          </c:val>
          <c:extLst>
            <c:ext xmlns:c16="http://schemas.microsoft.com/office/drawing/2014/chart" uri="{C3380CC4-5D6E-409C-BE32-E72D297353CC}">
              <c16:uniqueId val="{0000000A-3652-441E-9511-075AE8EC19DD}"/>
            </c:ext>
          </c:extLst>
        </c:ser>
        <c:dLbls>
          <c:showLegendKey val="0"/>
          <c:showVal val="0"/>
          <c:showCatName val="0"/>
          <c:showSerName val="0"/>
          <c:showPercent val="0"/>
          <c:showBubbleSize val="0"/>
        </c:dLbls>
        <c:gapWidth val="125"/>
        <c:axId val="218023040"/>
        <c:axId val="218024576"/>
      </c:barChart>
      <c:lineChart>
        <c:grouping val="standard"/>
        <c:varyColors val="0"/>
        <c:ser>
          <c:idx val="0"/>
          <c:order val="1"/>
          <c:spPr>
            <a:ln w="19050">
              <a:solidFill>
                <a:srgbClr val="EF6F00"/>
              </a:solidFill>
              <a:prstDash val="dash"/>
            </a:ln>
          </c:spPr>
          <c:marker>
            <c:symbol val="none"/>
          </c:marker>
          <c:cat>
            <c:strRef>
              <c:f>Sheet1!$A$28:$A$44</c:f>
              <c:strCache>
                <c:ptCount val="17"/>
                <c:pt idx="0">
                  <c:v>2017.Q2</c:v>
                </c:pt>
                <c:pt idx="1">
                  <c:v>2017.Q3</c:v>
                </c:pt>
                <c:pt idx="2">
                  <c:v>2017.Q4</c:v>
                </c:pt>
                <c:pt idx="3">
                  <c:v>2018.Q1</c:v>
                </c:pt>
                <c:pt idx="4">
                  <c:v>2018.Q2</c:v>
                </c:pt>
                <c:pt idx="5">
                  <c:v>2018.Q3</c:v>
                </c:pt>
                <c:pt idx="6">
                  <c:v>2018.Q4</c:v>
                </c:pt>
                <c:pt idx="7">
                  <c:v>2019.Q1</c:v>
                </c:pt>
                <c:pt idx="8">
                  <c:v>2019.Q2</c:v>
                </c:pt>
                <c:pt idx="9">
                  <c:v>2019.Q3</c:v>
                </c:pt>
                <c:pt idx="10">
                  <c:v>2019.Q4</c:v>
                </c:pt>
                <c:pt idx="11">
                  <c:v>2020.Q1</c:v>
                </c:pt>
                <c:pt idx="12">
                  <c:v>2020.Q2</c:v>
                </c:pt>
                <c:pt idx="13">
                  <c:v>2020.Q3</c:v>
                </c:pt>
                <c:pt idx="14">
                  <c:v>2020.Q4</c:v>
                </c:pt>
                <c:pt idx="15">
                  <c:v>2021.Q1</c:v>
                </c:pt>
                <c:pt idx="16">
                  <c:v>2021.Q2</c:v>
                </c:pt>
              </c:strCache>
            </c:strRef>
          </c:cat>
          <c:val>
            <c:numRef>
              <c:f>Sheet1!$C$28:$C$44</c:f>
              <c:numCache>
                <c:formatCode>0.0%</c:formatCode>
                <c:ptCount val="17"/>
                <c:pt idx="0">
                  <c:v>2.6000000000000002E-2</c:v>
                </c:pt>
                <c:pt idx="1">
                  <c:v>2.6000000000000002E-2</c:v>
                </c:pt>
                <c:pt idx="2">
                  <c:v>2.6000000000000002E-2</c:v>
                </c:pt>
                <c:pt idx="3">
                  <c:v>2.6000000000000002E-2</c:v>
                </c:pt>
                <c:pt idx="4">
                  <c:v>2.6000000000000002E-2</c:v>
                </c:pt>
                <c:pt idx="5">
                  <c:v>2.6000000000000002E-2</c:v>
                </c:pt>
                <c:pt idx="6">
                  <c:v>2.6000000000000002E-2</c:v>
                </c:pt>
                <c:pt idx="7">
                  <c:v>2.6000000000000002E-2</c:v>
                </c:pt>
                <c:pt idx="8">
                  <c:v>2.6000000000000002E-2</c:v>
                </c:pt>
                <c:pt idx="9">
                  <c:v>2.6000000000000002E-2</c:v>
                </c:pt>
                <c:pt idx="10">
                  <c:v>2.6000000000000002E-2</c:v>
                </c:pt>
                <c:pt idx="11">
                  <c:v>2.6000000000000002E-2</c:v>
                </c:pt>
                <c:pt idx="12">
                  <c:v>2.6000000000000002E-2</c:v>
                </c:pt>
                <c:pt idx="13">
                  <c:v>2.6000000000000002E-2</c:v>
                </c:pt>
                <c:pt idx="14">
                  <c:v>2.6000000000000002E-2</c:v>
                </c:pt>
                <c:pt idx="15">
                  <c:v>2.6000000000000002E-2</c:v>
                </c:pt>
                <c:pt idx="16">
                  <c:v>2.6000000000000002E-2</c:v>
                </c:pt>
              </c:numCache>
            </c:numRef>
          </c:val>
          <c:smooth val="0"/>
          <c:extLst>
            <c:ext xmlns:c16="http://schemas.microsoft.com/office/drawing/2014/chart" uri="{C3380CC4-5D6E-409C-BE32-E72D297353CC}">
              <c16:uniqueId val="{00000006-9CC0-4237-918F-7DF192A5E329}"/>
            </c:ext>
          </c:extLst>
        </c:ser>
        <c:dLbls>
          <c:showLegendKey val="0"/>
          <c:showVal val="0"/>
          <c:showCatName val="0"/>
          <c:showSerName val="0"/>
          <c:showPercent val="0"/>
          <c:showBubbleSize val="0"/>
        </c:dLbls>
        <c:marker val="1"/>
        <c:smooth val="0"/>
        <c:axId val="218023040"/>
        <c:axId val="218024576"/>
      </c:lineChart>
      <c:catAx>
        <c:axId val="218023040"/>
        <c:scaling>
          <c:orientation val="minMax"/>
        </c:scaling>
        <c:delete val="0"/>
        <c:axPos val="b"/>
        <c:numFmt formatCode="General" sourceLinked="1"/>
        <c:majorTickMark val="none"/>
        <c:minorTickMark val="none"/>
        <c:tickLblPos val="low"/>
        <c:spPr>
          <a:ln w="12700">
            <a:solidFill>
              <a:srgbClr val="777777"/>
            </a:solidFill>
          </a:ln>
        </c:spPr>
        <c:txPr>
          <a:bodyPr/>
          <a:lstStyle/>
          <a:p>
            <a:pPr algn="ctr">
              <a:defRPr lang="en-US" sz="1000" b="0" i="0" u="none" strike="noStrike" kern="1200" baseline="0">
                <a:solidFill>
                  <a:srgbClr val="4D4D4D"/>
                </a:solidFill>
                <a:latin typeface="Calibri" pitchFamily="34" charset="0"/>
                <a:ea typeface="+mn-ea"/>
                <a:cs typeface="Calibri" pitchFamily="34" charset="0"/>
              </a:defRPr>
            </a:pPr>
            <a:endParaRPr lang="en-US"/>
          </a:p>
        </c:txPr>
        <c:crossAx val="218024576"/>
        <c:crosses val="autoZero"/>
        <c:auto val="1"/>
        <c:lblAlgn val="ctr"/>
        <c:lblOffset val="100"/>
        <c:tickLblSkip val="4"/>
        <c:tickMarkSkip val="1"/>
        <c:noMultiLvlLbl val="0"/>
      </c:catAx>
      <c:valAx>
        <c:axId val="218024576"/>
        <c:scaling>
          <c:orientation val="minMax"/>
          <c:max val="0.1"/>
          <c:min val="-0.1"/>
        </c:scaling>
        <c:delete val="0"/>
        <c:axPos val="l"/>
        <c:numFmt formatCode="0%" sourceLinked="0"/>
        <c:majorTickMark val="none"/>
        <c:minorTickMark val="none"/>
        <c:tickLblPos val="nextTo"/>
        <c:spPr>
          <a:ln>
            <a:noFill/>
          </a:ln>
        </c:spPr>
        <c:txPr>
          <a:bodyPr/>
          <a:lstStyle/>
          <a:p>
            <a:pPr algn="ctr">
              <a:defRPr lang="en-US" sz="1000" b="0" i="0" u="none" strike="noStrike" kern="1200" baseline="0">
                <a:solidFill>
                  <a:srgbClr val="4D4D4D"/>
                </a:solidFill>
                <a:latin typeface="Calibri" pitchFamily="34" charset="0"/>
                <a:ea typeface="+mn-ea"/>
                <a:cs typeface="Calibri" pitchFamily="34" charset="0"/>
              </a:defRPr>
            </a:pPr>
            <a:endParaRPr lang="en-US"/>
          </a:p>
        </c:txPr>
        <c:crossAx val="218023040"/>
        <c:crosses val="autoZero"/>
        <c:crossBetween val="between"/>
        <c:majorUnit val="0.1"/>
      </c:valAx>
      <c:spPr>
        <a:ln>
          <a:solidFill>
            <a:srgbClr val="FFFFFF">
              <a:lumMod val="75000"/>
            </a:srgbClr>
          </a:solid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53492406024074202"/>
          <c:h val="1"/>
        </c:manualLayout>
      </c:layout>
      <c:barChart>
        <c:barDir val="col"/>
        <c:grouping val="stacked"/>
        <c:varyColors val="0"/>
        <c:ser>
          <c:idx val="0"/>
          <c:order val="0"/>
          <c:tx>
            <c:strRef>
              <c:f>Sheet1!$A$2</c:f>
              <c:strCache>
                <c:ptCount val="1"/>
                <c:pt idx="0">
                  <c:v>Growth</c:v>
                </c:pt>
              </c:strCache>
            </c:strRef>
          </c:tx>
          <c:spPr>
            <a:pattFill prst="wdUpDiag">
              <a:fgClr>
                <a:srgbClr val="008751"/>
              </a:fgClr>
              <a:bgClr>
                <a:schemeClr val="bg1">
                  <a:lumMod val="95000"/>
                </a:schemeClr>
              </a:bgClr>
            </a:pattFill>
            <a:ln w="19050">
              <a:solidFill>
                <a:schemeClr val="bg1"/>
              </a:solidFill>
            </a:ln>
          </c:spPr>
          <c:invertIfNegative val="0"/>
          <c:cat>
            <c:strRef>
              <c:f>Sheet1!$B$1</c:f>
              <c:strCache>
                <c:ptCount val="1"/>
                <c:pt idx="0">
                  <c:v>Contribution:</c:v>
                </c:pt>
              </c:strCache>
            </c:strRef>
          </c:cat>
          <c:val>
            <c:numRef>
              <c:f>Sheet1!$B$2</c:f>
              <c:numCache>
                <c:formatCode>0.00</c:formatCode>
                <c:ptCount val="1"/>
                <c:pt idx="0">
                  <c:v>6.66</c:v>
                </c:pt>
              </c:numCache>
            </c:numRef>
          </c:val>
          <c:extLst>
            <c:ext xmlns:c16="http://schemas.microsoft.com/office/drawing/2014/chart" uri="{C3380CC4-5D6E-409C-BE32-E72D297353CC}">
              <c16:uniqueId val="{00000000-89C5-41E9-969C-9E2BEF1A26BE}"/>
            </c:ext>
          </c:extLst>
        </c:ser>
        <c:ser>
          <c:idx val="1"/>
          <c:order val="1"/>
          <c:tx>
            <c:strRef>
              <c:f>Sheet1!$A$3</c:f>
              <c:strCache>
                <c:ptCount val="1"/>
                <c:pt idx="0">
                  <c:v>E&amp;S Investment</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Sheet1!$B$3</c:f>
              <c:numCache>
                <c:formatCode>0.00</c:formatCode>
                <c:ptCount val="1"/>
                <c:pt idx="0">
                  <c:v>0</c:v>
                </c:pt>
              </c:numCache>
            </c:numRef>
          </c:val>
          <c:extLst>
            <c:ext xmlns:c16="http://schemas.microsoft.com/office/drawing/2014/chart" uri="{C3380CC4-5D6E-409C-BE32-E72D297353CC}">
              <c16:uniqueId val="{00000001-89C5-41E9-969C-9E2BEF1A26BE}"/>
            </c:ext>
          </c:extLst>
        </c:ser>
        <c:ser>
          <c:idx val="2"/>
          <c:order val="2"/>
          <c:tx>
            <c:strRef>
              <c:f>Sheet1!$A$4</c:f>
              <c:strCache>
                <c:ptCount val="1"/>
                <c:pt idx="0">
                  <c:v>Other Investment</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Sheet1!$B$4</c:f>
              <c:numCache>
                <c:formatCode>0.00</c:formatCode>
                <c:ptCount val="1"/>
                <c:pt idx="0">
                  <c:v>1.58</c:v>
                </c:pt>
              </c:numCache>
            </c:numRef>
          </c:val>
          <c:extLst>
            <c:ext xmlns:c16="http://schemas.microsoft.com/office/drawing/2014/chart" uri="{C3380CC4-5D6E-409C-BE32-E72D297353CC}">
              <c16:uniqueId val="{00000002-89C5-41E9-969C-9E2BEF1A26BE}"/>
            </c:ext>
          </c:extLst>
        </c:ser>
        <c:ser>
          <c:idx val="3"/>
          <c:order val="3"/>
          <c:tx>
            <c:strRef>
              <c:f>Sheet1!$A$5</c:f>
              <c:strCache>
                <c:ptCount val="1"/>
                <c:pt idx="0">
                  <c:v>Government Spending</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Sheet1!$B$5</c:f>
              <c:numCache>
                <c:formatCode>0.00</c:formatCode>
                <c:ptCount val="1"/>
                <c:pt idx="0">
                  <c:v>0.36</c:v>
                </c:pt>
              </c:numCache>
            </c:numRef>
          </c:val>
          <c:extLst>
            <c:ext xmlns:c16="http://schemas.microsoft.com/office/drawing/2014/chart" uri="{C3380CC4-5D6E-409C-BE32-E72D297353CC}">
              <c16:uniqueId val="{00000003-89C5-41E9-969C-9E2BEF1A26BE}"/>
            </c:ext>
          </c:extLst>
        </c:ser>
        <c:ser>
          <c:idx val="4"/>
          <c:order val="4"/>
          <c:tx>
            <c:strRef>
              <c:f>Sheet1!$A$6</c:f>
              <c:strCache>
                <c:ptCount val="1"/>
                <c:pt idx="0">
                  <c:v>Net Exports</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Sheet1!$B$6</c:f>
              <c:numCache>
                <c:formatCode>0.00</c:formatCode>
                <c:ptCount val="1"/>
                <c:pt idx="0">
                  <c:v>0.18</c:v>
                </c:pt>
              </c:numCache>
            </c:numRef>
          </c:val>
          <c:extLst>
            <c:ext xmlns:c16="http://schemas.microsoft.com/office/drawing/2014/chart" uri="{C3380CC4-5D6E-409C-BE32-E72D297353CC}">
              <c16:uniqueId val="{00000004-89C5-41E9-969C-9E2BEF1A26BE}"/>
            </c:ext>
          </c:extLst>
        </c:ser>
        <c:ser>
          <c:idx val="5"/>
          <c:order val="5"/>
          <c:tx>
            <c:strRef>
              <c:f>Sheet1!$A$7</c:f>
              <c:strCache>
                <c:ptCount val="1"/>
                <c:pt idx="0">
                  <c:v>Consumer Spending</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5-89C5-41E9-969C-9E2BEF1A26BE}"/>
            </c:ext>
          </c:extLst>
        </c:ser>
        <c:dLbls>
          <c:showLegendKey val="0"/>
          <c:showVal val="0"/>
          <c:showCatName val="0"/>
          <c:showSerName val="0"/>
          <c:showPercent val="0"/>
          <c:showBubbleSize val="0"/>
        </c:dLbls>
        <c:gapWidth val="28"/>
        <c:overlap val="100"/>
        <c:axId val="213458944"/>
        <c:axId val="213460480"/>
      </c:barChart>
      <c:catAx>
        <c:axId val="213458944"/>
        <c:scaling>
          <c:orientation val="minMax"/>
        </c:scaling>
        <c:delete val="1"/>
        <c:axPos val="b"/>
        <c:numFmt formatCode="General" sourceLinked="0"/>
        <c:majorTickMark val="out"/>
        <c:minorTickMark val="none"/>
        <c:tickLblPos val="nextTo"/>
        <c:crossAx val="213460480"/>
        <c:crosses val="autoZero"/>
        <c:auto val="1"/>
        <c:lblAlgn val="ctr"/>
        <c:lblOffset val="100"/>
        <c:noMultiLvlLbl val="0"/>
      </c:catAx>
      <c:valAx>
        <c:axId val="213460480"/>
        <c:scaling>
          <c:orientation val="minMax"/>
          <c:max val="10"/>
          <c:min val="0"/>
        </c:scaling>
        <c:delete val="1"/>
        <c:axPos val="l"/>
        <c:numFmt formatCode="0.00" sourceLinked="1"/>
        <c:majorTickMark val="out"/>
        <c:minorTickMark val="none"/>
        <c:tickLblPos val="nextTo"/>
        <c:crossAx val="21345894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794629432510775"/>
          <c:y val="0"/>
          <c:w val="0.487341772151899"/>
          <c:h val="0.94877255829420204"/>
        </c:manualLayout>
      </c:layout>
      <c:barChart>
        <c:barDir val="col"/>
        <c:grouping val="stacked"/>
        <c:varyColors val="0"/>
        <c:ser>
          <c:idx val="0"/>
          <c:order val="0"/>
          <c:tx>
            <c:strRef>
              <c:f>Sheet1!$A$2</c:f>
              <c:strCache>
                <c:ptCount val="1"/>
                <c:pt idx="0">
                  <c:v>Other Investment </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Sheet1!$B$2</c:f>
              <c:numCache>
                <c:formatCode>0.00</c:formatCode>
                <c:ptCount val="1"/>
                <c:pt idx="0">
                  <c:v>0</c:v>
                </c:pt>
              </c:numCache>
            </c:numRef>
          </c:val>
          <c:extLst>
            <c:ext xmlns:c16="http://schemas.microsoft.com/office/drawing/2014/chart" uri="{C3380CC4-5D6E-409C-BE32-E72D297353CC}">
              <c16:uniqueId val="{00000000-17EC-422A-B4EE-3F8F03E2B860}"/>
            </c:ext>
          </c:extLst>
        </c:ser>
        <c:ser>
          <c:idx val="1"/>
          <c:order val="1"/>
          <c:tx>
            <c:strRef>
              <c:f>Sheet1!$A$3</c:f>
              <c:strCache>
                <c:ptCount val="1"/>
                <c:pt idx="0">
                  <c:v>Net Exports</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Sheet1!$B$3</c:f>
              <c:numCache>
                <c:formatCode>0.00</c:formatCode>
                <c:ptCount val="1"/>
                <c:pt idx="0">
                  <c:v>0</c:v>
                </c:pt>
              </c:numCache>
            </c:numRef>
          </c:val>
          <c:extLst>
            <c:ext xmlns:c16="http://schemas.microsoft.com/office/drawing/2014/chart" uri="{C3380CC4-5D6E-409C-BE32-E72D297353CC}">
              <c16:uniqueId val="{00000001-17EC-422A-B4EE-3F8F03E2B860}"/>
            </c:ext>
          </c:extLst>
        </c:ser>
        <c:ser>
          <c:idx val="2"/>
          <c:order val="2"/>
          <c:tx>
            <c:strRef>
              <c:f>Sheet1!$A$4</c:f>
              <c:strCache>
                <c:ptCount val="1"/>
                <c:pt idx="0">
                  <c:v>Consumer Spending</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Sheet1!$B$4</c:f>
              <c:numCache>
                <c:formatCode>0.00</c:formatCode>
                <c:ptCount val="1"/>
                <c:pt idx="0">
                  <c:v>7.92</c:v>
                </c:pt>
              </c:numCache>
            </c:numRef>
          </c:val>
          <c:extLst>
            <c:ext xmlns:c16="http://schemas.microsoft.com/office/drawing/2014/chart" uri="{C3380CC4-5D6E-409C-BE32-E72D297353CC}">
              <c16:uniqueId val="{00000002-17EC-422A-B4EE-3F8F03E2B860}"/>
            </c:ext>
          </c:extLst>
        </c:ser>
        <c:ser>
          <c:idx val="3"/>
          <c:order val="3"/>
          <c:tx>
            <c:strRef>
              <c:f>Sheet1!$A$5</c:f>
              <c:strCache>
                <c:ptCount val="1"/>
                <c:pt idx="0">
                  <c:v>E&amp;S Investment</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Sheet1!$B$5</c:f>
              <c:numCache>
                <c:formatCode>0.00</c:formatCode>
                <c:ptCount val="1"/>
                <c:pt idx="0">
                  <c:v>0.95</c:v>
                </c:pt>
              </c:numCache>
            </c:numRef>
          </c:val>
          <c:extLst>
            <c:ext xmlns:c16="http://schemas.microsoft.com/office/drawing/2014/chart" uri="{C3380CC4-5D6E-409C-BE32-E72D297353CC}">
              <c16:uniqueId val="{00000003-17EC-422A-B4EE-3F8F03E2B860}"/>
            </c:ext>
          </c:extLst>
        </c:ser>
        <c:ser>
          <c:idx val="4"/>
          <c:order val="4"/>
          <c:tx>
            <c:strRef>
              <c:f>Sheet1!$A$6</c:f>
              <c:strCache>
                <c:ptCount val="1"/>
                <c:pt idx="0">
                  <c:v>Government Spending</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Sheet1!$B$6</c:f>
              <c:numCache>
                <c:formatCode>0.00</c:formatCode>
                <c:ptCount val="1"/>
                <c:pt idx="0">
                  <c:v>0</c:v>
                </c:pt>
              </c:numCache>
            </c:numRef>
          </c:val>
          <c:extLst>
            <c:ext xmlns:c16="http://schemas.microsoft.com/office/drawing/2014/chart" uri="{C3380CC4-5D6E-409C-BE32-E72D297353CC}">
              <c16:uniqueId val="{00000004-17EC-422A-B4EE-3F8F03E2B860}"/>
            </c:ext>
          </c:extLst>
        </c:ser>
        <c:ser>
          <c:idx val="5"/>
          <c:order val="5"/>
          <c:tx>
            <c:strRef>
              <c:f>Sheet1!$A$7</c:f>
              <c:strCache>
                <c:ptCount val="1"/>
                <c:pt idx="0">
                  <c:v>Total</c:v>
                </c:pt>
              </c:strCache>
            </c:strRef>
          </c:tx>
          <c:invertIfNegative val="0"/>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5-17EC-422A-B4EE-3F8F03E2B860}"/>
            </c:ext>
          </c:extLst>
        </c:ser>
        <c:dLbls>
          <c:showLegendKey val="0"/>
          <c:showVal val="0"/>
          <c:showCatName val="0"/>
          <c:showSerName val="0"/>
          <c:showPercent val="0"/>
          <c:showBubbleSize val="0"/>
        </c:dLbls>
        <c:gapWidth val="28"/>
        <c:overlap val="100"/>
        <c:axId val="213509248"/>
        <c:axId val="213510784"/>
      </c:barChart>
      <c:catAx>
        <c:axId val="213509248"/>
        <c:scaling>
          <c:orientation val="minMax"/>
        </c:scaling>
        <c:delete val="1"/>
        <c:axPos val="b"/>
        <c:numFmt formatCode="General" sourceLinked="0"/>
        <c:majorTickMark val="out"/>
        <c:minorTickMark val="none"/>
        <c:tickLblPos val="nextTo"/>
        <c:crossAx val="213510784"/>
        <c:crosses val="autoZero"/>
        <c:auto val="1"/>
        <c:lblAlgn val="ctr"/>
        <c:lblOffset val="100"/>
        <c:noMultiLvlLbl val="0"/>
      </c:catAx>
      <c:valAx>
        <c:axId val="213510784"/>
        <c:scaling>
          <c:orientation val="minMax"/>
          <c:max val="10"/>
          <c:min val="0"/>
        </c:scaling>
        <c:delete val="1"/>
        <c:axPos val="l"/>
        <c:numFmt formatCode="0.00" sourceLinked="1"/>
        <c:majorTickMark val="out"/>
        <c:minorTickMark val="none"/>
        <c:tickLblPos val="nextTo"/>
        <c:crossAx val="21350924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09951881014871E-2"/>
          <c:y val="0.23064841501569211"/>
          <c:w val="0.8580691163604548"/>
          <c:h val="0.62279911647822428"/>
        </c:manualLayout>
      </c:layout>
      <c:barChart>
        <c:barDir val="col"/>
        <c:grouping val="clustered"/>
        <c:varyColors val="0"/>
        <c:ser>
          <c:idx val="0"/>
          <c:order val="0"/>
          <c:tx>
            <c:strRef>
              <c:f>Sheet1!$B$1</c:f>
              <c:strCache>
                <c:ptCount val="1"/>
                <c:pt idx="0">
                  <c:v>Q/Q AR</c:v>
                </c:pt>
              </c:strCache>
            </c:strRef>
          </c:tx>
          <c:spPr>
            <a:solidFill>
              <a:srgbClr val="102A7E"/>
            </a:solidFill>
            <a:ln w="38100">
              <a:noFill/>
            </a:ln>
          </c:spPr>
          <c:invertIfNegative val="0"/>
          <c:dPt>
            <c:idx val="11"/>
            <c:invertIfNegative val="0"/>
            <c:bubble3D val="0"/>
            <c:extLst>
              <c:ext xmlns:c16="http://schemas.microsoft.com/office/drawing/2014/chart" uri="{C3380CC4-5D6E-409C-BE32-E72D297353CC}">
                <c16:uniqueId val="{00000000-64F4-44A0-9B79-EC24B281C602}"/>
              </c:ext>
            </c:extLst>
          </c:dPt>
          <c:dPt>
            <c:idx val="14"/>
            <c:invertIfNegative val="0"/>
            <c:bubble3D val="0"/>
            <c:extLst>
              <c:ext xmlns:c16="http://schemas.microsoft.com/office/drawing/2014/chart" uri="{C3380CC4-5D6E-409C-BE32-E72D297353CC}">
                <c16:uniqueId val="{00000001-64F4-44A0-9B79-EC24B281C602}"/>
              </c:ext>
            </c:extLst>
          </c:dPt>
          <c:dPt>
            <c:idx val="18"/>
            <c:invertIfNegative val="0"/>
            <c:bubble3D val="0"/>
            <c:extLst>
              <c:ext xmlns:c16="http://schemas.microsoft.com/office/drawing/2014/chart" uri="{C3380CC4-5D6E-409C-BE32-E72D297353CC}">
                <c16:uniqueId val="{00000002-64F4-44A0-9B79-EC24B281C602}"/>
              </c:ext>
            </c:extLst>
          </c:dPt>
          <c:dPt>
            <c:idx val="19"/>
            <c:invertIfNegative val="0"/>
            <c:bubble3D val="0"/>
            <c:extLst>
              <c:ext xmlns:c16="http://schemas.microsoft.com/office/drawing/2014/chart" uri="{C3380CC4-5D6E-409C-BE32-E72D297353CC}">
                <c16:uniqueId val="{00000003-64F4-44A0-9B79-EC24B281C602}"/>
              </c:ext>
            </c:extLst>
          </c:dPt>
          <c:dPt>
            <c:idx val="20"/>
            <c:invertIfNegative val="0"/>
            <c:bubble3D val="0"/>
            <c:extLst>
              <c:ext xmlns:c16="http://schemas.microsoft.com/office/drawing/2014/chart" uri="{C3380CC4-5D6E-409C-BE32-E72D297353CC}">
                <c16:uniqueId val="{00000002-2623-43FD-B9A1-D356D3C592CD}"/>
              </c:ext>
            </c:extLst>
          </c:dPt>
          <c:dPt>
            <c:idx val="21"/>
            <c:invertIfNegative val="0"/>
            <c:bubble3D val="0"/>
            <c:extLst>
              <c:ext xmlns:c16="http://schemas.microsoft.com/office/drawing/2014/chart" uri="{C3380CC4-5D6E-409C-BE32-E72D297353CC}">
                <c16:uniqueId val="{00000001-B97E-4A1A-B997-B6AC80374A69}"/>
              </c:ext>
            </c:extLst>
          </c:dPt>
          <c:dPt>
            <c:idx val="22"/>
            <c:invertIfNegative val="0"/>
            <c:bubble3D val="0"/>
            <c:extLst>
              <c:ext xmlns:c16="http://schemas.microsoft.com/office/drawing/2014/chart" uri="{C3380CC4-5D6E-409C-BE32-E72D297353CC}">
                <c16:uniqueId val="{00000004-2623-43FD-B9A1-D356D3C592CD}"/>
              </c:ext>
            </c:extLst>
          </c:dPt>
          <c:dPt>
            <c:idx val="23"/>
            <c:invertIfNegative val="0"/>
            <c:bubble3D val="0"/>
            <c:extLst>
              <c:ext xmlns:c16="http://schemas.microsoft.com/office/drawing/2014/chart" uri="{C3380CC4-5D6E-409C-BE32-E72D297353CC}">
                <c16:uniqueId val="{00000005-2623-43FD-B9A1-D356D3C592CD}"/>
              </c:ext>
            </c:extLst>
          </c:dPt>
          <c:dPt>
            <c:idx val="24"/>
            <c:invertIfNegative val="0"/>
            <c:bubble3D val="0"/>
            <c:extLst>
              <c:ext xmlns:c16="http://schemas.microsoft.com/office/drawing/2014/chart" uri="{C3380CC4-5D6E-409C-BE32-E72D297353CC}">
                <c16:uniqueId val="{00000006-2623-43FD-B9A1-D356D3C592CD}"/>
              </c:ext>
            </c:extLst>
          </c:dPt>
          <c:dPt>
            <c:idx val="25"/>
            <c:invertIfNegative val="0"/>
            <c:bubble3D val="0"/>
            <c:extLst>
              <c:ext xmlns:c16="http://schemas.microsoft.com/office/drawing/2014/chart" uri="{C3380CC4-5D6E-409C-BE32-E72D297353CC}">
                <c16:uniqueId val="{00000002-B97E-4A1A-B997-B6AC80374A69}"/>
              </c:ext>
            </c:extLst>
          </c:dPt>
          <c:dPt>
            <c:idx val="26"/>
            <c:invertIfNegative val="0"/>
            <c:bubble3D val="0"/>
            <c:extLst>
              <c:ext xmlns:c16="http://schemas.microsoft.com/office/drawing/2014/chart" uri="{C3380CC4-5D6E-409C-BE32-E72D297353CC}">
                <c16:uniqueId val="{00000002-8E6F-4458-8711-24D1CE1446DE}"/>
              </c:ext>
            </c:extLst>
          </c:dPt>
          <c:dPt>
            <c:idx val="27"/>
            <c:invertIfNegative val="0"/>
            <c:bubble3D val="0"/>
            <c:extLst>
              <c:ext xmlns:c16="http://schemas.microsoft.com/office/drawing/2014/chart" uri="{C3380CC4-5D6E-409C-BE32-E72D297353CC}">
                <c16:uniqueId val="{00000002-F5C0-455A-A807-8C7F3EA03075}"/>
              </c:ext>
            </c:extLst>
          </c:dPt>
          <c:dPt>
            <c:idx val="28"/>
            <c:invertIfNegative val="0"/>
            <c:bubble3D val="0"/>
            <c:extLst>
              <c:ext xmlns:c16="http://schemas.microsoft.com/office/drawing/2014/chart" uri="{C3380CC4-5D6E-409C-BE32-E72D297353CC}">
                <c16:uniqueId val="{00000002-3939-4DFC-831B-C6191F1BB6B4}"/>
              </c:ext>
            </c:extLst>
          </c:dPt>
          <c:dPt>
            <c:idx val="29"/>
            <c:invertIfNegative val="0"/>
            <c:bubble3D val="0"/>
            <c:extLst>
              <c:ext xmlns:c16="http://schemas.microsoft.com/office/drawing/2014/chart" uri="{C3380CC4-5D6E-409C-BE32-E72D297353CC}">
                <c16:uniqueId val="{00000002-1911-412F-9056-05BC142E4B1A}"/>
              </c:ext>
            </c:extLst>
          </c:dPt>
          <c:dPt>
            <c:idx val="30"/>
            <c:invertIfNegative val="0"/>
            <c:bubble3D val="0"/>
            <c:extLst>
              <c:ext xmlns:c16="http://schemas.microsoft.com/office/drawing/2014/chart" uri="{C3380CC4-5D6E-409C-BE32-E72D297353CC}">
                <c16:uniqueId val="{00000002-9114-459C-BB71-0695E0EDDA56}"/>
              </c:ext>
            </c:extLst>
          </c:dPt>
          <c:dPt>
            <c:idx val="31"/>
            <c:invertIfNegative val="0"/>
            <c:bubble3D val="0"/>
            <c:extLst>
              <c:ext xmlns:c16="http://schemas.microsoft.com/office/drawing/2014/chart" uri="{C3380CC4-5D6E-409C-BE32-E72D297353CC}">
                <c16:uniqueId val="{00000002-CFFB-481E-96CE-6300F2C940B8}"/>
              </c:ext>
            </c:extLst>
          </c:dPt>
          <c:dPt>
            <c:idx val="36"/>
            <c:invertIfNegative val="0"/>
            <c:bubble3D val="0"/>
            <c:extLst>
              <c:ext xmlns:c16="http://schemas.microsoft.com/office/drawing/2014/chart" uri="{C3380CC4-5D6E-409C-BE32-E72D297353CC}">
                <c16:uniqueId val="{00000010-64F4-44A0-9B79-EC24B281C602}"/>
              </c:ext>
            </c:extLst>
          </c:dPt>
          <c:dPt>
            <c:idx val="37"/>
            <c:invertIfNegative val="0"/>
            <c:bubble3D val="0"/>
            <c:extLst>
              <c:ext xmlns:c16="http://schemas.microsoft.com/office/drawing/2014/chart" uri="{C3380CC4-5D6E-409C-BE32-E72D297353CC}">
                <c16:uniqueId val="{00000011-64F4-44A0-9B79-EC24B281C602}"/>
              </c:ext>
            </c:extLst>
          </c:dPt>
          <c:dPt>
            <c:idx val="38"/>
            <c:invertIfNegative val="0"/>
            <c:bubble3D val="0"/>
            <c:extLst>
              <c:ext xmlns:c16="http://schemas.microsoft.com/office/drawing/2014/chart" uri="{C3380CC4-5D6E-409C-BE32-E72D297353CC}">
                <c16:uniqueId val="{00000007-6975-4981-AEF7-B9886909DC86}"/>
              </c:ext>
            </c:extLst>
          </c:dPt>
          <c:dPt>
            <c:idx val="40"/>
            <c:invertIfNegative val="0"/>
            <c:bubble3D val="0"/>
            <c:spPr>
              <a:solidFill>
                <a:srgbClr val="EF6F00"/>
              </a:solidFill>
              <a:ln w="38100">
                <a:noFill/>
              </a:ln>
            </c:spPr>
            <c:extLst>
              <c:ext xmlns:c16="http://schemas.microsoft.com/office/drawing/2014/chart" uri="{C3380CC4-5D6E-409C-BE32-E72D297353CC}">
                <c16:uniqueId val="{00000017-A4C9-4244-8CD6-94A96BFBA67F}"/>
              </c:ext>
            </c:extLst>
          </c:dPt>
          <c:dPt>
            <c:idx val="115"/>
            <c:invertIfNegative val="0"/>
            <c:bubble3D val="0"/>
            <c:extLst>
              <c:ext xmlns:c16="http://schemas.microsoft.com/office/drawing/2014/chart" uri="{C3380CC4-5D6E-409C-BE32-E72D297353CC}">
                <c16:uniqueId val="{00000002-6975-4981-AEF7-B9886909DC86}"/>
              </c:ext>
            </c:extLst>
          </c:dPt>
          <c:dPt>
            <c:idx val="116"/>
            <c:invertIfNegative val="0"/>
            <c:bubble3D val="0"/>
            <c:extLst>
              <c:ext xmlns:c16="http://schemas.microsoft.com/office/drawing/2014/chart" uri="{C3380CC4-5D6E-409C-BE32-E72D297353CC}">
                <c16:uniqueId val="{00000003-6975-4981-AEF7-B9886909DC86}"/>
              </c:ext>
            </c:extLst>
          </c:dPt>
          <c:dPt>
            <c:idx val="525"/>
            <c:invertIfNegative val="0"/>
            <c:bubble3D val="0"/>
            <c:extLst>
              <c:ext xmlns:c16="http://schemas.microsoft.com/office/drawing/2014/chart" uri="{C3380CC4-5D6E-409C-BE32-E72D297353CC}">
                <c16:uniqueId val="{00000004-6975-4981-AEF7-B9886909DC86}"/>
              </c:ext>
            </c:extLst>
          </c:dPt>
          <c:cat>
            <c:strRef>
              <c:f>Sheet1!$A$23:$A$63</c:f>
              <c:strCache>
                <c:ptCount val="41"/>
                <c:pt idx="0">
                  <c:v>Q2.2011</c:v>
                </c:pt>
                <c:pt idx="1">
                  <c:v>Q3.2011</c:v>
                </c:pt>
                <c:pt idx="2">
                  <c:v>Q4.2011</c:v>
                </c:pt>
                <c:pt idx="3">
                  <c:v>Q1.2012</c:v>
                </c:pt>
                <c:pt idx="4">
                  <c:v>Q2.2012</c:v>
                </c:pt>
                <c:pt idx="5">
                  <c:v>Q3.2012</c:v>
                </c:pt>
                <c:pt idx="6">
                  <c:v>Q4.2012</c:v>
                </c:pt>
                <c:pt idx="7">
                  <c:v>Q1.2013</c:v>
                </c:pt>
                <c:pt idx="8">
                  <c:v>Q2.2013</c:v>
                </c:pt>
                <c:pt idx="9">
                  <c:v>Q3.2013</c:v>
                </c:pt>
                <c:pt idx="10">
                  <c:v>Q4.2013</c:v>
                </c:pt>
                <c:pt idx="11">
                  <c:v>Q1.2014</c:v>
                </c:pt>
                <c:pt idx="12">
                  <c:v>Q2.2014</c:v>
                </c:pt>
                <c:pt idx="13">
                  <c:v>Q3.2014</c:v>
                </c:pt>
                <c:pt idx="14">
                  <c:v>Q4.2014</c:v>
                </c:pt>
                <c:pt idx="15">
                  <c:v>Q1.2015</c:v>
                </c:pt>
                <c:pt idx="16">
                  <c:v>Q2.2015</c:v>
                </c:pt>
                <c:pt idx="17">
                  <c:v>Q3.2015</c:v>
                </c:pt>
                <c:pt idx="18">
                  <c:v>Q4.2015</c:v>
                </c:pt>
                <c:pt idx="19">
                  <c:v>Q1.2016</c:v>
                </c:pt>
                <c:pt idx="20">
                  <c:v>Q2.2016</c:v>
                </c:pt>
                <c:pt idx="21">
                  <c:v>Q3.2016</c:v>
                </c:pt>
                <c:pt idx="22">
                  <c:v>Q4.2016</c:v>
                </c:pt>
                <c:pt idx="23">
                  <c:v>Q1.2017</c:v>
                </c:pt>
                <c:pt idx="24">
                  <c:v>Q2.2017</c:v>
                </c:pt>
                <c:pt idx="25">
                  <c:v>Q3.2017</c:v>
                </c:pt>
                <c:pt idx="26">
                  <c:v>Q4.2017</c:v>
                </c:pt>
                <c:pt idx="27">
                  <c:v>Q1.2018</c:v>
                </c:pt>
                <c:pt idx="28">
                  <c:v>Q2.2018</c:v>
                </c:pt>
                <c:pt idx="29">
                  <c:v>Q3.2018</c:v>
                </c:pt>
                <c:pt idx="30">
                  <c:v>Q4.2018</c:v>
                </c:pt>
                <c:pt idx="31">
                  <c:v>Q1.2019</c:v>
                </c:pt>
                <c:pt idx="32">
                  <c:v>Q2.2019</c:v>
                </c:pt>
                <c:pt idx="33">
                  <c:v>Q3.2019</c:v>
                </c:pt>
                <c:pt idx="34">
                  <c:v>Q4.2019</c:v>
                </c:pt>
                <c:pt idx="35">
                  <c:v>Q1.2020</c:v>
                </c:pt>
                <c:pt idx="36">
                  <c:v>Q2.2020</c:v>
                </c:pt>
                <c:pt idx="37">
                  <c:v>Q3.2020</c:v>
                </c:pt>
                <c:pt idx="38">
                  <c:v>Q4.2020</c:v>
                </c:pt>
                <c:pt idx="39">
                  <c:v>Q1.2021</c:v>
                </c:pt>
                <c:pt idx="40">
                  <c:v>Q2.2021</c:v>
                </c:pt>
              </c:strCache>
            </c:strRef>
          </c:cat>
          <c:val>
            <c:numRef>
              <c:f>Sheet1!$B$23:$B$63</c:f>
              <c:numCache>
                <c:formatCode>0.0%</c:formatCode>
                <c:ptCount val="41"/>
                <c:pt idx="0">
                  <c:v>0.107</c:v>
                </c:pt>
                <c:pt idx="1">
                  <c:v>0.20100000000000001</c:v>
                </c:pt>
                <c:pt idx="2">
                  <c:v>0.106</c:v>
                </c:pt>
                <c:pt idx="3">
                  <c:v>0.106</c:v>
                </c:pt>
                <c:pt idx="4">
                  <c:v>9.3000000000000013E-2</c:v>
                </c:pt>
                <c:pt idx="5">
                  <c:v>-1.3000000000000001E-2</c:v>
                </c:pt>
                <c:pt idx="6">
                  <c:v>4.4000000000000004E-2</c:v>
                </c:pt>
                <c:pt idx="7">
                  <c:v>5.2999999999999999E-2</c:v>
                </c:pt>
                <c:pt idx="8">
                  <c:v>1.1000000000000001E-2</c:v>
                </c:pt>
                <c:pt idx="9">
                  <c:v>7.0000000000000007E-2</c:v>
                </c:pt>
                <c:pt idx="10">
                  <c:v>8.4000000000000005E-2</c:v>
                </c:pt>
                <c:pt idx="11">
                  <c:v>5.7000000000000002E-2</c:v>
                </c:pt>
                <c:pt idx="12">
                  <c:v>0.11199999999999999</c:v>
                </c:pt>
                <c:pt idx="13">
                  <c:v>8.3000000000000004E-2</c:v>
                </c:pt>
                <c:pt idx="14">
                  <c:v>2.5000000000000001E-2</c:v>
                </c:pt>
                <c:pt idx="15">
                  <c:v>-5.0000000000000001E-3</c:v>
                </c:pt>
                <c:pt idx="16">
                  <c:v>1.8000000000000002E-2</c:v>
                </c:pt>
                <c:pt idx="17">
                  <c:v>1.4999999999999999E-2</c:v>
                </c:pt>
                <c:pt idx="18">
                  <c:v>-3.2000000000000001E-2</c:v>
                </c:pt>
                <c:pt idx="19">
                  <c:v>-4.0000000000000001E-3</c:v>
                </c:pt>
                <c:pt idx="20">
                  <c:v>2.6000000000000002E-2</c:v>
                </c:pt>
                <c:pt idx="21">
                  <c:v>5.2999999999999999E-2</c:v>
                </c:pt>
                <c:pt idx="22">
                  <c:v>2.6000000000000002E-2</c:v>
                </c:pt>
                <c:pt idx="23">
                  <c:v>5.2000000000000005E-2</c:v>
                </c:pt>
                <c:pt idx="24">
                  <c:v>4.2000000000000003E-2</c:v>
                </c:pt>
                <c:pt idx="25">
                  <c:v>1.2E-2</c:v>
                </c:pt>
                <c:pt idx="26">
                  <c:v>8.4000000000000005E-2</c:v>
                </c:pt>
                <c:pt idx="27">
                  <c:v>0.10199999999999999</c:v>
                </c:pt>
                <c:pt idx="28">
                  <c:v>6.8000000000000005E-2</c:v>
                </c:pt>
                <c:pt idx="29">
                  <c:v>2.7999999999999997E-2</c:v>
                </c:pt>
                <c:pt idx="30">
                  <c:v>4.8000000000000001E-2</c:v>
                </c:pt>
                <c:pt idx="31">
                  <c:v>4.7E-2</c:v>
                </c:pt>
                <c:pt idx="32">
                  <c:v>6.7000000000000004E-2</c:v>
                </c:pt>
                <c:pt idx="33">
                  <c:v>2.8999999999999998E-2</c:v>
                </c:pt>
                <c:pt idx="34">
                  <c:v>-1.7000000000000001E-2</c:v>
                </c:pt>
                <c:pt idx="35">
                  <c:v>-8.1000000000000003E-2</c:v>
                </c:pt>
                <c:pt idx="36">
                  <c:v>-0.30299999999999999</c:v>
                </c:pt>
                <c:pt idx="37">
                  <c:v>0.187</c:v>
                </c:pt>
                <c:pt idx="38">
                  <c:v>0.125</c:v>
                </c:pt>
                <c:pt idx="39">
                  <c:v>0.129</c:v>
                </c:pt>
                <c:pt idx="40">
                  <c:v>9.1999999999999998E-2</c:v>
                </c:pt>
              </c:numCache>
            </c:numRef>
          </c:val>
          <c:extLst>
            <c:ext xmlns:c16="http://schemas.microsoft.com/office/drawing/2014/chart" uri="{C3380CC4-5D6E-409C-BE32-E72D297353CC}">
              <c16:uniqueId val="{00000005-6975-4981-AEF7-B9886909DC86}"/>
            </c:ext>
          </c:extLst>
        </c:ser>
        <c:dLbls>
          <c:showLegendKey val="0"/>
          <c:showVal val="0"/>
          <c:showCatName val="0"/>
          <c:showSerName val="0"/>
          <c:showPercent val="0"/>
          <c:showBubbleSize val="0"/>
        </c:dLbls>
        <c:gapWidth val="29"/>
        <c:axId val="431328968"/>
        <c:axId val="429985680"/>
      </c:barChart>
      <c:dateAx>
        <c:axId val="431328968"/>
        <c:scaling>
          <c:orientation val="minMax"/>
        </c:scaling>
        <c:delete val="0"/>
        <c:axPos val="b"/>
        <c:numFmt formatCode="[$-409]mmm\-yy;@" sourceLinked="0"/>
        <c:majorTickMark val="none"/>
        <c:minorTickMark val="none"/>
        <c:tickLblPos val="low"/>
        <c:spPr>
          <a:ln>
            <a:solidFill>
              <a:sysClr val="window" lastClr="FFFFFF">
                <a:lumMod val="50000"/>
              </a:sysClr>
            </a:solidFill>
          </a:ln>
        </c:spPr>
        <c:txPr>
          <a:bodyPr rot="0"/>
          <a:lstStyle/>
          <a:p>
            <a:pPr>
              <a:defRPr sz="1050" b="0">
                <a:solidFill>
                  <a:schemeClr val="bg1">
                    <a:lumMod val="50000"/>
                  </a:schemeClr>
                </a:solidFill>
              </a:defRPr>
            </a:pPr>
            <a:endParaRPr lang="en-US"/>
          </a:p>
        </c:txPr>
        <c:crossAx val="429985680"/>
        <c:crosses val="autoZero"/>
        <c:auto val="0"/>
        <c:lblOffset val="0"/>
        <c:baseTimeUnit val="days"/>
        <c:majorUnit val="4"/>
        <c:majorTimeUnit val="years"/>
      </c:dateAx>
      <c:valAx>
        <c:axId val="429985680"/>
        <c:scaling>
          <c:orientation val="minMax"/>
          <c:max val="0.30000000000000004"/>
          <c:min val="-0.30000000000000004"/>
        </c:scaling>
        <c:delete val="0"/>
        <c:axPos val="l"/>
        <c:majorGridlines>
          <c:spPr>
            <a:ln>
              <a:solidFill>
                <a:srgbClr val="D9D9D9"/>
              </a:solidFill>
            </a:ln>
          </c:spPr>
        </c:majorGridlines>
        <c:numFmt formatCode="0%"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1328968"/>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18328958880146E-2"/>
          <c:y val="0.17215712774709133"/>
          <c:w val="0.86803433945756792"/>
          <c:h val="0.68586692521643755"/>
        </c:manualLayout>
      </c:layout>
      <c:barChart>
        <c:barDir val="col"/>
        <c:grouping val="clustered"/>
        <c:varyColors val="0"/>
        <c:ser>
          <c:idx val="0"/>
          <c:order val="0"/>
          <c:tx>
            <c:strRef>
              <c:f>Sheet1!$B$1</c:f>
              <c:strCache>
                <c:ptCount val="1"/>
                <c:pt idx="0">
                  <c:v>Equipment &amp; Software Investment</c:v>
                </c:pt>
              </c:strCache>
            </c:strRef>
          </c:tx>
          <c:spPr>
            <a:solidFill>
              <a:srgbClr val="102A7E"/>
            </a:solidFill>
            <a:ln>
              <a:noFill/>
            </a:ln>
          </c:spPr>
          <c:invertIfNegative val="0"/>
          <c:dPt>
            <c:idx val="1"/>
            <c:invertIfNegative val="0"/>
            <c:bubble3D val="0"/>
            <c:extLst>
              <c:ext xmlns:c16="http://schemas.microsoft.com/office/drawing/2014/chart" uri="{C3380CC4-5D6E-409C-BE32-E72D297353CC}">
                <c16:uniqueId val="{00000000-3DCF-4EA6-BB66-3297311E4ABC}"/>
              </c:ext>
            </c:extLst>
          </c:dPt>
          <c:dPt>
            <c:idx val="2"/>
            <c:invertIfNegative val="0"/>
            <c:bubble3D val="0"/>
            <c:extLst>
              <c:ext xmlns:c16="http://schemas.microsoft.com/office/drawing/2014/chart" uri="{C3380CC4-5D6E-409C-BE32-E72D297353CC}">
                <c16:uniqueId val="{00000001-20AA-4652-A8C2-85BADBFB4EE5}"/>
              </c:ext>
            </c:extLst>
          </c:dPt>
          <c:dPt>
            <c:idx val="3"/>
            <c:invertIfNegative val="0"/>
            <c:bubble3D val="0"/>
            <c:spPr>
              <a:solidFill>
                <a:schemeClr val="tx1"/>
              </a:solidFill>
              <a:ln>
                <a:noFill/>
              </a:ln>
            </c:spPr>
            <c:extLst>
              <c:ext xmlns:c16="http://schemas.microsoft.com/office/drawing/2014/chart" uri="{C3380CC4-5D6E-409C-BE32-E72D297353CC}">
                <c16:uniqueId val="{00000001-866D-448F-BA68-52067AD007CD}"/>
              </c:ext>
            </c:extLst>
          </c:dPt>
          <c:dPt>
            <c:idx val="4"/>
            <c:invertIfNegative val="0"/>
            <c:bubble3D val="0"/>
            <c:spPr>
              <a:solidFill>
                <a:schemeClr val="tx1"/>
              </a:solidFill>
              <a:ln>
                <a:noFill/>
              </a:ln>
            </c:spPr>
            <c:extLst>
              <c:ext xmlns:c16="http://schemas.microsoft.com/office/drawing/2014/chart" uri="{C3380CC4-5D6E-409C-BE32-E72D297353CC}">
                <c16:uniqueId val="{00000003-866D-448F-BA68-52067AD007CD}"/>
              </c:ext>
            </c:extLst>
          </c:dPt>
          <c:dPt>
            <c:idx val="5"/>
            <c:invertIfNegative val="0"/>
            <c:bubble3D val="0"/>
            <c:spPr>
              <a:solidFill>
                <a:schemeClr val="tx1"/>
              </a:solidFill>
              <a:ln>
                <a:noFill/>
              </a:ln>
            </c:spPr>
            <c:extLst>
              <c:ext xmlns:c16="http://schemas.microsoft.com/office/drawing/2014/chart" uri="{C3380CC4-5D6E-409C-BE32-E72D297353CC}">
                <c16:uniqueId val="{00000002-F7C3-40CA-996D-0C2FC5348D65}"/>
              </c:ext>
            </c:extLst>
          </c:dPt>
          <c:dPt>
            <c:idx val="6"/>
            <c:invertIfNegative val="0"/>
            <c:bubble3D val="0"/>
            <c:extLst>
              <c:ext xmlns:c16="http://schemas.microsoft.com/office/drawing/2014/chart" uri="{C3380CC4-5D6E-409C-BE32-E72D297353CC}">
                <c16:uniqueId val="{00000003-20AA-4652-A8C2-85BADBFB4EE5}"/>
              </c:ext>
            </c:extLst>
          </c:dPt>
          <c:dPt>
            <c:idx val="7"/>
            <c:invertIfNegative val="0"/>
            <c:bubble3D val="0"/>
            <c:extLst>
              <c:ext xmlns:c16="http://schemas.microsoft.com/office/drawing/2014/chart" uri="{C3380CC4-5D6E-409C-BE32-E72D297353CC}">
                <c16:uniqueId val="{00000003-36B7-4233-A7F9-A4FC9F86A40C}"/>
              </c:ext>
            </c:extLst>
          </c:dPt>
          <c:dPt>
            <c:idx val="8"/>
            <c:invertIfNegative val="0"/>
            <c:bubble3D val="0"/>
            <c:extLst>
              <c:ext xmlns:c16="http://schemas.microsoft.com/office/drawing/2014/chart" uri="{C3380CC4-5D6E-409C-BE32-E72D297353CC}">
                <c16:uniqueId val="{00000003-F5F2-4FF0-8AB4-2A1284FB3AB9}"/>
              </c:ext>
            </c:extLst>
          </c:dPt>
          <c:dPt>
            <c:idx val="9"/>
            <c:invertIfNegative val="0"/>
            <c:bubble3D val="0"/>
            <c:extLst>
              <c:ext xmlns:c16="http://schemas.microsoft.com/office/drawing/2014/chart" uri="{C3380CC4-5D6E-409C-BE32-E72D297353CC}">
                <c16:uniqueId val="{00000003-D487-4F2F-8D3C-42CE1E06FEAA}"/>
              </c:ext>
            </c:extLst>
          </c:dPt>
          <c:dPt>
            <c:idx val="10"/>
            <c:invertIfNegative val="0"/>
            <c:bubble3D val="0"/>
            <c:extLst>
              <c:ext xmlns:c16="http://schemas.microsoft.com/office/drawing/2014/chart" uri="{C3380CC4-5D6E-409C-BE32-E72D297353CC}">
                <c16:uniqueId val="{00000003-F5FB-4DB2-9AB3-59E7F1C0C0B7}"/>
              </c:ext>
            </c:extLst>
          </c:dPt>
          <c:dPt>
            <c:idx val="11"/>
            <c:invertIfNegative val="0"/>
            <c:bubble3D val="0"/>
            <c:extLst>
              <c:ext xmlns:c16="http://schemas.microsoft.com/office/drawing/2014/chart" uri="{C3380CC4-5D6E-409C-BE32-E72D297353CC}">
                <c16:uniqueId val="{00000003-54A4-4424-BC22-12861688FC7D}"/>
              </c:ext>
            </c:extLst>
          </c:dPt>
          <c:dPt>
            <c:idx val="12"/>
            <c:invertIfNegative val="0"/>
            <c:bubble3D val="0"/>
            <c:extLst>
              <c:ext xmlns:c16="http://schemas.microsoft.com/office/drawing/2014/chart" uri="{C3380CC4-5D6E-409C-BE32-E72D297353CC}">
                <c16:uniqueId val="{00000003-EB73-4E22-9A24-293CB8C9F3DC}"/>
              </c:ext>
            </c:extLst>
          </c:dPt>
          <c:dPt>
            <c:idx val="16"/>
            <c:invertIfNegative val="0"/>
            <c:bubble3D val="0"/>
            <c:spPr>
              <a:solidFill>
                <a:srgbClr val="98B5E8"/>
              </a:solidFill>
              <a:ln>
                <a:noFill/>
              </a:ln>
            </c:spPr>
            <c:extLst>
              <c:ext xmlns:c16="http://schemas.microsoft.com/office/drawing/2014/chart" uri="{C3380CC4-5D6E-409C-BE32-E72D297353CC}">
                <c16:uniqueId val="{00000010-3DCF-4EA6-BB66-3297311E4ABC}"/>
              </c:ext>
            </c:extLst>
          </c:dPt>
          <c:dPt>
            <c:idx val="17"/>
            <c:invertIfNegative val="0"/>
            <c:bubble3D val="0"/>
            <c:spPr>
              <a:solidFill>
                <a:srgbClr val="98B5E8"/>
              </a:solidFill>
              <a:ln>
                <a:noFill/>
              </a:ln>
            </c:spPr>
            <c:extLst>
              <c:ext xmlns:c16="http://schemas.microsoft.com/office/drawing/2014/chart" uri="{C3380CC4-5D6E-409C-BE32-E72D297353CC}">
                <c16:uniqueId val="{00000017-3350-450B-BFC6-59591E4977E1}"/>
              </c:ext>
            </c:extLst>
          </c:dPt>
          <c:dPt>
            <c:idx val="18"/>
            <c:invertIfNegative val="0"/>
            <c:bubble3D val="0"/>
            <c:spPr>
              <a:solidFill>
                <a:srgbClr val="98B5E8"/>
              </a:solidFill>
              <a:ln>
                <a:noFill/>
              </a:ln>
            </c:spPr>
            <c:extLst>
              <c:ext xmlns:c16="http://schemas.microsoft.com/office/drawing/2014/chart" uri="{C3380CC4-5D6E-409C-BE32-E72D297353CC}">
                <c16:uniqueId val="{00000016-3350-450B-BFC6-59591E4977E1}"/>
              </c:ext>
            </c:extLst>
          </c:dPt>
          <c:dPt>
            <c:idx val="19"/>
            <c:invertIfNegative val="0"/>
            <c:bubble3D val="0"/>
            <c:spPr>
              <a:solidFill>
                <a:srgbClr val="98B5E8"/>
              </a:solidFill>
              <a:ln>
                <a:noFill/>
              </a:ln>
            </c:spPr>
            <c:extLst>
              <c:ext xmlns:c16="http://schemas.microsoft.com/office/drawing/2014/chart" uri="{C3380CC4-5D6E-409C-BE32-E72D297353CC}">
                <c16:uniqueId val="{00000015-3350-450B-BFC6-59591E4977E1}"/>
              </c:ext>
            </c:extLst>
          </c:dPt>
          <c:dPt>
            <c:idx val="20"/>
            <c:invertIfNegative val="0"/>
            <c:bubble3D val="0"/>
            <c:spPr>
              <a:solidFill>
                <a:srgbClr val="98B5E8"/>
              </a:solidFill>
              <a:ln>
                <a:noFill/>
              </a:ln>
            </c:spPr>
            <c:extLst>
              <c:ext xmlns:c16="http://schemas.microsoft.com/office/drawing/2014/chart" uri="{C3380CC4-5D6E-409C-BE32-E72D297353CC}">
                <c16:uniqueId val="{00000014-3350-450B-BFC6-59591E4977E1}"/>
              </c:ext>
            </c:extLst>
          </c:dPt>
          <c:dLbls>
            <c:dLbl>
              <c:idx val="2"/>
              <c:numFmt formatCode="0.0%" sourceLinked="0"/>
              <c:spPr>
                <a:noFill/>
                <a:ln>
                  <a:noFill/>
                </a:ln>
                <a:effectLst/>
              </c:spPr>
              <c:txPr>
                <a:bodyPr/>
                <a:lstStyle/>
                <a:p>
                  <a:pPr>
                    <a:defRPr sz="800" b="1">
                      <a:solidFill>
                        <a:srgbClr val="102A7E"/>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0AA-4652-A8C2-85BADBFB4EE5}"/>
                </c:ext>
              </c:extLst>
            </c:dLbl>
            <c:dLbl>
              <c:idx val="3"/>
              <c:tx>
                <c:rich>
                  <a:bodyPr/>
                  <a:lstStyle/>
                  <a:p>
                    <a:pPr>
                      <a:defRPr sz="800" b="1">
                        <a:solidFill>
                          <a:schemeClr val="accent2"/>
                        </a:solidFill>
                        <a:latin typeface="+mn-lt"/>
                      </a:defRPr>
                    </a:pPr>
                    <a:fld id="{C82B9339-55CA-4B28-9265-EC4C841726B9}" type="VALUE">
                      <a:rPr lang="en-US" sz="800">
                        <a:solidFill>
                          <a:schemeClr val="tx1"/>
                        </a:solidFill>
                      </a:rPr>
                      <a:pPr>
                        <a:defRPr sz="800" b="1">
                          <a:solidFill>
                            <a:schemeClr val="accent2"/>
                          </a:solidFill>
                          <a:latin typeface="+mn-lt"/>
                        </a:defRPr>
                      </a:pPr>
                      <a:t>[VALUE]</a:t>
                    </a:fld>
                    <a:endParaRPr lang="en-US"/>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6D-448F-BA68-52067AD007CD}"/>
                </c:ext>
              </c:extLst>
            </c:dLbl>
            <c:dLbl>
              <c:idx val="4"/>
              <c:tx>
                <c:rich>
                  <a:bodyPr/>
                  <a:lstStyle/>
                  <a:p>
                    <a:pPr>
                      <a:defRPr sz="800" b="1">
                        <a:solidFill>
                          <a:schemeClr val="accent2"/>
                        </a:solidFill>
                        <a:latin typeface="+mn-lt"/>
                      </a:defRPr>
                    </a:pPr>
                    <a:fld id="{558DEBC8-74E4-4559-98CF-C86D05EC9641}" type="VALUE">
                      <a:rPr lang="en-US" sz="800">
                        <a:solidFill>
                          <a:schemeClr val="tx1"/>
                        </a:solidFill>
                      </a:rPr>
                      <a:pPr>
                        <a:defRPr sz="800" b="1">
                          <a:solidFill>
                            <a:schemeClr val="accent2"/>
                          </a:solidFill>
                          <a:latin typeface="+mn-lt"/>
                        </a:defRPr>
                      </a:pPr>
                      <a:t>[VALUE]</a:t>
                    </a:fld>
                    <a:endParaRPr lang="en-US"/>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6D-448F-BA68-52067AD007CD}"/>
                </c:ext>
              </c:extLst>
            </c:dLbl>
            <c:dLbl>
              <c:idx val="5"/>
              <c:tx>
                <c:rich>
                  <a:bodyPr/>
                  <a:lstStyle/>
                  <a:p>
                    <a:fld id="{4C619FA3-AD66-4ADD-A543-407E0B27F053}"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C3-40CA-996D-0C2FC5348D65}"/>
                </c:ext>
              </c:extLst>
            </c:dLbl>
            <c:dLbl>
              <c:idx val="6"/>
              <c:tx>
                <c:rich>
                  <a:bodyPr/>
                  <a:lstStyle/>
                  <a:p>
                    <a:pPr>
                      <a:defRPr sz="800" b="1">
                        <a:solidFill>
                          <a:srgbClr val="102A7E"/>
                        </a:solidFill>
                        <a:latin typeface="+mn-lt"/>
                      </a:defRPr>
                    </a:pPr>
                    <a:fld id="{3DCCBB1C-75E9-489E-B956-3AE3C7DAE426}" type="VALUE">
                      <a:rPr lang="en-US" sz="800">
                        <a:solidFill>
                          <a:srgbClr val="102A7E"/>
                        </a:solidFill>
                      </a:rPr>
                      <a:pPr>
                        <a:defRPr sz="800" b="1">
                          <a:solidFill>
                            <a:srgbClr val="102A7E"/>
                          </a:solidFill>
                          <a:latin typeface="+mn-lt"/>
                        </a:defRPr>
                      </a:pPr>
                      <a:t>[VALUE]</a:t>
                    </a:fld>
                    <a:endParaRPr lang="en-US"/>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AA-4652-A8C2-85BADBFB4EE5}"/>
                </c:ext>
              </c:extLst>
            </c:dLbl>
            <c:dLbl>
              <c:idx val="7"/>
              <c:tx>
                <c:rich>
                  <a:bodyPr/>
                  <a:lstStyle/>
                  <a:p>
                    <a:fld id="{858A2E7B-F9C0-46B1-9FF1-5110A013B718}"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B7-4233-A7F9-A4FC9F86A40C}"/>
                </c:ext>
              </c:extLst>
            </c:dLbl>
            <c:dLbl>
              <c:idx val="8"/>
              <c:numFmt formatCode="0.0%" sourceLinked="0"/>
              <c:spPr>
                <a:noFill/>
                <a:ln>
                  <a:noFill/>
                </a:ln>
                <a:effectLst/>
              </c:spPr>
              <c:txPr>
                <a:bodyPr/>
                <a:lstStyle/>
                <a:p>
                  <a:pPr>
                    <a:defRPr sz="800" b="1">
                      <a:solidFill>
                        <a:srgbClr val="102A7E"/>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5F2-4FF0-8AB4-2A1284FB3AB9}"/>
                </c:ext>
              </c:extLst>
            </c:dLbl>
            <c:dLbl>
              <c:idx val="9"/>
              <c:numFmt formatCode="0.0%" sourceLinked="0"/>
              <c:spPr>
                <a:noFill/>
                <a:ln>
                  <a:noFill/>
                </a:ln>
                <a:effectLst/>
              </c:spPr>
              <c:txPr>
                <a:bodyPr/>
                <a:lstStyle/>
                <a:p>
                  <a:pPr>
                    <a:defRPr sz="800" b="1">
                      <a:solidFill>
                        <a:srgbClr val="102A7E"/>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487-4F2F-8D3C-42CE1E06FEAA}"/>
                </c:ext>
              </c:extLst>
            </c:dLbl>
            <c:dLbl>
              <c:idx val="10"/>
              <c:numFmt formatCode="0.0%" sourceLinked="0"/>
              <c:spPr>
                <a:noFill/>
                <a:ln>
                  <a:noFill/>
                </a:ln>
                <a:effectLst/>
              </c:spPr>
              <c:txPr>
                <a:bodyPr/>
                <a:lstStyle/>
                <a:p>
                  <a:pPr>
                    <a:defRPr sz="800" b="1">
                      <a:solidFill>
                        <a:srgbClr val="102A7E"/>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5FB-4DB2-9AB3-59E7F1C0C0B7}"/>
                </c:ext>
              </c:extLst>
            </c:dLbl>
            <c:dLbl>
              <c:idx val="16"/>
              <c:numFmt formatCode="0.0%" sourceLinked="0"/>
              <c:spPr>
                <a:noFill/>
                <a:ln>
                  <a:noFill/>
                </a:ln>
                <a:effectLst/>
              </c:spPr>
              <c:txPr>
                <a:bodyPr/>
                <a:lstStyle/>
                <a:p>
                  <a:pPr>
                    <a:defRPr sz="800" b="1">
                      <a:solidFill>
                        <a:srgbClr val="98B5E8"/>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10-3DCF-4EA6-BB66-3297311E4ABC}"/>
                </c:ext>
              </c:extLst>
            </c:dLbl>
            <c:dLbl>
              <c:idx val="17"/>
              <c:numFmt formatCode="0.0%" sourceLinked="0"/>
              <c:spPr>
                <a:noFill/>
                <a:ln>
                  <a:noFill/>
                </a:ln>
                <a:effectLst/>
              </c:spPr>
              <c:txPr>
                <a:bodyPr/>
                <a:lstStyle/>
                <a:p>
                  <a:pPr>
                    <a:defRPr sz="800" b="1">
                      <a:solidFill>
                        <a:srgbClr val="98B5E8"/>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17-3350-450B-BFC6-59591E4977E1}"/>
                </c:ext>
              </c:extLst>
            </c:dLbl>
            <c:dLbl>
              <c:idx val="18"/>
              <c:numFmt formatCode="0.0%" sourceLinked="0"/>
              <c:spPr>
                <a:noFill/>
                <a:ln>
                  <a:noFill/>
                </a:ln>
                <a:effectLst/>
              </c:spPr>
              <c:txPr>
                <a:bodyPr/>
                <a:lstStyle/>
                <a:p>
                  <a:pPr>
                    <a:defRPr sz="800" b="1">
                      <a:solidFill>
                        <a:srgbClr val="98B5E8"/>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16-3350-450B-BFC6-59591E4977E1}"/>
                </c:ext>
              </c:extLst>
            </c:dLbl>
            <c:dLbl>
              <c:idx val="19"/>
              <c:numFmt formatCode="0.0%" sourceLinked="0"/>
              <c:spPr>
                <a:noFill/>
                <a:ln>
                  <a:noFill/>
                </a:ln>
                <a:effectLst/>
              </c:spPr>
              <c:txPr>
                <a:bodyPr/>
                <a:lstStyle/>
                <a:p>
                  <a:pPr>
                    <a:defRPr sz="800" b="1">
                      <a:solidFill>
                        <a:srgbClr val="98B5E8"/>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15-3350-450B-BFC6-59591E4977E1}"/>
                </c:ext>
              </c:extLst>
            </c:dLbl>
            <c:dLbl>
              <c:idx val="20"/>
              <c:tx>
                <c:rich>
                  <a:bodyPr/>
                  <a:lstStyle/>
                  <a:p>
                    <a:fld id="{06560442-8598-41E3-8765-6AA32001A470}" type="VALUE">
                      <a:rPr lang="en-US">
                        <a:solidFill>
                          <a:srgbClr val="98B5E8"/>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3350-450B-BFC6-59591E4977E1}"/>
                </c:ext>
              </c:extLst>
            </c:dLbl>
            <c:numFmt formatCode="0.0%" sourceLinked="0"/>
            <c:spPr>
              <a:noFill/>
              <a:ln>
                <a:noFill/>
              </a:ln>
              <a:effectLst/>
            </c:spPr>
            <c:txPr>
              <a:bodyPr/>
              <a:lstStyle/>
              <a:p>
                <a:pPr>
                  <a:defRPr sz="8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Sheet1!$A$3:$A$23</c:f>
              <c:strCache>
                <c:ptCount val="21"/>
                <c:pt idx="0">
                  <c:v>2016.Q4</c:v>
                </c:pt>
                <c:pt idx="1">
                  <c:v>2017.Q1</c:v>
                </c:pt>
                <c:pt idx="2">
                  <c:v>2017.Q2</c:v>
                </c:pt>
                <c:pt idx="3">
                  <c:v>2017.Q3</c:v>
                </c:pt>
                <c:pt idx="4">
                  <c:v>2017.Q4</c:v>
                </c:pt>
                <c:pt idx="5">
                  <c:v>2018.Q1</c:v>
                </c:pt>
                <c:pt idx="6">
                  <c:v>2018.Q2</c:v>
                </c:pt>
                <c:pt idx="7">
                  <c:v>2018.Q3</c:v>
                </c:pt>
                <c:pt idx="8">
                  <c:v>2018.Q4</c:v>
                </c:pt>
                <c:pt idx="9">
                  <c:v>2019.Q1</c:v>
                </c:pt>
                <c:pt idx="10">
                  <c:v>2019.Q2</c:v>
                </c:pt>
                <c:pt idx="11">
                  <c:v>2019.Q3</c:v>
                </c:pt>
                <c:pt idx="12">
                  <c:v>2019.Q4</c:v>
                </c:pt>
                <c:pt idx="13">
                  <c:v>2020.Q1</c:v>
                </c:pt>
                <c:pt idx="14">
                  <c:v>2020.Q2</c:v>
                </c:pt>
                <c:pt idx="15">
                  <c:v>2020.Q3</c:v>
                </c:pt>
                <c:pt idx="16">
                  <c:v>2020.Q4</c:v>
                </c:pt>
                <c:pt idx="17">
                  <c:v>2021.Q1</c:v>
                </c:pt>
                <c:pt idx="18">
                  <c:v>2021.Q2</c:v>
                </c:pt>
                <c:pt idx="19">
                  <c:v>2021.Q3</c:v>
                </c:pt>
                <c:pt idx="20">
                  <c:v>2021.Q4</c:v>
                </c:pt>
              </c:strCache>
            </c:strRef>
          </c:cat>
          <c:val>
            <c:numRef>
              <c:f>Sheet1!$B$3:$B$23</c:f>
              <c:numCache>
                <c:formatCode>0.00%</c:formatCode>
                <c:ptCount val="21"/>
                <c:pt idx="0">
                  <c:v>1.2109015125144396E-2</c:v>
                </c:pt>
                <c:pt idx="1">
                  <c:v>5.5899728834240436E-2</c:v>
                </c:pt>
                <c:pt idx="2">
                  <c:v>5.7125368952479771E-2</c:v>
                </c:pt>
                <c:pt idx="3">
                  <c:v>7.2850341284252274E-2</c:v>
                </c:pt>
                <c:pt idx="4">
                  <c:v>0.12543294637625357</c:v>
                </c:pt>
                <c:pt idx="5">
                  <c:v>0.10926068292240232</c:v>
                </c:pt>
                <c:pt idx="6">
                  <c:v>5.4396695932949379E-2</c:v>
                </c:pt>
                <c:pt idx="7">
                  <c:v>6.4592631444405191E-2</c:v>
                </c:pt>
                <c:pt idx="8">
                  <c:v>0.10103804711845799</c:v>
                </c:pt>
                <c:pt idx="9">
                  <c:v>2.9602944327014713E-2</c:v>
                </c:pt>
                <c:pt idx="10">
                  <c:v>-1.7802067735549265E-2</c:v>
                </c:pt>
                <c:pt idx="11">
                  <c:v>9.2741206471138593E-3</c:v>
                </c:pt>
                <c:pt idx="12">
                  <c:v>8.5253013249602105E-3</c:v>
                </c:pt>
                <c:pt idx="13">
                  <c:v>-0.09</c:v>
                </c:pt>
                <c:pt idx="14">
                  <c:v>-0.28299999999999997</c:v>
                </c:pt>
                <c:pt idx="15">
                  <c:v>0.48659784528056926</c:v>
                </c:pt>
                <c:pt idx="16">
                  <c:v>0.2093088535891352</c:v>
                </c:pt>
                <c:pt idx="17">
                  <c:v>0.17699999999999999</c:v>
                </c:pt>
                <c:pt idx="18">
                  <c:v>0.127</c:v>
                </c:pt>
                <c:pt idx="19">
                  <c:v>0.02</c:v>
                </c:pt>
                <c:pt idx="20">
                  <c:v>0.03</c:v>
                </c:pt>
              </c:numCache>
            </c:numRef>
          </c:val>
          <c:extLst>
            <c:ext xmlns:c16="http://schemas.microsoft.com/office/drawing/2014/chart" uri="{C3380CC4-5D6E-409C-BE32-E72D297353CC}">
              <c16:uniqueId val="{00000009-09BD-48FB-AF03-98BCCC967F80}"/>
            </c:ext>
          </c:extLst>
        </c:ser>
        <c:dLbls>
          <c:showLegendKey val="0"/>
          <c:showVal val="0"/>
          <c:showCatName val="0"/>
          <c:showSerName val="0"/>
          <c:showPercent val="0"/>
          <c:showBubbleSize val="0"/>
        </c:dLbls>
        <c:gapWidth val="74"/>
        <c:axId val="102347904"/>
        <c:axId val="102349440"/>
      </c:barChart>
      <c:catAx>
        <c:axId val="102347904"/>
        <c:scaling>
          <c:orientation val="minMax"/>
        </c:scaling>
        <c:delete val="0"/>
        <c:axPos val="b"/>
        <c:numFmt formatCode="General" sourceLinked="1"/>
        <c:majorTickMark val="none"/>
        <c:minorTickMark val="none"/>
        <c:tickLblPos val="low"/>
        <c:spPr>
          <a:ln w="0">
            <a:solidFill>
              <a:schemeClr val="bg1">
                <a:lumMod val="50000"/>
              </a:schemeClr>
            </a:solidFill>
          </a:ln>
        </c:spPr>
        <c:txPr>
          <a:bodyPr/>
          <a:lstStyle/>
          <a:p>
            <a:pPr>
              <a:defRPr sz="800">
                <a:latin typeface="+mn-lt"/>
              </a:defRPr>
            </a:pPr>
            <a:endParaRPr lang="en-US"/>
          </a:p>
        </c:txPr>
        <c:crossAx val="102349440"/>
        <c:crosses val="autoZero"/>
        <c:auto val="1"/>
        <c:lblAlgn val="ctr"/>
        <c:lblOffset val="100"/>
        <c:tickLblSkip val="2"/>
        <c:noMultiLvlLbl val="0"/>
      </c:catAx>
      <c:valAx>
        <c:axId val="102349440"/>
        <c:scaling>
          <c:orientation val="minMax"/>
          <c:max val="0.60000000000000009"/>
          <c:min val="-0.4"/>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00">
                <a:latin typeface="+mn-lt"/>
              </a:defRPr>
            </a:pPr>
            <a:endParaRPr lang="en-US"/>
          </a:p>
        </c:txPr>
        <c:crossAx val="102347904"/>
        <c:crosses val="autoZero"/>
        <c:crossBetween val="between"/>
        <c:majorUnit val="0.1"/>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73884514435707E-2"/>
          <c:y val="0.13981881928937989"/>
          <c:w val="0.84997878390201231"/>
          <c:h val="0.69332961178360164"/>
        </c:manualLayout>
      </c:layout>
      <c:barChart>
        <c:barDir val="col"/>
        <c:grouping val="clustered"/>
        <c:varyColors val="0"/>
        <c:ser>
          <c:idx val="0"/>
          <c:order val="0"/>
          <c:spPr>
            <a:solidFill>
              <a:schemeClr val="tx1"/>
            </a:solidFill>
            <a:ln>
              <a:noFill/>
            </a:ln>
          </c:spPr>
          <c:invertIfNegative val="0"/>
          <c:dPt>
            <c:idx val="3"/>
            <c:invertIfNegative val="0"/>
            <c:bubble3D val="0"/>
            <c:extLst>
              <c:ext xmlns:c16="http://schemas.microsoft.com/office/drawing/2014/chart" uri="{C3380CC4-5D6E-409C-BE32-E72D297353CC}">
                <c16:uniqueId val="{00000000-1082-45E0-995A-6F9AC34BBCD0}"/>
              </c:ext>
            </c:extLst>
          </c:dPt>
          <c:dPt>
            <c:idx val="4"/>
            <c:invertIfNegative val="0"/>
            <c:bubble3D val="0"/>
            <c:extLst>
              <c:ext xmlns:c16="http://schemas.microsoft.com/office/drawing/2014/chart" uri="{C3380CC4-5D6E-409C-BE32-E72D297353CC}">
                <c16:uniqueId val="{00000000-C746-4E08-B41F-99C7E097D8E3}"/>
              </c:ext>
            </c:extLst>
          </c:dPt>
          <c:dPt>
            <c:idx val="5"/>
            <c:invertIfNegative val="0"/>
            <c:bubble3D val="0"/>
            <c:spPr>
              <a:solidFill>
                <a:srgbClr val="102A7E"/>
              </a:solidFill>
              <a:ln>
                <a:noFill/>
              </a:ln>
            </c:spPr>
            <c:extLst>
              <c:ext xmlns:c16="http://schemas.microsoft.com/office/drawing/2014/chart" uri="{C3380CC4-5D6E-409C-BE32-E72D297353CC}">
                <c16:uniqueId val="{00000000-331B-4BFF-B667-36CD58046804}"/>
              </c:ext>
            </c:extLst>
          </c:dPt>
          <c:dPt>
            <c:idx val="6"/>
            <c:invertIfNegative val="0"/>
            <c:bubble3D val="0"/>
            <c:spPr>
              <a:solidFill>
                <a:srgbClr val="102A7E"/>
              </a:solidFill>
              <a:ln>
                <a:noFill/>
              </a:ln>
            </c:spPr>
            <c:extLst>
              <c:ext xmlns:c16="http://schemas.microsoft.com/office/drawing/2014/chart" uri="{C3380CC4-5D6E-409C-BE32-E72D297353CC}">
                <c16:uniqueId val="{00000000-7232-4331-88FB-076C22B9CE36}"/>
              </c:ext>
            </c:extLst>
          </c:dPt>
          <c:dPt>
            <c:idx val="7"/>
            <c:invertIfNegative val="0"/>
            <c:bubble3D val="0"/>
            <c:spPr>
              <a:solidFill>
                <a:srgbClr val="102A7E"/>
              </a:solidFill>
              <a:ln>
                <a:noFill/>
              </a:ln>
            </c:spPr>
            <c:extLst>
              <c:ext xmlns:c16="http://schemas.microsoft.com/office/drawing/2014/chart" uri="{C3380CC4-5D6E-409C-BE32-E72D297353CC}">
                <c16:uniqueId val="{00000001-7232-4331-88FB-076C22B9CE36}"/>
              </c:ext>
            </c:extLst>
          </c:dPt>
          <c:dPt>
            <c:idx val="8"/>
            <c:invertIfNegative val="0"/>
            <c:bubble3D val="0"/>
            <c:spPr>
              <a:solidFill>
                <a:srgbClr val="102A7E"/>
              </a:solidFill>
              <a:ln>
                <a:noFill/>
              </a:ln>
            </c:spPr>
            <c:extLst>
              <c:ext xmlns:c16="http://schemas.microsoft.com/office/drawing/2014/chart" uri="{C3380CC4-5D6E-409C-BE32-E72D297353CC}">
                <c16:uniqueId val="{00000003-7232-4331-88FB-076C22B9CE36}"/>
              </c:ext>
            </c:extLst>
          </c:dPt>
          <c:dPt>
            <c:idx val="10"/>
            <c:invertIfNegative val="0"/>
            <c:bubble3D val="0"/>
            <c:spPr>
              <a:solidFill>
                <a:srgbClr val="102A7E"/>
              </a:solidFill>
              <a:ln>
                <a:noFill/>
              </a:ln>
            </c:spPr>
            <c:extLst>
              <c:ext xmlns:c16="http://schemas.microsoft.com/office/drawing/2014/chart" uri="{C3380CC4-5D6E-409C-BE32-E72D297353CC}">
                <c16:uniqueId val="{0000000B-D72A-4B12-9AEF-9B0F2780F67E}"/>
              </c:ext>
            </c:extLst>
          </c:dPt>
          <c:dPt>
            <c:idx val="12"/>
            <c:invertIfNegative val="0"/>
            <c:bubble3D val="0"/>
            <c:spPr>
              <a:solidFill>
                <a:srgbClr val="EF6F00"/>
              </a:solidFill>
              <a:ln>
                <a:noFill/>
              </a:ln>
            </c:spPr>
            <c:extLst>
              <c:ext xmlns:c16="http://schemas.microsoft.com/office/drawing/2014/chart" uri="{C3380CC4-5D6E-409C-BE32-E72D297353CC}">
                <c16:uniqueId val="{0000000D-C893-4957-B06A-EFF3E25E0DE7}"/>
              </c:ext>
            </c:extLst>
          </c:dPt>
          <c:dLbls>
            <c:numFmt formatCode="&quot;$&quot;#,##0.0" sourceLinked="0"/>
            <c:spPr>
              <a:noFill/>
              <a:ln>
                <a:noFill/>
              </a:ln>
              <a:effectLst/>
            </c:spPr>
            <c:txPr>
              <a:bodyPr/>
              <a:lstStyle/>
              <a:p>
                <a:pPr>
                  <a:defRPr sz="105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Sheet1!$A$5:$A$17</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extLst/>
            </c:numRef>
          </c:cat>
          <c:val>
            <c:numRef>
              <c:f>Sheet1!$B$5:$B$17</c:f>
              <c:numCache>
                <c:formatCode>0.00</c:formatCode>
                <c:ptCount val="13"/>
                <c:pt idx="0">
                  <c:v>54.3</c:v>
                </c:pt>
                <c:pt idx="1">
                  <c:v>60.6</c:v>
                </c:pt>
                <c:pt idx="2">
                  <c:v>74.000000000000014</c:v>
                </c:pt>
                <c:pt idx="3">
                  <c:v>84.600000000000009</c:v>
                </c:pt>
                <c:pt idx="4">
                  <c:v>89</c:v>
                </c:pt>
                <c:pt idx="5">
                  <c:v>96.7</c:v>
                </c:pt>
                <c:pt idx="6">
                  <c:v>97.4</c:v>
                </c:pt>
                <c:pt idx="7">
                  <c:v>95.100000000000009</c:v>
                </c:pt>
                <c:pt idx="8">
                  <c:v>99.5</c:v>
                </c:pt>
                <c:pt idx="9">
                  <c:v>103.60000000000002</c:v>
                </c:pt>
                <c:pt idx="10">
                  <c:v>108.5</c:v>
                </c:pt>
                <c:pt idx="11">
                  <c:v>102.1</c:v>
                </c:pt>
                <c:pt idx="12">
                  <c:v>112.65663580246914</c:v>
                </c:pt>
              </c:numCache>
              <c:extLst/>
            </c:numRef>
          </c:val>
          <c:extLst>
            <c:ext xmlns:c16="http://schemas.microsoft.com/office/drawing/2014/chart" uri="{C3380CC4-5D6E-409C-BE32-E72D297353CC}">
              <c16:uniqueId val="{00000004-7232-4331-88FB-076C22B9CE36}"/>
            </c:ext>
          </c:extLst>
        </c:ser>
        <c:dLbls>
          <c:showLegendKey val="0"/>
          <c:showVal val="0"/>
          <c:showCatName val="0"/>
          <c:showSerName val="0"/>
          <c:showPercent val="0"/>
          <c:showBubbleSize val="0"/>
        </c:dLbls>
        <c:gapWidth val="26"/>
        <c:axId val="111642112"/>
        <c:axId val="111643648"/>
      </c:barChart>
      <c:catAx>
        <c:axId val="111642112"/>
        <c:scaling>
          <c:orientation val="minMax"/>
        </c:scaling>
        <c:delete val="0"/>
        <c:axPos val="b"/>
        <c:numFmt formatCode="General" sourceLinked="1"/>
        <c:majorTickMark val="out"/>
        <c:minorTickMark val="none"/>
        <c:tickLblPos val="nextTo"/>
        <c:spPr>
          <a:ln>
            <a:noFill/>
          </a:ln>
        </c:spPr>
        <c:txPr>
          <a:bodyPr/>
          <a:lstStyle/>
          <a:p>
            <a:pPr>
              <a:defRPr sz="1050">
                <a:latin typeface="+mn-lt"/>
              </a:defRPr>
            </a:pPr>
            <a:endParaRPr lang="en-US"/>
          </a:p>
        </c:txPr>
        <c:crossAx val="111643648"/>
        <c:crosses val="autoZero"/>
        <c:auto val="1"/>
        <c:lblAlgn val="ctr"/>
        <c:lblOffset val="100"/>
        <c:tickLblSkip val="1"/>
        <c:noMultiLvlLbl val="0"/>
      </c:catAx>
      <c:valAx>
        <c:axId val="111643648"/>
        <c:scaling>
          <c:orientation val="minMax"/>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84995625546809E-2"/>
          <c:y val="0.15474419242370824"/>
          <c:w val="0.85970100612423461"/>
          <c:h val="0.71571767148509424"/>
        </c:manualLayout>
      </c:layout>
      <c:barChart>
        <c:barDir val="col"/>
        <c:grouping val="clustered"/>
        <c:varyColors val="0"/>
        <c:ser>
          <c:idx val="0"/>
          <c:order val="0"/>
          <c:tx>
            <c:strRef>
              <c:f>Sheet1!$B$1</c:f>
              <c:strCache>
                <c:ptCount val="1"/>
                <c:pt idx="0">
                  <c:v>Leasing &amp; Finance Index, MLFI-25 New Business Volume, Y-Y Percent Change</c:v>
                </c:pt>
              </c:strCache>
            </c:strRef>
          </c:tx>
          <c:spPr>
            <a:solidFill>
              <a:srgbClr val="102A7E"/>
            </a:solidFill>
            <a:ln>
              <a:noFill/>
            </a:ln>
          </c:spPr>
          <c:invertIfNegative val="0"/>
          <c:dPt>
            <c:idx val="0"/>
            <c:invertIfNegative val="0"/>
            <c:bubble3D val="0"/>
            <c:extLst>
              <c:ext xmlns:c16="http://schemas.microsoft.com/office/drawing/2014/chart" uri="{C3380CC4-5D6E-409C-BE32-E72D297353CC}">
                <c16:uniqueId val="{00000000-425B-4676-AD07-4B3460DE2DDB}"/>
              </c:ext>
            </c:extLst>
          </c:dPt>
          <c:dPt>
            <c:idx val="3"/>
            <c:invertIfNegative val="0"/>
            <c:bubble3D val="0"/>
            <c:extLst>
              <c:ext xmlns:c16="http://schemas.microsoft.com/office/drawing/2014/chart" uri="{C3380CC4-5D6E-409C-BE32-E72D297353CC}">
                <c16:uniqueId val="{00000001-425B-4676-AD07-4B3460DE2DDB}"/>
              </c:ext>
            </c:extLst>
          </c:dPt>
          <c:dPt>
            <c:idx val="6"/>
            <c:invertIfNegative val="0"/>
            <c:bubble3D val="0"/>
            <c:extLst>
              <c:ext xmlns:c16="http://schemas.microsoft.com/office/drawing/2014/chart" uri="{C3380CC4-5D6E-409C-BE32-E72D297353CC}">
                <c16:uniqueId val="{00000002-425B-4676-AD07-4B3460DE2DDB}"/>
              </c:ext>
            </c:extLst>
          </c:dPt>
          <c:dPt>
            <c:idx val="9"/>
            <c:invertIfNegative val="0"/>
            <c:bubble3D val="0"/>
            <c:extLst>
              <c:ext xmlns:c16="http://schemas.microsoft.com/office/drawing/2014/chart" uri="{C3380CC4-5D6E-409C-BE32-E72D297353CC}">
                <c16:uniqueId val="{00000003-425B-4676-AD07-4B3460DE2DDB}"/>
              </c:ext>
            </c:extLst>
          </c:dPt>
          <c:dPt>
            <c:idx val="12"/>
            <c:invertIfNegative val="0"/>
            <c:bubble3D val="0"/>
            <c:extLst>
              <c:ext xmlns:c16="http://schemas.microsoft.com/office/drawing/2014/chart" uri="{C3380CC4-5D6E-409C-BE32-E72D297353CC}">
                <c16:uniqueId val="{00000004-425B-4676-AD07-4B3460DE2DDB}"/>
              </c:ext>
            </c:extLst>
          </c:dPt>
          <c:dPt>
            <c:idx val="14"/>
            <c:invertIfNegative val="0"/>
            <c:bubble3D val="0"/>
            <c:extLst>
              <c:ext xmlns:c16="http://schemas.microsoft.com/office/drawing/2014/chart" uri="{C3380CC4-5D6E-409C-BE32-E72D297353CC}">
                <c16:uniqueId val="{00000005-425B-4676-AD07-4B3460DE2DDB}"/>
              </c:ext>
            </c:extLst>
          </c:dPt>
          <c:dPt>
            <c:idx val="18"/>
            <c:invertIfNegative val="0"/>
            <c:bubble3D val="0"/>
            <c:extLst>
              <c:ext xmlns:c16="http://schemas.microsoft.com/office/drawing/2014/chart" uri="{C3380CC4-5D6E-409C-BE32-E72D297353CC}">
                <c16:uniqueId val="{00000002-1973-48E3-A0BB-BD5F9F46C6D2}"/>
              </c:ext>
            </c:extLst>
          </c:dPt>
          <c:dPt>
            <c:idx val="24"/>
            <c:invertIfNegative val="0"/>
            <c:bubble3D val="0"/>
            <c:extLst>
              <c:ext xmlns:c16="http://schemas.microsoft.com/office/drawing/2014/chart" uri="{C3380CC4-5D6E-409C-BE32-E72D297353CC}">
                <c16:uniqueId val="{00000007-425B-4676-AD07-4B3460DE2DDB}"/>
              </c:ext>
            </c:extLst>
          </c:dPt>
          <c:dPt>
            <c:idx val="26"/>
            <c:invertIfNegative val="0"/>
            <c:bubble3D val="0"/>
            <c:extLst>
              <c:ext xmlns:c16="http://schemas.microsoft.com/office/drawing/2014/chart" uri="{C3380CC4-5D6E-409C-BE32-E72D297353CC}">
                <c16:uniqueId val="{00000008-425B-4676-AD07-4B3460DE2DDB}"/>
              </c:ext>
            </c:extLst>
          </c:dPt>
          <c:dPt>
            <c:idx val="30"/>
            <c:invertIfNegative val="0"/>
            <c:bubble3D val="0"/>
            <c:extLst>
              <c:ext xmlns:c16="http://schemas.microsoft.com/office/drawing/2014/chart" uri="{C3380CC4-5D6E-409C-BE32-E72D297353CC}">
                <c16:uniqueId val="{00000007-8D3D-40E8-B2AA-5E66E6E88DEA}"/>
              </c:ext>
            </c:extLst>
          </c:dPt>
          <c:dPt>
            <c:idx val="33"/>
            <c:invertIfNegative val="0"/>
            <c:bubble3D val="0"/>
            <c:extLst>
              <c:ext xmlns:c16="http://schemas.microsoft.com/office/drawing/2014/chart" uri="{C3380CC4-5D6E-409C-BE32-E72D297353CC}">
                <c16:uniqueId val="{0000000A-425B-4676-AD07-4B3460DE2DDB}"/>
              </c:ext>
            </c:extLst>
          </c:dPt>
          <c:dPt>
            <c:idx val="36"/>
            <c:invertIfNegative val="0"/>
            <c:bubble3D val="0"/>
            <c:extLst>
              <c:ext xmlns:c16="http://schemas.microsoft.com/office/drawing/2014/chart" uri="{C3380CC4-5D6E-409C-BE32-E72D297353CC}">
                <c16:uniqueId val="{0000000B-425B-4676-AD07-4B3460DE2DDB}"/>
              </c:ext>
            </c:extLst>
          </c:dPt>
          <c:dPt>
            <c:idx val="38"/>
            <c:invertIfNegative val="0"/>
            <c:bubble3D val="0"/>
            <c:extLst>
              <c:ext xmlns:c16="http://schemas.microsoft.com/office/drawing/2014/chart" uri="{C3380CC4-5D6E-409C-BE32-E72D297353CC}">
                <c16:uniqueId val="{0000000D-425B-4676-AD07-4B3460DE2DDB}"/>
              </c:ext>
            </c:extLst>
          </c:dPt>
          <c:dPt>
            <c:idx val="54"/>
            <c:invertIfNegative val="0"/>
            <c:bubble3D val="0"/>
            <c:extLst>
              <c:ext xmlns:c16="http://schemas.microsoft.com/office/drawing/2014/chart" uri="{C3380CC4-5D6E-409C-BE32-E72D297353CC}">
                <c16:uniqueId val="{0000000F-7277-452A-AFF8-80B2038F237C}"/>
              </c:ext>
            </c:extLst>
          </c:dPt>
          <c:dPt>
            <c:idx val="57"/>
            <c:invertIfNegative val="0"/>
            <c:bubble3D val="0"/>
            <c:extLst>
              <c:ext xmlns:c16="http://schemas.microsoft.com/office/drawing/2014/chart" uri="{C3380CC4-5D6E-409C-BE32-E72D297353CC}">
                <c16:uniqueId val="{00000010-EF3F-4685-A98B-30F26A11BE06}"/>
              </c:ext>
            </c:extLst>
          </c:dPt>
          <c:dPt>
            <c:idx val="60"/>
            <c:invertIfNegative val="0"/>
            <c:bubble3D val="0"/>
            <c:spPr>
              <a:solidFill>
                <a:srgbClr val="EF6F00"/>
              </a:solidFill>
              <a:ln>
                <a:noFill/>
              </a:ln>
            </c:spPr>
            <c:extLst>
              <c:ext xmlns:c16="http://schemas.microsoft.com/office/drawing/2014/chart" uri="{C3380CC4-5D6E-409C-BE32-E72D297353CC}">
                <c16:uniqueId val="{00000011-3324-46BE-A0D0-C951C517F2F3}"/>
              </c:ext>
            </c:extLst>
          </c:dPt>
          <c:cat>
            <c:numRef>
              <c:f>Sheet1!$A$141:$A$201</c:f>
              <c:numCache>
                <c:formatCode>m/d/yyyy</c:formatCode>
                <c:ptCount val="61"/>
                <c:pt idx="0">
                  <c:v>42583</c:v>
                </c:pt>
                <c:pt idx="1">
                  <c:v>42614</c:v>
                </c:pt>
                <c:pt idx="2">
                  <c:v>42644</c:v>
                </c:pt>
                <c:pt idx="3">
                  <c:v>42675</c:v>
                </c:pt>
                <c:pt idx="4">
                  <c:v>42705</c:v>
                </c:pt>
                <c:pt idx="5">
                  <c:v>42736</c:v>
                </c:pt>
                <c:pt idx="6">
                  <c:v>42767</c:v>
                </c:pt>
                <c:pt idx="7">
                  <c:v>42795</c:v>
                </c:pt>
                <c:pt idx="8">
                  <c:v>42826</c:v>
                </c:pt>
                <c:pt idx="9">
                  <c:v>42856</c:v>
                </c:pt>
                <c:pt idx="10">
                  <c:v>42887</c:v>
                </c:pt>
                <c:pt idx="11">
                  <c:v>42917</c:v>
                </c:pt>
                <c:pt idx="12">
                  <c:v>42948</c:v>
                </c:pt>
                <c:pt idx="13">
                  <c:v>42979</c:v>
                </c:pt>
                <c:pt idx="14">
                  <c:v>43009</c:v>
                </c:pt>
                <c:pt idx="15">
                  <c:v>43040</c:v>
                </c:pt>
                <c:pt idx="16">
                  <c:v>43070</c:v>
                </c:pt>
                <c:pt idx="17">
                  <c:v>43101</c:v>
                </c:pt>
                <c:pt idx="18">
                  <c:v>43132</c:v>
                </c:pt>
                <c:pt idx="19">
                  <c:v>43160</c:v>
                </c:pt>
                <c:pt idx="20">
                  <c:v>43191</c:v>
                </c:pt>
                <c:pt idx="21">
                  <c:v>43221</c:v>
                </c:pt>
                <c:pt idx="22">
                  <c:v>43252</c:v>
                </c:pt>
                <c:pt idx="23">
                  <c:v>43282</c:v>
                </c:pt>
                <c:pt idx="24">
                  <c:v>43313</c:v>
                </c:pt>
                <c:pt idx="25">
                  <c:v>43344</c:v>
                </c:pt>
                <c:pt idx="26">
                  <c:v>43374</c:v>
                </c:pt>
                <c:pt idx="27">
                  <c:v>43405</c:v>
                </c:pt>
                <c:pt idx="28">
                  <c:v>43435</c:v>
                </c:pt>
                <c:pt idx="29">
                  <c:v>43466</c:v>
                </c:pt>
                <c:pt idx="30">
                  <c:v>43497</c:v>
                </c:pt>
                <c:pt idx="31">
                  <c:v>43525</c:v>
                </c:pt>
                <c:pt idx="32">
                  <c:v>43556</c:v>
                </c:pt>
                <c:pt idx="33">
                  <c:v>43586</c:v>
                </c:pt>
                <c:pt idx="34">
                  <c:v>43617</c:v>
                </c:pt>
                <c:pt idx="35">
                  <c:v>43647</c:v>
                </c:pt>
                <c:pt idx="36">
                  <c:v>43678</c:v>
                </c:pt>
                <c:pt idx="37">
                  <c:v>43709</c:v>
                </c:pt>
                <c:pt idx="38">
                  <c:v>43739</c:v>
                </c:pt>
                <c:pt idx="39">
                  <c:v>43770</c:v>
                </c:pt>
                <c:pt idx="40">
                  <c:v>43800</c:v>
                </c:pt>
                <c:pt idx="41">
                  <c:v>43831</c:v>
                </c:pt>
                <c:pt idx="42">
                  <c:v>43862</c:v>
                </c:pt>
                <c:pt idx="43">
                  <c:v>43891</c:v>
                </c:pt>
                <c:pt idx="44">
                  <c:v>43922</c:v>
                </c:pt>
                <c:pt idx="45">
                  <c:v>43952</c:v>
                </c:pt>
                <c:pt idx="46">
                  <c:v>43983</c:v>
                </c:pt>
                <c:pt idx="47">
                  <c:v>44013</c:v>
                </c:pt>
                <c:pt idx="48">
                  <c:v>44044</c:v>
                </c:pt>
                <c:pt idx="49">
                  <c:v>44075</c:v>
                </c:pt>
                <c:pt idx="50">
                  <c:v>44105</c:v>
                </c:pt>
                <c:pt idx="51">
                  <c:v>44136</c:v>
                </c:pt>
                <c:pt idx="52">
                  <c:v>44166</c:v>
                </c:pt>
                <c:pt idx="53">
                  <c:v>44197</c:v>
                </c:pt>
                <c:pt idx="54">
                  <c:v>44228</c:v>
                </c:pt>
                <c:pt idx="55">
                  <c:v>44256</c:v>
                </c:pt>
                <c:pt idx="56">
                  <c:v>44287</c:v>
                </c:pt>
                <c:pt idx="57">
                  <c:v>44317</c:v>
                </c:pt>
                <c:pt idx="58">
                  <c:v>44348</c:v>
                </c:pt>
                <c:pt idx="59">
                  <c:v>44378</c:v>
                </c:pt>
                <c:pt idx="60">
                  <c:v>44409</c:v>
                </c:pt>
              </c:numCache>
            </c:numRef>
          </c:cat>
          <c:val>
            <c:numRef>
              <c:f>Sheet1!$B$141:$B$201</c:f>
              <c:numCache>
                <c:formatCode>0%</c:formatCode>
                <c:ptCount val="61"/>
                <c:pt idx="0">
                  <c:v>0.11594202898550732</c:v>
                </c:pt>
                <c:pt idx="1">
                  <c:v>0.11904761904761907</c:v>
                </c:pt>
                <c:pt idx="2">
                  <c:v>6.4935064935064846E-2</c:v>
                </c:pt>
                <c:pt idx="3">
                  <c:v>4.9180327868852514E-2</c:v>
                </c:pt>
                <c:pt idx="4">
                  <c:v>-3.2000000000000028E-2</c:v>
                </c:pt>
                <c:pt idx="5">
                  <c:v>3.3333333333333437E-2</c:v>
                </c:pt>
                <c:pt idx="6">
                  <c:v>-3.2786885245901676E-2</c:v>
                </c:pt>
                <c:pt idx="7">
                  <c:v>9.8765432098765427E-2</c:v>
                </c:pt>
                <c:pt idx="8">
                  <c:v>8.2191780821917915E-2</c:v>
                </c:pt>
                <c:pt idx="9">
                  <c:v>0.13235294117647056</c:v>
                </c:pt>
                <c:pt idx="10">
                  <c:v>-2.0000000000000018E-2</c:v>
                </c:pt>
                <c:pt idx="11">
                  <c:v>0.12857142857142856</c:v>
                </c:pt>
                <c:pt idx="12">
                  <c:v>1.298701298701288E-2</c:v>
                </c:pt>
                <c:pt idx="13">
                  <c:v>-7.4468085106383031E-2</c:v>
                </c:pt>
                <c:pt idx="14">
                  <c:v>2.4390243902439046E-2</c:v>
                </c:pt>
                <c:pt idx="15">
                  <c:v>0.171875</c:v>
                </c:pt>
                <c:pt idx="16">
                  <c:v>5.7851239669421517E-2</c:v>
                </c:pt>
                <c:pt idx="17">
                  <c:v>0.11290322580645151</c:v>
                </c:pt>
                <c:pt idx="18">
                  <c:v>0.30508474576271194</c:v>
                </c:pt>
                <c:pt idx="19">
                  <c:v>2.2471910112359605E-2</c:v>
                </c:pt>
                <c:pt idx="20">
                  <c:v>0</c:v>
                </c:pt>
                <c:pt idx="21">
                  <c:v>0</c:v>
                </c:pt>
                <c:pt idx="22">
                  <c:v>-7.1428571428571397E-2</c:v>
                </c:pt>
                <c:pt idx="23">
                  <c:v>3.7974683544303778E-2</c:v>
                </c:pt>
                <c:pt idx="24">
                  <c:v>0.14102564102564097</c:v>
                </c:pt>
                <c:pt idx="25">
                  <c:v>-2.2988505747126409E-2</c:v>
                </c:pt>
                <c:pt idx="26">
                  <c:v>5.9523809523809534E-2</c:v>
                </c:pt>
                <c:pt idx="27">
                  <c:v>6.6666666666666652E-2</c:v>
                </c:pt>
                <c:pt idx="28">
                  <c:v>-7.8125E-3</c:v>
                </c:pt>
                <c:pt idx="29">
                  <c:v>4.3478260869565188E-2</c:v>
                </c:pt>
                <c:pt idx="30">
                  <c:v>-0.23376623376623373</c:v>
                </c:pt>
                <c:pt idx="31">
                  <c:v>-9.8901098901098994E-2</c:v>
                </c:pt>
                <c:pt idx="32">
                  <c:v>0.11392405063291133</c:v>
                </c:pt>
                <c:pt idx="33">
                  <c:v>0.18181818181818188</c:v>
                </c:pt>
                <c:pt idx="34">
                  <c:v>8.7912087912087822E-2</c:v>
                </c:pt>
                <c:pt idx="35">
                  <c:v>0.14634146341463428</c:v>
                </c:pt>
                <c:pt idx="36" formatCode="0.0%">
                  <c:v>3.3707865168539408E-2</c:v>
                </c:pt>
                <c:pt idx="37">
                  <c:v>0.17647058823529416</c:v>
                </c:pt>
                <c:pt idx="38">
                  <c:v>0.13483146067415741</c:v>
                </c:pt>
                <c:pt idx="39">
                  <c:v>-2.5000000000000022E-2</c:v>
                </c:pt>
                <c:pt idx="40">
                  <c:v>1.5748031496062964E-2</c:v>
                </c:pt>
                <c:pt idx="41">
                  <c:v>0.27777777777777768</c:v>
                </c:pt>
                <c:pt idx="42">
                  <c:v>0.15254237288135597</c:v>
                </c:pt>
                <c:pt idx="43">
                  <c:v>8.5365853658536661E-2</c:v>
                </c:pt>
                <c:pt idx="44">
                  <c:v>-6.8181818181818343E-2</c:v>
                </c:pt>
                <c:pt idx="45">
                  <c:v>-0.26373626373626369</c:v>
                </c:pt>
                <c:pt idx="46">
                  <c:v>-0.10101010101010099</c:v>
                </c:pt>
                <c:pt idx="47">
                  <c:v>-3.1914893617021267E-2</c:v>
                </c:pt>
                <c:pt idx="48">
                  <c:v>-0.23913043478260865</c:v>
                </c:pt>
                <c:pt idx="49">
                  <c:v>-0.13</c:v>
                </c:pt>
                <c:pt idx="50">
                  <c:v>-8.9108910891089077E-2</c:v>
                </c:pt>
                <c:pt idx="51">
                  <c:v>-6.4102564102564097E-2</c:v>
                </c:pt>
                <c:pt idx="52">
                  <c:v>-6.2015503875968991E-2</c:v>
                </c:pt>
                <c:pt idx="53">
                  <c:v>-0.11956521739130432</c:v>
                </c:pt>
                <c:pt idx="54">
                  <c:v>8.8235294117646995E-2</c:v>
                </c:pt>
                <c:pt idx="55">
                  <c:v>4.4943820224719211E-2</c:v>
                </c:pt>
                <c:pt idx="56">
                  <c:v>0.19512195121951237</c:v>
                </c:pt>
                <c:pt idx="57">
                  <c:v>0.20895522388059695</c:v>
                </c:pt>
                <c:pt idx="58">
                  <c:v>0.1685393258426966</c:v>
                </c:pt>
                <c:pt idx="59">
                  <c:v>8.7912087912087822E-2</c:v>
                </c:pt>
                <c:pt idx="60">
                  <c:v>0.21428571428571419</c:v>
                </c:pt>
              </c:numCache>
            </c:numRef>
          </c:val>
          <c:extLst>
            <c:ext xmlns:c16="http://schemas.microsoft.com/office/drawing/2014/chart" uri="{C3380CC4-5D6E-409C-BE32-E72D297353CC}">
              <c16:uniqueId val="{00000004-3419-41F7-B54D-EDF5B6649272}"/>
            </c:ext>
          </c:extLst>
        </c:ser>
        <c:dLbls>
          <c:showLegendKey val="0"/>
          <c:showVal val="0"/>
          <c:showCatName val="0"/>
          <c:showSerName val="0"/>
          <c:showPercent val="0"/>
          <c:showBubbleSize val="0"/>
        </c:dLbls>
        <c:gapWidth val="59"/>
        <c:axId val="111642112"/>
        <c:axId val="111643648"/>
      </c:barChart>
      <c:dateAx>
        <c:axId val="111642112"/>
        <c:scaling>
          <c:orientation val="minMax"/>
          <c:max val="44409"/>
          <c:min val="42948"/>
        </c:scaling>
        <c:delete val="0"/>
        <c:axPos val="b"/>
        <c:numFmt formatCode="[$-409]mmm\-yy;@" sourceLinked="0"/>
        <c:majorTickMark val="out"/>
        <c:minorTickMark val="none"/>
        <c:tickLblPos val="low"/>
        <c:spPr>
          <a:ln>
            <a:noFill/>
          </a:ln>
        </c:spPr>
        <c:txPr>
          <a:bodyPr rot="-2700000"/>
          <a:lstStyle/>
          <a:p>
            <a:pPr>
              <a:defRPr sz="1050">
                <a:latin typeface="+mn-lt"/>
              </a:defRPr>
            </a:pPr>
            <a:endParaRPr lang="en-US"/>
          </a:p>
        </c:txPr>
        <c:crossAx val="111643648"/>
        <c:crosses val="autoZero"/>
        <c:auto val="1"/>
        <c:lblOffset val="100"/>
        <c:baseTimeUnit val="months"/>
        <c:majorUnit val="3"/>
        <c:majorTimeUnit val="months"/>
        <c:minorUnit val="3"/>
        <c:minorTimeUnit val="months"/>
      </c:dateAx>
      <c:valAx>
        <c:axId val="111643648"/>
        <c:scaling>
          <c:orientation val="minMax"/>
          <c:max val="0.4"/>
          <c:min val="-0.30000000000000004"/>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371323575630582E-2"/>
          <c:y val="0.19814208020547469"/>
          <c:w val="0.86664311161367769"/>
          <c:h val="0.70212836898540942"/>
        </c:manualLayout>
      </c:layout>
      <c:lineChart>
        <c:grouping val="standard"/>
        <c:varyColors val="0"/>
        <c:ser>
          <c:idx val="0"/>
          <c:order val="0"/>
          <c:tx>
            <c:strRef>
              <c:f>Sheet1!$B$1</c:f>
              <c:strCache>
                <c:ptCount val="1"/>
                <c:pt idx="0">
                  <c:v>EFI - MCI</c:v>
                </c:pt>
              </c:strCache>
            </c:strRef>
          </c:tx>
          <c:spPr>
            <a:ln w="31750">
              <a:solidFill>
                <a:srgbClr val="102A7E"/>
              </a:solidFill>
            </a:ln>
          </c:spPr>
          <c:marker>
            <c:symbol val="none"/>
          </c:marker>
          <c:dPt>
            <c:idx val="88"/>
            <c:bubble3D val="0"/>
            <c:extLst>
              <c:ext xmlns:c16="http://schemas.microsoft.com/office/drawing/2014/chart" uri="{C3380CC4-5D6E-409C-BE32-E72D297353CC}">
                <c16:uniqueId val="{00000000-6BFF-4758-A13B-8950D304A76E}"/>
              </c:ext>
            </c:extLst>
          </c:dPt>
          <c:dPt>
            <c:idx val="91"/>
            <c:bubble3D val="0"/>
            <c:extLst>
              <c:ext xmlns:c16="http://schemas.microsoft.com/office/drawing/2014/chart" uri="{C3380CC4-5D6E-409C-BE32-E72D297353CC}">
                <c16:uniqueId val="{00000001-6BFF-4758-A13B-8950D304A76E}"/>
              </c:ext>
            </c:extLst>
          </c:dPt>
          <c:dPt>
            <c:idx val="94"/>
            <c:bubble3D val="0"/>
            <c:extLst>
              <c:ext xmlns:c16="http://schemas.microsoft.com/office/drawing/2014/chart" uri="{C3380CC4-5D6E-409C-BE32-E72D297353CC}">
                <c16:uniqueId val="{00000002-6BFF-4758-A13B-8950D304A76E}"/>
              </c:ext>
            </c:extLst>
          </c:dPt>
          <c:dPt>
            <c:idx val="97"/>
            <c:bubble3D val="0"/>
            <c:extLst>
              <c:ext xmlns:c16="http://schemas.microsoft.com/office/drawing/2014/chart" uri="{C3380CC4-5D6E-409C-BE32-E72D297353CC}">
                <c16:uniqueId val="{00000003-6BFF-4758-A13B-8950D304A76E}"/>
              </c:ext>
            </c:extLst>
          </c:dPt>
          <c:dPt>
            <c:idx val="100"/>
            <c:bubble3D val="0"/>
            <c:extLst>
              <c:ext xmlns:c16="http://schemas.microsoft.com/office/drawing/2014/chart" uri="{C3380CC4-5D6E-409C-BE32-E72D297353CC}">
                <c16:uniqueId val="{00000004-6BFF-4758-A13B-8950D304A76E}"/>
              </c:ext>
            </c:extLst>
          </c:dPt>
          <c:dPt>
            <c:idx val="102"/>
            <c:bubble3D val="0"/>
            <c:extLst>
              <c:ext xmlns:c16="http://schemas.microsoft.com/office/drawing/2014/chart" uri="{C3380CC4-5D6E-409C-BE32-E72D297353CC}">
                <c16:uniqueId val="{00000005-6BFF-4758-A13B-8950D304A76E}"/>
              </c:ext>
            </c:extLst>
          </c:dPt>
          <c:dPt>
            <c:idx val="106"/>
            <c:bubble3D val="0"/>
            <c:extLst>
              <c:ext xmlns:c16="http://schemas.microsoft.com/office/drawing/2014/chart" uri="{C3380CC4-5D6E-409C-BE32-E72D297353CC}">
                <c16:uniqueId val="{00000006-6BFF-4758-A13B-8950D304A76E}"/>
              </c:ext>
            </c:extLst>
          </c:dPt>
          <c:dPt>
            <c:idx val="109"/>
            <c:bubble3D val="0"/>
            <c:extLst>
              <c:ext xmlns:c16="http://schemas.microsoft.com/office/drawing/2014/chart" uri="{C3380CC4-5D6E-409C-BE32-E72D297353CC}">
                <c16:uniqueId val="{00000007-6BFF-4758-A13B-8950D304A76E}"/>
              </c:ext>
            </c:extLst>
          </c:dPt>
          <c:dPt>
            <c:idx val="112"/>
            <c:bubble3D val="0"/>
            <c:extLst>
              <c:ext xmlns:c16="http://schemas.microsoft.com/office/drawing/2014/chart" uri="{C3380CC4-5D6E-409C-BE32-E72D297353CC}">
                <c16:uniqueId val="{00000008-6BFF-4758-A13B-8950D304A76E}"/>
              </c:ext>
            </c:extLst>
          </c:dPt>
          <c:dPt>
            <c:idx val="114"/>
            <c:bubble3D val="0"/>
            <c:extLst>
              <c:ext xmlns:c16="http://schemas.microsoft.com/office/drawing/2014/chart" uri="{C3380CC4-5D6E-409C-BE32-E72D297353CC}">
                <c16:uniqueId val="{00000009-6BFF-4758-A13B-8950D304A76E}"/>
              </c:ext>
            </c:extLst>
          </c:dPt>
          <c:dPt>
            <c:idx val="118"/>
            <c:bubble3D val="0"/>
            <c:extLst>
              <c:ext xmlns:c16="http://schemas.microsoft.com/office/drawing/2014/chart" uri="{C3380CC4-5D6E-409C-BE32-E72D297353CC}">
                <c16:uniqueId val="{0000000A-6BFF-4758-A13B-8950D304A76E}"/>
              </c:ext>
            </c:extLst>
          </c:dPt>
          <c:dPt>
            <c:idx val="121"/>
            <c:bubble3D val="0"/>
            <c:extLst>
              <c:ext xmlns:c16="http://schemas.microsoft.com/office/drawing/2014/chart" uri="{C3380CC4-5D6E-409C-BE32-E72D297353CC}">
                <c16:uniqueId val="{0000000B-6BFF-4758-A13B-8950D304A76E}"/>
              </c:ext>
            </c:extLst>
          </c:dPt>
          <c:dPt>
            <c:idx val="122"/>
            <c:bubble3D val="0"/>
            <c:extLst>
              <c:ext xmlns:c16="http://schemas.microsoft.com/office/drawing/2014/chart" uri="{C3380CC4-5D6E-409C-BE32-E72D297353CC}">
                <c16:uniqueId val="{0000000C-6BFF-4758-A13B-8950D304A76E}"/>
              </c:ext>
            </c:extLst>
          </c:dPt>
          <c:dPt>
            <c:idx val="124"/>
            <c:bubble3D val="0"/>
            <c:extLst>
              <c:ext xmlns:c16="http://schemas.microsoft.com/office/drawing/2014/chart" uri="{C3380CC4-5D6E-409C-BE32-E72D297353CC}">
                <c16:uniqueId val="{0000000D-6BFF-4758-A13B-8950D304A76E}"/>
              </c:ext>
            </c:extLst>
          </c:dPt>
          <c:dPt>
            <c:idx val="125"/>
            <c:bubble3D val="0"/>
            <c:extLst>
              <c:ext xmlns:c16="http://schemas.microsoft.com/office/drawing/2014/chart" uri="{C3380CC4-5D6E-409C-BE32-E72D297353CC}">
                <c16:uniqueId val="{0000000E-6BFF-4758-A13B-8950D304A76E}"/>
              </c:ext>
            </c:extLst>
          </c:dPt>
          <c:dPt>
            <c:idx val="126"/>
            <c:bubble3D val="0"/>
            <c:extLst>
              <c:ext xmlns:c16="http://schemas.microsoft.com/office/drawing/2014/chart" uri="{C3380CC4-5D6E-409C-BE32-E72D297353CC}">
                <c16:uniqueId val="{0000000F-6BFF-4758-A13B-8950D304A76E}"/>
              </c:ext>
            </c:extLst>
          </c:dPt>
          <c:dPt>
            <c:idx val="128"/>
            <c:bubble3D val="0"/>
            <c:extLst>
              <c:ext xmlns:c16="http://schemas.microsoft.com/office/drawing/2014/chart" uri="{C3380CC4-5D6E-409C-BE32-E72D297353CC}">
                <c16:uniqueId val="{00000015-F983-4EB0-9EF8-C9450ECE9997}"/>
              </c:ext>
            </c:extLst>
          </c:dPt>
          <c:dPt>
            <c:idx val="130"/>
            <c:bubble3D val="0"/>
            <c:extLst>
              <c:ext xmlns:c16="http://schemas.microsoft.com/office/drawing/2014/chart" uri="{C3380CC4-5D6E-409C-BE32-E72D297353CC}">
                <c16:uniqueId val="{00000011-6BFF-4758-A13B-8950D304A76E}"/>
              </c:ext>
            </c:extLst>
          </c:dPt>
          <c:dPt>
            <c:idx val="131"/>
            <c:bubble3D val="0"/>
            <c:extLst>
              <c:ext xmlns:c16="http://schemas.microsoft.com/office/drawing/2014/chart" uri="{C3380CC4-5D6E-409C-BE32-E72D297353CC}">
                <c16:uniqueId val="{00000016-F983-4EB0-9EF8-C9450ECE9997}"/>
              </c:ext>
            </c:extLst>
          </c:dPt>
          <c:dPt>
            <c:idx val="135"/>
            <c:bubble3D val="0"/>
            <c:extLst>
              <c:ext xmlns:c16="http://schemas.microsoft.com/office/drawing/2014/chart" uri="{C3380CC4-5D6E-409C-BE32-E72D297353CC}">
                <c16:uniqueId val="{00000001-10E1-4E36-8BA8-5A068332E834}"/>
              </c:ext>
            </c:extLst>
          </c:dPt>
          <c:dPt>
            <c:idx val="138"/>
            <c:bubble3D val="0"/>
            <c:extLst>
              <c:ext xmlns:c16="http://schemas.microsoft.com/office/drawing/2014/chart" uri="{C3380CC4-5D6E-409C-BE32-E72D297353CC}">
                <c16:uniqueId val="{00000003-10E1-4E36-8BA8-5A068332E834}"/>
              </c:ext>
            </c:extLst>
          </c:dPt>
          <c:dPt>
            <c:idx val="145"/>
            <c:bubble3D val="0"/>
            <c:extLst>
              <c:ext xmlns:c16="http://schemas.microsoft.com/office/drawing/2014/chart" uri="{C3380CC4-5D6E-409C-BE32-E72D297353CC}">
                <c16:uniqueId val="{00000015-AE8E-4270-B35E-DF7732E42C62}"/>
              </c:ext>
            </c:extLst>
          </c:dPt>
          <c:dPt>
            <c:idx val="148"/>
            <c:marker>
              <c:symbol val="circle"/>
              <c:size val="9"/>
              <c:spPr>
                <a:solidFill>
                  <a:srgbClr val="EF6F00"/>
                </a:solidFill>
                <a:ln>
                  <a:noFill/>
                </a:ln>
              </c:spPr>
            </c:marker>
            <c:bubble3D val="0"/>
            <c:extLst>
              <c:ext xmlns:c16="http://schemas.microsoft.com/office/drawing/2014/chart" uri="{C3380CC4-5D6E-409C-BE32-E72D297353CC}">
                <c16:uniqueId val="{00000017-8004-4299-AAF8-944F730AACE1}"/>
              </c:ext>
            </c:extLst>
          </c:dPt>
          <c:cat>
            <c:numRef>
              <c:f>Sheet1!$A$2:$A$150</c:f>
              <c:numCache>
                <c:formatCode>m/d/yyyy</c:formatCode>
                <c:ptCount val="149"/>
                <c:pt idx="0">
                  <c:v>39934</c:v>
                </c:pt>
                <c:pt idx="1">
                  <c:v>39965</c:v>
                </c:pt>
                <c:pt idx="2">
                  <c:v>39995</c:v>
                </c:pt>
                <c:pt idx="3">
                  <c:v>40026</c:v>
                </c:pt>
                <c:pt idx="4">
                  <c:v>40057</c:v>
                </c:pt>
                <c:pt idx="5">
                  <c:v>40087</c:v>
                </c:pt>
                <c:pt idx="6">
                  <c:v>40118</c:v>
                </c:pt>
                <c:pt idx="7">
                  <c:v>40148</c:v>
                </c:pt>
                <c:pt idx="8">
                  <c:v>40179</c:v>
                </c:pt>
                <c:pt idx="9">
                  <c:v>40210</c:v>
                </c:pt>
                <c:pt idx="10">
                  <c:v>40238</c:v>
                </c:pt>
                <c:pt idx="11">
                  <c:v>40269</c:v>
                </c:pt>
                <c:pt idx="12">
                  <c:v>40299</c:v>
                </c:pt>
                <c:pt idx="13">
                  <c:v>40330</c:v>
                </c:pt>
                <c:pt idx="14">
                  <c:v>40360</c:v>
                </c:pt>
                <c:pt idx="15">
                  <c:v>40391</c:v>
                </c:pt>
                <c:pt idx="16">
                  <c:v>40422</c:v>
                </c:pt>
                <c:pt idx="17">
                  <c:v>40452</c:v>
                </c:pt>
                <c:pt idx="18">
                  <c:v>40483</c:v>
                </c:pt>
                <c:pt idx="19">
                  <c:v>40513</c:v>
                </c:pt>
                <c:pt idx="20">
                  <c:v>40544</c:v>
                </c:pt>
                <c:pt idx="21">
                  <c:v>40575</c:v>
                </c:pt>
                <c:pt idx="22">
                  <c:v>40603</c:v>
                </c:pt>
                <c:pt idx="23">
                  <c:v>40634</c:v>
                </c:pt>
                <c:pt idx="24">
                  <c:v>40664</c:v>
                </c:pt>
                <c:pt idx="25">
                  <c:v>40695</c:v>
                </c:pt>
                <c:pt idx="26">
                  <c:v>40725</c:v>
                </c:pt>
                <c:pt idx="27">
                  <c:v>40756</c:v>
                </c:pt>
                <c:pt idx="28">
                  <c:v>40787</c:v>
                </c:pt>
                <c:pt idx="29">
                  <c:v>40817</c:v>
                </c:pt>
                <c:pt idx="30">
                  <c:v>40848</c:v>
                </c:pt>
                <c:pt idx="31">
                  <c:v>40878</c:v>
                </c:pt>
                <c:pt idx="32">
                  <c:v>40909</c:v>
                </c:pt>
                <c:pt idx="33">
                  <c:v>40940</c:v>
                </c:pt>
                <c:pt idx="34">
                  <c:v>40969</c:v>
                </c:pt>
                <c:pt idx="35">
                  <c:v>41000</c:v>
                </c:pt>
                <c:pt idx="36">
                  <c:v>41030</c:v>
                </c:pt>
                <c:pt idx="37">
                  <c:v>41061</c:v>
                </c:pt>
                <c:pt idx="38">
                  <c:v>41091</c:v>
                </c:pt>
                <c:pt idx="39">
                  <c:v>41122</c:v>
                </c:pt>
                <c:pt idx="40">
                  <c:v>41153</c:v>
                </c:pt>
                <c:pt idx="41">
                  <c:v>41183</c:v>
                </c:pt>
                <c:pt idx="42">
                  <c:v>41214</c:v>
                </c:pt>
                <c:pt idx="43">
                  <c:v>41244</c:v>
                </c:pt>
                <c:pt idx="44">
                  <c:v>41275</c:v>
                </c:pt>
                <c:pt idx="45">
                  <c:v>41306</c:v>
                </c:pt>
                <c:pt idx="46">
                  <c:v>41334</c:v>
                </c:pt>
                <c:pt idx="47">
                  <c:v>41365</c:v>
                </c:pt>
                <c:pt idx="48">
                  <c:v>41395</c:v>
                </c:pt>
                <c:pt idx="49">
                  <c:v>41426</c:v>
                </c:pt>
                <c:pt idx="50">
                  <c:v>41456</c:v>
                </c:pt>
                <c:pt idx="51">
                  <c:v>41487</c:v>
                </c:pt>
                <c:pt idx="52">
                  <c:v>41518</c:v>
                </c:pt>
                <c:pt idx="53">
                  <c:v>41548</c:v>
                </c:pt>
                <c:pt idx="54">
                  <c:v>41579</c:v>
                </c:pt>
                <c:pt idx="55">
                  <c:v>41609</c:v>
                </c:pt>
                <c:pt idx="56">
                  <c:v>41640</c:v>
                </c:pt>
                <c:pt idx="57">
                  <c:v>41671</c:v>
                </c:pt>
                <c:pt idx="58">
                  <c:v>41699</c:v>
                </c:pt>
                <c:pt idx="59">
                  <c:v>41730</c:v>
                </c:pt>
                <c:pt idx="60">
                  <c:v>41760</c:v>
                </c:pt>
                <c:pt idx="61">
                  <c:v>41791</c:v>
                </c:pt>
                <c:pt idx="62">
                  <c:v>41821</c:v>
                </c:pt>
                <c:pt idx="63">
                  <c:v>41852</c:v>
                </c:pt>
                <c:pt idx="64">
                  <c:v>41883</c:v>
                </c:pt>
                <c:pt idx="65">
                  <c:v>41913</c:v>
                </c:pt>
                <c:pt idx="66">
                  <c:v>41944</c:v>
                </c:pt>
                <c:pt idx="67">
                  <c:v>41974</c:v>
                </c:pt>
                <c:pt idx="68">
                  <c:v>42005</c:v>
                </c:pt>
                <c:pt idx="69">
                  <c:v>42036</c:v>
                </c:pt>
                <c:pt idx="70">
                  <c:v>42064</c:v>
                </c:pt>
                <c:pt idx="71">
                  <c:v>42095</c:v>
                </c:pt>
                <c:pt idx="72">
                  <c:v>42125</c:v>
                </c:pt>
                <c:pt idx="73">
                  <c:v>42156</c:v>
                </c:pt>
                <c:pt idx="74">
                  <c:v>42186</c:v>
                </c:pt>
                <c:pt idx="75">
                  <c:v>42217</c:v>
                </c:pt>
                <c:pt idx="76">
                  <c:v>42248</c:v>
                </c:pt>
                <c:pt idx="77">
                  <c:v>42278</c:v>
                </c:pt>
                <c:pt idx="78">
                  <c:v>42309</c:v>
                </c:pt>
                <c:pt idx="79">
                  <c:v>42339</c:v>
                </c:pt>
                <c:pt idx="80">
                  <c:v>42370</c:v>
                </c:pt>
                <c:pt idx="81">
                  <c:v>42401</c:v>
                </c:pt>
                <c:pt idx="82">
                  <c:v>42430</c:v>
                </c:pt>
                <c:pt idx="83">
                  <c:v>42461</c:v>
                </c:pt>
                <c:pt idx="84">
                  <c:v>42491</c:v>
                </c:pt>
                <c:pt idx="85">
                  <c:v>42522</c:v>
                </c:pt>
                <c:pt idx="86">
                  <c:v>42552</c:v>
                </c:pt>
                <c:pt idx="87">
                  <c:v>42583</c:v>
                </c:pt>
                <c:pt idx="88">
                  <c:v>42614</c:v>
                </c:pt>
                <c:pt idx="89">
                  <c:v>42644</c:v>
                </c:pt>
                <c:pt idx="90">
                  <c:v>42675</c:v>
                </c:pt>
                <c:pt idx="91">
                  <c:v>42705</c:v>
                </c:pt>
                <c:pt idx="92">
                  <c:v>42736</c:v>
                </c:pt>
                <c:pt idx="93">
                  <c:v>42767</c:v>
                </c:pt>
                <c:pt idx="94">
                  <c:v>42795</c:v>
                </c:pt>
                <c:pt idx="95">
                  <c:v>42826</c:v>
                </c:pt>
                <c:pt idx="96">
                  <c:v>42856</c:v>
                </c:pt>
                <c:pt idx="97">
                  <c:v>42887</c:v>
                </c:pt>
                <c:pt idx="98">
                  <c:v>42917</c:v>
                </c:pt>
                <c:pt idx="99">
                  <c:v>42948</c:v>
                </c:pt>
                <c:pt idx="100">
                  <c:v>42979</c:v>
                </c:pt>
                <c:pt idx="101">
                  <c:v>43009</c:v>
                </c:pt>
                <c:pt idx="102">
                  <c:v>43040</c:v>
                </c:pt>
                <c:pt idx="103">
                  <c:v>43070</c:v>
                </c:pt>
                <c:pt idx="104">
                  <c:v>43101</c:v>
                </c:pt>
                <c:pt idx="105">
                  <c:v>43132</c:v>
                </c:pt>
                <c:pt idx="106">
                  <c:v>43160</c:v>
                </c:pt>
                <c:pt idx="107">
                  <c:v>43191</c:v>
                </c:pt>
                <c:pt idx="108">
                  <c:v>43221</c:v>
                </c:pt>
                <c:pt idx="109">
                  <c:v>43252</c:v>
                </c:pt>
                <c:pt idx="110">
                  <c:v>43282</c:v>
                </c:pt>
                <c:pt idx="111">
                  <c:v>43313</c:v>
                </c:pt>
                <c:pt idx="112">
                  <c:v>43344</c:v>
                </c:pt>
                <c:pt idx="113">
                  <c:v>43374</c:v>
                </c:pt>
                <c:pt idx="114">
                  <c:v>43405</c:v>
                </c:pt>
                <c:pt idx="115">
                  <c:v>43435</c:v>
                </c:pt>
                <c:pt idx="116">
                  <c:v>43466</c:v>
                </c:pt>
                <c:pt idx="117">
                  <c:v>43497</c:v>
                </c:pt>
                <c:pt idx="118">
                  <c:v>43525</c:v>
                </c:pt>
                <c:pt idx="119">
                  <c:v>43556</c:v>
                </c:pt>
                <c:pt idx="120">
                  <c:v>43586</c:v>
                </c:pt>
                <c:pt idx="121">
                  <c:v>43617</c:v>
                </c:pt>
                <c:pt idx="122">
                  <c:v>43647</c:v>
                </c:pt>
                <c:pt idx="123">
                  <c:v>43678</c:v>
                </c:pt>
                <c:pt idx="124">
                  <c:v>43709</c:v>
                </c:pt>
                <c:pt idx="125">
                  <c:v>43739</c:v>
                </c:pt>
                <c:pt idx="126">
                  <c:v>43770</c:v>
                </c:pt>
                <c:pt idx="127">
                  <c:v>43800</c:v>
                </c:pt>
                <c:pt idx="128">
                  <c:v>43831</c:v>
                </c:pt>
                <c:pt idx="129">
                  <c:v>43862</c:v>
                </c:pt>
                <c:pt idx="130">
                  <c:v>43891</c:v>
                </c:pt>
                <c:pt idx="131">
                  <c:v>43922</c:v>
                </c:pt>
                <c:pt idx="132">
                  <c:v>43952</c:v>
                </c:pt>
                <c:pt idx="133">
                  <c:v>43983</c:v>
                </c:pt>
                <c:pt idx="134">
                  <c:v>44013</c:v>
                </c:pt>
                <c:pt idx="135">
                  <c:v>44044</c:v>
                </c:pt>
                <c:pt idx="136">
                  <c:v>44075</c:v>
                </c:pt>
                <c:pt idx="137">
                  <c:v>44105</c:v>
                </c:pt>
                <c:pt idx="138">
                  <c:v>44136</c:v>
                </c:pt>
                <c:pt idx="139">
                  <c:v>44166</c:v>
                </c:pt>
                <c:pt idx="140">
                  <c:v>44197</c:v>
                </c:pt>
                <c:pt idx="141">
                  <c:v>44228</c:v>
                </c:pt>
                <c:pt idx="142">
                  <c:v>44256</c:v>
                </c:pt>
                <c:pt idx="143">
                  <c:v>44287</c:v>
                </c:pt>
                <c:pt idx="144">
                  <c:v>44317</c:v>
                </c:pt>
                <c:pt idx="145">
                  <c:v>44348</c:v>
                </c:pt>
                <c:pt idx="146">
                  <c:v>44378</c:v>
                </c:pt>
                <c:pt idx="147">
                  <c:v>44409</c:v>
                </c:pt>
                <c:pt idx="148">
                  <c:v>44440</c:v>
                </c:pt>
              </c:numCache>
            </c:numRef>
          </c:cat>
          <c:val>
            <c:numRef>
              <c:f>Sheet1!$B$2:$B$150</c:f>
              <c:numCache>
                <c:formatCode>0.0</c:formatCode>
                <c:ptCount val="149"/>
                <c:pt idx="0">
                  <c:v>49.2</c:v>
                </c:pt>
                <c:pt idx="1">
                  <c:v>51.8</c:v>
                </c:pt>
                <c:pt idx="2">
                  <c:v>49.2</c:v>
                </c:pt>
                <c:pt idx="3">
                  <c:v>54.9</c:v>
                </c:pt>
                <c:pt idx="4">
                  <c:v>53.8</c:v>
                </c:pt>
                <c:pt idx="5">
                  <c:v>54.3</c:v>
                </c:pt>
                <c:pt idx="6">
                  <c:v>57.2</c:v>
                </c:pt>
                <c:pt idx="7">
                  <c:v>58.9</c:v>
                </c:pt>
                <c:pt idx="8">
                  <c:v>58.8</c:v>
                </c:pt>
                <c:pt idx="9">
                  <c:v>60.6</c:v>
                </c:pt>
                <c:pt idx="10">
                  <c:v>60.2</c:v>
                </c:pt>
                <c:pt idx="11">
                  <c:v>65.400000000000006</c:v>
                </c:pt>
                <c:pt idx="12">
                  <c:v>67.400000000000006</c:v>
                </c:pt>
                <c:pt idx="13">
                  <c:v>65.2</c:v>
                </c:pt>
                <c:pt idx="14">
                  <c:v>57.6</c:v>
                </c:pt>
                <c:pt idx="15">
                  <c:v>58.2</c:v>
                </c:pt>
                <c:pt idx="16">
                  <c:v>56.9</c:v>
                </c:pt>
                <c:pt idx="17">
                  <c:v>58.8</c:v>
                </c:pt>
                <c:pt idx="18">
                  <c:v>65.5</c:v>
                </c:pt>
                <c:pt idx="19">
                  <c:v>64.8</c:v>
                </c:pt>
                <c:pt idx="20">
                  <c:v>69.7</c:v>
                </c:pt>
                <c:pt idx="21">
                  <c:v>71.599999999999994</c:v>
                </c:pt>
                <c:pt idx="22">
                  <c:v>72.400000000000006</c:v>
                </c:pt>
                <c:pt idx="23">
                  <c:v>70.3</c:v>
                </c:pt>
                <c:pt idx="24">
                  <c:v>63.2</c:v>
                </c:pt>
                <c:pt idx="25">
                  <c:v>52.6</c:v>
                </c:pt>
                <c:pt idx="26">
                  <c:v>56.2</c:v>
                </c:pt>
                <c:pt idx="27">
                  <c:v>50</c:v>
                </c:pt>
                <c:pt idx="28">
                  <c:v>47.6</c:v>
                </c:pt>
                <c:pt idx="29">
                  <c:v>50.7</c:v>
                </c:pt>
                <c:pt idx="30">
                  <c:v>57.4</c:v>
                </c:pt>
                <c:pt idx="31">
                  <c:v>57.2</c:v>
                </c:pt>
                <c:pt idx="32">
                  <c:v>59</c:v>
                </c:pt>
                <c:pt idx="33">
                  <c:v>59.6</c:v>
                </c:pt>
                <c:pt idx="34">
                  <c:v>61.7</c:v>
                </c:pt>
                <c:pt idx="35">
                  <c:v>62.1</c:v>
                </c:pt>
                <c:pt idx="36">
                  <c:v>59.2</c:v>
                </c:pt>
                <c:pt idx="37">
                  <c:v>48.5</c:v>
                </c:pt>
                <c:pt idx="38">
                  <c:v>51.5</c:v>
                </c:pt>
                <c:pt idx="39">
                  <c:v>50.2</c:v>
                </c:pt>
                <c:pt idx="40">
                  <c:v>53</c:v>
                </c:pt>
                <c:pt idx="41">
                  <c:v>53.3</c:v>
                </c:pt>
                <c:pt idx="42">
                  <c:v>49.9</c:v>
                </c:pt>
                <c:pt idx="43">
                  <c:v>48.5</c:v>
                </c:pt>
                <c:pt idx="44">
                  <c:v>54.2</c:v>
                </c:pt>
                <c:pt idx="45">
                  <c:v>58.7</c:v>
                </c:pt>
                <c:pt idx="46">
                  <c:v>58</c:v>
                </c:pt>
                <c:pt idx="47">
                  <c:v>54</c:v>
                </c:pt>
                <c:pt idx="48">
                  <c:v>56.7</c:v>
                </c:pt>
                <c:pt idx="49">
                  <c:v>57.3</c:v>
                </c:pt>
                <c:pt idx="50">
                  <c:v>59.4</c:v>
                </c:pt>
                <c:pt idx="51">
                  <c:v>61</c:v>
                </c:pt>
                <c:pt idx="52">
                  <c:v>61.3</c:v>
                </c:pt>
                <c:pt idx="53">
                  <c:v>54</c:v>
                </c:pt>
                <c:pt idx="54">
                  <c:v>56.9</c:v>
                </c:pt>
                <c:pt idx="55">
                  <c:v>55.8</c:v>
                </c:pt>
                <c:pt idx="56">
                  <c:v>64.900000000000006</c:v>
                </c:pt>
                <c:pt idx="57">
                  <c:v>63.3</c:v>
                </c:pt>
                <c:pt idx="58">
                  <c:v>65.099999999999994</c:v>
                </c:pt>
                <c:pt idx="59">
                  <c:v>65.099999999999994</c:v>
                </c:pt>
                <c:pt idx="60">
                  <c:v>65.400000000000006</c:v>
                </c:pt>
                <c:pt idx="61">
                  <c:v>61.4</c:v>
                </c:pt>
                <c:pt idx="62">
                  <c:v>61.4</c:v>
                </c:pt>
                <c:pt idx="63">
                  <c:v>58.9</c:v>
                </c:pt>
                <c:pt idx="64">
                  <c:v>60.2</c:v>
                </c:pt>
                <c:pt idx="65">
                  <c:v>60.4</c:v>
                </c:pt>
                <c:pt idx="66">
                  <c:v>64.2</c:v>
                </c:pt>
                <c:pt idx="67">
                  <c:v>63.4</c:v>
                </c:pt>
                <c:pt idx="68">
                  <c:v>66.099999999999994</c:v>
                </c:pt>
                <c:pt idx="69">
                  <c:v>66.3</c:v>
                </c:pt>
                <c:pt idx="70">
                  <c:v>72.099999999999994</c:v>
                </c:pt>
                <c:pt idx="71">
                  <c:v>70.7</c:v>
                </c:pt>
                <c:pt idx="72">
                  <c:v>67.5</c:v>
                </c:pt>
                <c:pt idx="73">
                  <c:v>63</c:v>
                </c:pt>
                <c:pt idx="74">
                  <c:v>62.6</c:v>
                </c:pt>
                <c:pt idx="75">
                  <c:v>67.400000000000006</c:v>
                </c:pt>
                <c:pt idx="76">
                  <c:v>61.1</c:v>
                </c:pt>
                <c:pt idx="77">
                  <c:v>58.7</c:v>
                </c:pt>
                <c:pt idx="78">
                  <c:v>60.2</c:v>
                </c:pt>
                <c:pt idx="79">
                  <c:v>60.2</c:v>
                </c:pt>
                <c:pt idx="80">
                  <c:v>54</c:v>
                </c:pt>
                <c:pt idx="81">
                  <c:v>48.3</c:v>
                </c:pt>
                <c:pt idx="82">
                  <c:v>51.6</c:v>
                </c:pt>
                <c:pt idx="83">
                  <c:v>59.1</c:v>
                </c:pt>
                <c:pt idx="84">
                  <c:v>55.1</c:v>
                </c:pt>
                <c:pt idx="85">
                  <c:v>52.3</c:v>
                </c:pt>
                <c:pt idx="86">
                  <c:v>52.5</c:v>
                </c:pt>
                <c:pt idx="87">
                  <c:v>54.8</c:v>
                </c:pt>
                <c:pt idx="88">
                  <c:v>53.8</c:v>
                </c:pt>
                <c:pt idx="89">
                  <c:v>56</c:v>
                </c:pt>
                <c:pt idx="90">
                  <c:v>54.6</c:v>
                </c:pt>
                <c:pt idx="91">
                  <c:v>67.5</c:v>
                </c:pt>
                <c:pt idx="92">
                  <c:v>73.400000000000006</c:v>
                </c:pt>
                <c:pt idx="93">
                  <c:v>72.2</c:v>
                </c:pt>
                <c:pt idx="94">
                  <c:v>71.099999999999994</c:v>
                </c:pt>
                <c:pt idx="95">
                  <c:v>65.8</c:v>
                </c:pt>
                <c:pt idx="96">
                  <c:v>63.2</c:v>
                </c:pt>
                <c:pt idx="97">
                  <c:v>63.5</c:v>
                </c:pt>
                <c:pt idx="98">
                  <c:v>63.5</c:v>
                </c:pt>
                <c:pt idx="99">
                  <c:v>64.400000000000006</c:v>
                </c:pt>
                <c:pt idx="100">
                  <c:v>63.7</c:v>
                </c:pt>
                <c:pt idx="101">
                  <c:v>63.7</c:v>
                </c:pt>
                <c:pt idx="102">
                  <c:v>67</c:v>
                </c:pt>
                <c:pt idx="103">
                  <c:v>69.400000000000006</c:v>
                </c:pt>
                <c:pt idx="104">
                  <c:v>75.3</c:v>
                </c:pt>
                <c:pt idx="105">
                  <c:v>73.2</c:v>
                </c:pt>
                <c:pt idx="106">
                  <c:v>72.2</c:v>
                </c:pt>
                <c:pt idx="107">
                  <c:v>68.3</c:v>
                </c:pt>
                <c:pt idx="108">
                  <c:v>64.599999999999994</c:v>
                </c:pt>
                <c:pt idx="109">
                  <c:v>66.2</c:v>
                </c:pt>
                <c:pt idx="110">
                  <c:v>62.8</c:v>
                </c:pt>
                <c:pt idx="111">
                  <c:v>60.7</c:v>
                </c:pt>
                <c:pt idx="112">
                  <c:v>65.5</c:v>
                </c:pt>
                <c:pt idx="113">
                  <c:v>63.2</c:v>
                </c:pt>
                <c:pt idx="114">
                  <c:v>58.5</c:v>
                </c:pt>
                <c:pt idx="115">
                  <c:v>55.5</c:v>
                </c:pt>
                <c:pt idx="116">
                  <c:v>53.4</c:v>
                </c:pt>
                <c:pt idx="117">
                  <c:v>56.7</c:v>
                </c:pt>
                <c:pt idx="118">
                  <c:v>60.4</c:v>
                </c:pt>
                <c:pt idx="119">
                  <c:v>58.3</c:v>
                </c:pt>
                <c:pt idx="120">
                  <c:v>59.2</c:v>
                </c:pt>
                <c:pt idx="121">
                  <c:v>52.8</c:v>
                </c:pt>
                <c:pt idx="122">
                  <c:v>57.9</c:v>
                </c:pt>
                <c:pt idx="123">
                  <c:v>58.9</c:v>
                </c:pt>
                <c:pt idx="124">
                  <c:v>54.7</c:v>
                </c:pt>
                <c:pt idx="125">
                  <c:v>51.4</c:v>
                </c:pt>
                <c:pt idx="126">
                  <c:v>54.9</c:v>
                </c:pt>
                <c:pt idx="127">
                  <c:v>56.2</c:v>
                </c:pt>
                <c:pt idx="128">
                  <c:v>59.9</c:v>
                </c:pt>
                <c:pt idx="129">
                  <c:v>58.7</c:v>
                </c:pt>
                <c:pt idx="130">
                  <c:v>46</c:v>
                </c:pt>
                <c:pt idx="131">
                  <c:v>22.3</c:v>
                </c:pt>
                <c:pt idx="132">
                  <c:v>25.8</c:v>
                </c:pt>
                <c:pt idx="133">
                  <c:v>45.8</c:v>
                </c:pt>
                <c:pt idx="134">
                  <c:v>45.3</c:v>
                </c:pt>
                <c:pt idx="135">
                  <c:v>48.4</c:v>
                </c:pt>
                <c:pt idx="136">
                  <c:v>56.5</c:v>
                </c:pt>
                <c:pt idx="137">
                  <c:v>55</c:v>
                </c:pt>
                <c:pt idx="138">
                  <c:v>56.1</c:v>
                </c:pt>
                <c:pt idx="139">
                  <c:v>59.7</c:v>
                </c:pt>
                <c:pt idx="140">
                  <c:v>59.6</c:v>
                </c:pt>
                <c:pt idx="141">
                  <c:v>64.400000000000006</c:v>
                </c:pt>
                <c:pt idx="142">
                  <c:v>67.7</c:v>
                </c:pt>
                <c:pt idx="143">
                  <c:v>76.099999999999994</c:v>
                </c:pt>
                <c:pt idx="144">
                  <c:v>72.099999999999994</c:v>
                </c:pt>
                <c:pt idx="145">
                  <c:v>71.3</c:v>
                </c:pt>
                <c:pt idx="146">
                  <c:v>72.900000000000006</c:v>
                </c:pt>
                <c:pt idx="147">
                  <c:v>66.599999999999994</c:v>
                </c:pt>
                <c:pt idx="148">
                  <c:v>60.5</c:v>
                </c:pt>
              </c:numCache>
            </c:numRef>
          </c:val>
          <c:smooth val="1"/>
          <c:extLst>
            <c:ext xmlns:c16="http://schemas.microsoft.com/office/drawing/2014/chart" uri="{C3380CC4-5D6E-409C-BE32-E72D297353CC}">
              <c16:uniqueId val="{00000004-10E1-4E36-8BA8-5A068332E834}"/>
            </c:ext>
          </c:extLst>
        </c:ser>
        <c:dLbls>
          <c:showLegendKey val="0"/>
          <c:showVal val="0"/>
          <c:showCatName val="0"/>
          <c:showSerName val="0"/>
          <c:showPercent val="0"/>
          <c:showBubbleSize val="0"/>
        </c:dLbls>
        <c:smooth val="0"/>
        <c:axId val="433746840"/>
        <c:axId val="433746448"/>
      </c:lineChart>
      <c:dateAx>
        <c:axId val="433746840"/>
        <c:scaling>
          <c:orientation val="minMax"/>
          <c:max val="44440"/>
          <c:min val="41518"/>
        </c:scaling>
        <c:delete val="0"/>
        <c:axPos val="b"/>
        <c:numFmt formatCode="yyyy" sourceLinked="0"/>
        <c:majorTickMark val="none"/>
        <c:minorTickMark val="none"/>
        <c:tickLblPos val="low"/>
        <c:spPr>
          <a:ln>
            <a:noFill/>
          </a:ln>
        </c:spPr>
        <c:txPr>
          <a:bodyPr rot="0"/>
          <a:lstStyle/>
          <a:p>
            <a:pPr>
              <a:defRPr sz="1050">
                <a:solidFill>
                  <a:schemeClr val="bg1">
                    <a:lumMod val="50000"/>
                  </a:schemeClr>
                </a:solidFill>
              </a:defRPr>
            </a:pPr>
            <a:endParaRPr lang="en-US"/>
          </a:p>
        </c:txPr>
        <c:crossAx val="433746448"/>
        <c:crosses val="autoZero"/>
        <c:auto val="1"/>
        <c:lblOffset val="0"/>
        <c:baseTimeUnit val="months"/>
        <c:majorUnit val="1"/>
        <c:majorTimeUnit val="years"/>
      </c:dateAx>
      <c:valAx>
        <c:axId val="433746448"/>
        <c:scaling>
          <c:orientation val="minMax"/>
          <c:max val="80"/>
          <c:min val="20"/>
        </c:scaling>
        <c:delete val="0"/>
        <c:axPos val="l"/>
        <c:majorGridlines>
          <c:spPr>
            <a:ln>
              <a:solidFill>
                <a:srgbClr val="D9D9D9"/>
              </a:solidFill>
            </a:ln>
          </c:spPr>
        </c:majorGridlines>
        <c:numFmt formatCode="General"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3746840"/>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373879122437537E-2"/>
          <c:y val="0.23229106334555705"/>
          <c:w val="0.86664311161367769"/>
          <c:h val="0.64066019933326124"/>
        </c:manualLayout>
      </c:layout>
      <c:lineChart>
        <c:grouping val="standard"/>
        <c:varyColors val="0"/>
        <c:ser>
          <c:idx val="0"/>
          <c:order val="0"/>
          <c:tx>
            <c:strRef>
              <c:f>Sheet1!$B$1</c:f>
              <c:strCache>
                <c:ptCount val="1"/>
                <c:pt idx="0">
                  <c:v>SBLI</c:v>
                </c:pt>
              </c:strCache>
            </c:strRef>
          </c:tx>
          <c:spPr>
            <a:ln w="31750">
              <a:solidFill>
                <a:srgbClr val="98B5E8"/>
              </a:solidFill>
            </a:ln>
          </c:spPr>
          <c:marker>
            <c:symbol val="none"/>
          </c:marker>
          <c:dPt>
            <c:idx val="86"/>
            <c:bubble3D val="0"/>
            <c:extLst>
              <c:ext xmlns:c16="http://schemas.microsoft.com/office/drawing/2014/chart" uri="{C3380CC4-5D6E-409C-BE32-E72D297353CC}">
                <c16:uniqueId val="{00000000-C476-4454-9E7F-104757E48ED9}"/>
              </c:ext>
            </c:extLst>
          </c:dPt>
          <c:dPt>
            <c:idx val="87"/>
            <c:bubble3D val="0"/>
            <c:extLst>
              <c:ext xmlns:c16="http://schemas.microsoft.com/office/drawing/2014/chart" uri="{C3380CC4-5D6E-409C-BE32-E72D297353CC}">
                <c16:uniqueId val="{00000001-C476-4454-9E7F-104757E48ED9}"/>
              </c:ext>
            </c:extLst>
          </c:dPt>
          <c:dPt>
            <c:idx val="89"/>
            <c:bubble3D val="0"/>
            <c:extLst>
              <c:ext xmlns:c16="http://schemas.microsoft.com/office/drawing/2014/chart" uri="{C3380CC4-5D6E-409C-BE32-E72D297353CC}">
                <c16:uniqueId val="{00000002-C476-4454-9E7F-104757E48ED9}"/>
              </c:ext>
            </c:extLst>
          </c:dPt>
          <c:dPt>
            <c:idx val="90"/>
            <c:bubble3D val="0"/>
            <c:extLst>
              <c:ext xmlns:c16="http://schemas.microsoft.com/office/drawing/2014/chart" uri="{C3380CC4-5D6E-409C-BE32-E72D297353CC}">
                <c16:uniqueId val="{00000003-C476-4454-9E7F-104757E48ED9}"/>
              </c:ext>
            </c:extLst>
          </c:dPt>
          <c:dPt>
            <c:idx val="91"/>
            <c:bubble3D val="0"/>
            <c:extLst>
              <c:ext xmlns:c16="http://schemas.microsoft.com/office/drawing/2014/chart" uri="{C3380CC4-5D6E-409C-BE32-E72D297353CC}">
                <c16:uniqueId val="{00000000-516E-474F-887F-08286A080A3B}"/>
              </c:ext>
            </c:extLst>
          </c:dPt>
          <c:dPt>
            <c:idx val="94"/>
            <c:bubble3D val="0"/>
            <c:extLst>
              <c:ext xmlns:c16="http://schemas.microsoft.com/office/drawing/2014/chart" uri="{C3380CC4-5D6E-409C-BE32-E72D297353CC}">
                <c16:uniqueId val="{00000000-B733-409B-BF0E-FA668CC2501A}"/>
              </c:ext>
            </c:extLst>
          </c:dPt>
          <c:dPt>
            <c:idx val="97"/>
            <c:bubble3D val="0"/>
            <c:extLst>
              <c:ext xmlns:c16="http://schemas.microsoft.com/office/drawing/2014/chart" uri="{C3380CC4-5D6E-409C-BE32-E72D297353CC}">
                <c16:uniqueId val="{00000006-C476-4454-9E7F-104757E48ED9}"/>
              </c:ext>
            </c:extLst>
          </c:dPt>
          <c:dPt>
            <c:idx val="100"/>
            <c:bubble3D val="0"/>
            <c:extLst>
              <c:ext xmlns:c16="http://schemas.microsoft.com/office/drawing/2014/chart" uri="{C3380CC4-5D6E-409C-BE32-E72D297353CC}">
                <c16:uniqueId val="{00000007-C476-4454-9E7F-104757E48ED9}"/>
              </c:ext>
            </c:extLst>
          </c:dPt>
          <c:dPt>
            <c:idx val="102"/>
            <c:bubble3D val="0"/>
            <c:extLst>
              <c:ext xmlns:c16="http://schemas.microsoft.com/office/drawing/2014/chart" uri="{C3380CC4-5D6E-409C-BE32-E72D297353CC}">
                <c16:uniqueId val="{00000001-6196-4CE3-B749-E5CF40DF78B9}"/>
              </c:ext>
            </c:extLst>
          </c:dPt>
          <c:dPt>
            <c:idx val="103"/>
            <c:bubble3D val="0"/>
            <c:extLst>
              <c:ext xmlns:c16="http://schemas.microsoft.com/office/drawing/2014/chart" uri="{C3380CC4-5D6E-409C-BE32-E72D297353CC}">
                <c16:uniqueId val="{00000009-C476-4454-9E7F-104757E48ED9}"/>
              </c:ext>
            </c:extLst>
          </c:dPt>
          <c:dPt>
            <c:idx val="105"/>
            <c:bubble3D val="0"/>
            <c:extLst>
              <c:ext xmlns:c16="http://schemas.microsoft.com/office/drawing/2014/chart" uri="{C3380CC4-5D6E-409C-BE32-E72D297353CC}">
                <c16:uniqueId val="{00000003-6196-4CE3-B749-E5CF40DF78B9}"/>
              </c:ext>
            </c:extLst>
          </c:dPt>
          <c:dPt>
            <c:idx val="109"/>
            <c:bubble3D val="0"/>
            <c:extLst>
              <c:ext xmlns:c16="http://schemas.microsoft.com/office/drawing/2014/chart" uri="{C3380CC4-5D6E-409C-BE32-E72D297353CC}">
                <c16:uniqueId val="{0000000B-C476-4454-9E7F-104757E48ED9}"/>
              </c:ext>
            </c:extLst>
          </c:dPt>
          <c:dPt>
            <c:idx val="112"/>
            <c:bubble3D val="0"/>
            <c:extLst>
              <c:ext xmlns:c16="http://schemas.microsoft.com/office/drawing/2014/chart" uri="{C3380CC4-5D6E-409C-BE32-E72D297353CC}">
                <c16:uniqueId val="{0000000C-C476-4454-9E7F-104757E48ED9}"/>
              </c:ext>
            </c:extLst>
          </c:dPt>
          <c:dPt>
            <c:idx val="115"/>
            <c:bubble3D val="0"/>
            <c:extLst>
              <c:ext xmlns:c16="http://schemas.microsoft.com/office/drawing/2014/chart" uri="{C3380CC4-5D6E-409C-BE32-E72D297353CC}">
                <c16:uniqueId val="{0000000D-C476-4454-9E7F-104757E48ED9}"/>
              </c:ext>
            </c:extLst>
          </c:dPt>
          <c:dPt>
            <c:idx val="117"/>
            <c:marker>
              <c:symbol val="circle"/>
              <c:size val="10"/>
              <c:spPr>
                <a:noFill/>
                <a:ln>
                  <a:noFill/>
                </a:ln>
              </c:spPr>
            </c:marker>
            <c:bubble3D val="0"/>
            <c:extLst>
              <c:ext xmlns:c16="http://schemas.microsoft.com/office/drawing/2014/chart" uri="{C3380CC4-5D6E-409C-BE32-E72D297353CC}">
                <c16:uniqueId val="{0000000B-B733-409B-BF0E-FA668CC2501A}"/>
              </c:ext>
            </c:extLst>
          </c:dPt>
          <c:dPt>
            <c:idx val="121"/>
            <c:marker>
              <c:symbol val="circle"/>
              <c:size val="10"/>
              <c:spPr>
                <a:noFill/>
                <a:ln>
                  <a:noFill/>
                </a:ln>
              </c:spPr>
            </c:marker>
            <c:bubble3D val="0"/>
            <c:extLst>
              <c:ext xmlns:c16="http://schemas.microsoft.com/office/drawing/2014/chart" uri="{C3380CC4-5D6E-409C-BE32-E72D297353CC}">
                <c16:uniqueId val="{0000000F-C476-4454-9E7F-104757E48ED9}"/>
              </c:ext>
            </c:extLst>
          </c:dPt>
          <c:dPt>
            <c:idx val="124"/>
            <c:marker>
              <c:symbol val="circle"/>
              <c:size val="10"/>
              <c:spPr>
                <a:noFill/>
                <a:ln>
                  <a:noFill/>
                </a:ln>
              </c:spPr>
            </c:marker>
            <c:bubble3D val="0"/>
            <c:extLst>
              <c:ext xmlns:c16="http://schemas.microsoft.com/office/drawing/2014/chart" uri="{C3380CC4-5D6E-409C-BE32-E72D297353CC}">
                <c16:uniqueId val="{00000010-C476-4454-9E7F-104757E48ED9}"/>
              </c:ext>
            </c:extLst>
          </c:dPt>
          <c:dPt>
            <c:idx val="127"/>
            <c:marker>
              <c:symbol val="circle"/>
              <c:size val="10"/>
              <c:spPr>
                <a:noFill/>
                <a:ln>
                  <a:noFill/>
                </a:ln>
              </c:spPr>
            </c:marker>
            <c:bubble3D val="0"/>
            <c:extLst>
              <c:ext xmlns:c16="http://schemas.microsoft.com/office/drawing/2014/chart" uri="{C3380CC4-5D6E-409C-BE32-E72D297353CC}">
                <c16:uniqueId val="{00000011-C476-4454-9E7F-104757E48ED9}"/>
              </c:ext>
            </c:extLst>
          </c:dPt>
          <c:dPt>
            <c:idx val="129"/>
            <c:marker>
              <c:symbol val="circle"/>
              <c:size val="8"/>
              <c:spPr>
                <a:noFill/>
                <a:ln>
                  <a:noFill/>
                </a:ln>
              </c:spPr>
            </c:marker>
            <c:bubble3D val="0"/>
            <c:extLst>
              <c:ext xmlns:c16="http://schemas.microsoft.com/office/drawing/2014/chart" uri="{C3380CC4-5D6E-409C-BE32-E72D297353CC}">
                <c16:uniqueId val="{00000013-40EE-43FE-83BC-DE174D015777}"/>
              </c:ext>
            </c:extLst>
          </c:dPt>
          <c:dPt>
            <c:idx val="145"/>
            <c:marker>
              <c:symbol val="circle"/>
              <c:size val="6"/>
              <c:spPr>
                <a:noFill/>
                <a:ln>
                  <a:noFill/>
                </a:ln>
              </c:spPr>
            </c:marker>
            <c:bubble3D val="0"/>
            <c:extLst>
              <c:ext xmlns:c16="http://schemas.microsoft.com/office/drawing/2014/chart" uri="{C3380CC4-5D6E-409C-BE32-E72D297353CC}">
                <c16:uniqueId val="{00000015-590E-437E-B33E-05AE40284135}"/>
              </c:ext>
            </c:extLst>
          </c:dPt>
          <c:dPt>
            <c:idx val="148"/>
            <c:bubble3D val="0"/>
            <c:extLst>
              <c:ext xmlns:c16="http://schemas.microsoft.com/office/drawing/2014/chart" uri="{C3380CC4-5D6E-409C-BE32-E72D297353CC}">
                <c16:uniqueId val="{00000015-8A6B-4616-954D-EBD9C97012BA}"/>
              </c:ext>
            </c:extLst>
          </c:dPt>
          <c:dPt>
            <c:idx val="151"/>
            <c:marker>
              <c:symbol val="circle"/>
              <c:size val="6"/>
              <c:spPr>
                <a:solidFill>
                  <a:srgbClr val="EF6F00"/>
                </a:solidFill>
                <a:ln>
                  <a:noFill/>
                </a:ln>
              </c:spPr>
            </c:marker>
            <c:bubble3D val="0"/>
            <c:extLst>
              <c:ext xmlns:c16="http://schemas.microsoft.com/office/drawing/2014/chart" uri="{C3380CC4-5D6E-409C-BE32-E72D297353CC}">
                <c16:uniqueId val="{00000016-C8B8-423C-9C96-99F743395446}"/>
              </c:ext>
            </c:extLst>
          </c:dPt>
          <c:cat>
            <c:numRef>
              <c:f>Sheet1!$A$50:$A$201</c:f>
              <c:numCache>
                <c:formatCode>m/d/yyyy</c:formatCode>
                <c:ptCount val="152"/>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numCache>
            </c:numRef>
          </c:cat>
          <c:val>
            <c:numRef>
              <c:f>Sheet1!$B$50:$B$201</c:f>
              <c:numCache>
                <c:formatCode>0.0</c:formatCode>
                <c:ptCount val="152"/>
                <c:pt idx="0">
                  <c:v>82.1</c:v>
                </c:pt>
                <c:pt idx="1">
                  <c:v>78.2</c:v>
                </c:pt>
                <c:pt idx="2">
                  <c:v>74.900000000000006</c:v>
                </c:pt>
                <c:pt idx="3">
                  <c:v>69.900000000000006</c:v>
                </c:pt>
                <c:pt idx="4">
                  <c:v>66</c:v>
                </c:pt>
                <c:pt idx="5">
                  <c:v>73.7</c:v>
                </c:pt>
                <c:pt idx="6">
                  <c:v>77.3</c:v>
                </c:pt>
                <c:pt idx="7">
                  <c:v>72.599999999999994</c:v>
                </c:pt>
                <c:pt idx="8">
                  <c:v>73.2</c:v>
                </c:pt>
                <c:pt idx="9">
                  <c:v>68.400000000000006</c:v>
                </c:pt>
                <c:pt idx="10">
                  <c:v>75.3</c:v>
                </c:pt>
                <c:pt idx="11">
                  <c:v>78.8</c:v>
                </c:pt>
                <c:pt idx="12">
                  <c:v>77.8</c:v>
                </c:pt>
                <c:pt idx="13">
                  <c:v>73.900000000000006</c:v>
                </c:pt>
                <c:pt idx="14">
                  <c:v>78.7</c:v>
                </c:pt>
                <c:pt idx="15">
                  <c:v>75.5</c:v>
                </c:pt>
                <c:pt idx="16">
                  <c:v>72.2</c:v>
                </c:pt>
                <c:pt idx="17">
                  <c:v>77.2</c:v>
                </c:pt>
                <c:pt idx="18">
                  <c:v>79.099999999999994</c:v>
                </c:pt>
                <c:pt idx="19">
                  <c:v>83.8</c:v>
                </c:pt>
                <c:pt idx="20">
                  <c:v>84</c:v>
                </c:pt>
                <c:pt idx="21">
                  <c:v>81.599999999999994</c:v>
                </c:pt>
                <c:pt idx="22">
                  <c:v>90.1</c:v>
                </c:pt>
                <c:pt idx="23">
                  <c:v>94.9</c:v>
                </c:pt>
                <c:pt idx="24">
                  <c:v>85.4</c:v>
                </c:pt>
                <c:pt idx="25">
                  <c:v>86.4</c:v>
                </c:pt>
                <c:pt idx="26">
                  <c:v>89.3</c:v>
                </c:pt>
                <c:pt idx="27">
                  <c:v>87.7</c:v>
                </c:pt>
                <c:pt idx="28">
                  <c:v>92.1</c:v>
                </c:pt>
                <c:pt idx="29">
                  <c:v>96.9</c:v>
                </c:pt>
                <c:pt idx="30">
                  <c:v>90</c:v>
                </c:pt>
                <c:pt idx="31">
                  <c:v>100</c:v>
                </c:pt>
                <c:pt idx="32">
                  <c:v>94.4</c:v>
                </c:pt>
                <c:pt idx="33">
                  <c:v>97.2</c:v>
                </c:pt>
                <c:pt idx="34">
                  <c:v>104.8</c:v>
                </c:pt>
                <c:pt idx="35">
                  <c:v>110.5</c:v>
                </c:pt>
                <c:pt idx="36">
                  <c:v>100.5</c:v>
                </c:pt>
                <c:pt idx="37">
                  <c:v>99.1</c:v>
                </c:pt>
                <c:pt idx="38">
                  <c:v>98.6</c:v>
                </c:pt>
                <c:pt idx="39">
                  <c:v>94.7</c:v>
                </c:pt>
                <c:pt idx="40">
                  <c:v>105.9</c:v>
                </c:pt>
                <c:pt idx="41">
                  <c:v>100.4</c:v>
                </c:pt>
                <c:pt idx="42">
                  <c:v>105.2</c:v>
                </c:pt>
                <c:pt idx="43">
                  <c:v>110.2</c:v>
                </c:pt>
                <c:pt idx="44">
                  <c:v>94.9</c:v>
                </c:pt>
                <c:pt idx="45">
                  <c:v>107.2</c:v>
                </c:pt>
                <c:pt idx="46">
                  <c:v>110.6</c:v>
                </c:pt>
                <c:pt idx="47">
                  <c:v>116</c:v>
                </c:pt>
                <c:pt idx="48">
                  <c:v>112.8</c:v>
                </c:pt>
                <c:pt idx="49">
                  <c:v>105.3</c:v>
                </c:pt>
                <c:pt idx="50">
                  <c:v>97.8</c:v>
                </c:pt>
                <c:pt idx="51">
                  <c:v>107.6</c:v>
                </c:pt>
                <c:pt idx="52">
                  <c:v>113.4</c:v>
                </c:pt>
                <c:pt idx="53">
                  <c:v>105.2</c:v>
                </c:pt>
                <c:pt idx="54">
                  <c:v>116.6</c:v>
                </c:pt>
                <c:pt idx="55">
                  <c:v>115.9</c:v>
                </c:pt>
                <c:pt idx="56">
                  <c:v>109.5</c:v>
                </c:pt>
                <c:pt idx="57">
                  <c:v>117.4</c:v>
                </c:pt>
                <c:pt idx="58">
                  <c:v>114.5</c:v>
                </c:pt>
                <c:pt idx="59">
                  <c:v>122.5</c:v>
                </c:pt>
                <c:pt idx="60">
                  <c:v>117.4</c:v>
                </c:pt>
                <c:pt idx="61">
                  <c:v>111</c:v>
                </c:pt>
                <c:pt idx="62">
                  <c:v>115.4</c:v>
                </c:pt>
                <c:pt idx="63">
                  <c:v>125.6</c:v>
                </c:pt>
                <c:pt idx="64">
                  <c:v>124.9</c:v>
                </c:pt>
                <c:pt idx="65">
                  <c:v>120.2</c:v>
                </c:pt>
                <c:pt idx="66">
                  <c:v>128.4</c:v>
                </c:pt>
                <c:pt idx="67">
                  <c:v>119.1</c:v>
                </c:pt>
                <c:pt idx="68">
                  <c:v>126.9</c:v>
                </c:pt>
                <c:pt idx="69">
                  <c:v>132</c:v>
                </c:pt>
                <c:pt idx="70">
                  <c:v>117.8</c:v>
                </c:pt>
                <c:pt idx="71">
                  <c:v>134.1</c:v>
                </c:pt>
                <c:pt idx="72">
                  <c:v>122.4</c:v>
                </c:pt>
                <c:pt idx="73">
                  <c:v>127.4</c:v>
                </c:pt>
                <c:pt idx="74">
                  <c:v>130.30000000000001</c:v>
                </c:pt>
                <c:pt idx="75">
                  <c:v>140.4</c:v>
                </c:pt>
                <c:pt idx="76">
                  <c:v>132</c:v>
                </c:pt>
                <c:pt idx="77">
                  <c:v>146.5</c:v>
                </c:pt>
                <c:pt idx="78">
                  <c:v>144.30000000000001</c:v>
                </c:pt>
                <c:pt idx="79">
                  <c:v>135.6</c:v>
                </c:pt>
                <c:pt idx="80">
                  <c:v>138.19999999999999</c:v>
                </c:pt>
                <c:pt idx="81">
                  <c:v>128.1</c:v>
                </c:pt>
                <c:pt idx="82">
                  <c:v>127.8</c:v>
                </c:pt>
                <c:pt idx="83">
                  <c:v>135.6</c:v>
                </c:pt>
                <c:pt idx="84">
                  <c:v>118.1</c:v>
                </c:pt>
                <c:pt idx="85">
                  <c:v>139</c:v>
                </c:pt>
                <c:pt idx="86">
                  <c:v>135</c:v>
                </c:pt>
                <c:pt idx="87">
                  <c:v>130</c:v>
                </c:pt>
                <c:pt idx="88">
                  <c:v>133.19999999999999</c:v>
                </c:pt>
                <c:pt idx="89">
                  <c:v>139.69999999999999</c:v>
                </c:pt>
                <c:pt idx="90">
                  <c:v>123.1</c:v>
                </c:pt>
                <c:pt idx="91">
                  <c:v>133.30000000000001</c:v>
                </c:pt>
                <c:pt idx="92">
                  <c:v>129.4</c:v>
                </c:pt>
                <c:pt idx="93">
                  <c:v>119.8</c:v>
                </c:pt>
                <c:pt idx="94">
                  <c:v>129.30000000000001</c:v>
                </c:pt>
                <c:pt idx="95">
                  <c:v>134.19999999999999</c:v>
                </c:pt>
                <c:pt idx="96">
                  <c:v>125.9</c:v>
                </c:pt>
                <c:pt idx="97">
                  <c:v>128.9</c:v>
                </c:pt>
                <c:pt idx="98">
                  <c:v>133.6</c:v>
                </c:pt>
                <c:pt idx="99">
                  <c:v>125.6</c:v>
                </c:pt>
                <c:pt idx="100">
                  <c:v>138.30000000000001</c:v>
                </c:pt>
                <c:pt idx="101">
                  <c:v>139.80000000000001</c:v>
                </c:pt>
                <c:pt idx="102">
                  <c:v>123.8</c:v>
                </c:pt>
                <c:pt idx="103">
                  <c:v>133.4</c:v>
                </c:pt>
                <c:pt idx="104">
                  <c:v>128.9</c:v>
                </c:pt>
                <c:pt idx="105">
                  <c:v>133.4</c:v>
                </c:pt>
                <c:pt idx="106">
                  <c:v>138.4</c:v>
                </c:pt>
                <c:pt idx="107">
                  <c:v>139.5</c:v>
                </c:pt>
                <c:pt idx="108">
                  <c:v>143.6</c:v>
                </c:pt>
                <c:pt idx="109">
                  <c:v>143.9</c:v>
                </c:pt>
                <c:pt idx="110">
                  <c:v>145.5</c:v>
                </c:pt>
                <c:pt idx="111">
                  <c:v>143.30000000000001</c:v>
                </c:pt>
                <c:pt idx="112">
                  <c:v>155.19999999999999</c:v>
                </c:pt>
                <c:pt idx="113">
                  <c:v>144.9</c:v>
                </c:pt>
                <c:pt idx="114">
                  <c:v>144.9</c:v>
                </c:pt>
                <c:pt idx="115">
                  <c:v>150.4</c:v>
                </c:pt>
                <c:pt idx="116">
                  <c:v>133.19999999999999</c:v>
                </c:pt>
                <c:pt idx="117">
                  <c:v>147.69999999999999</c:v>
                </c:pt>
                <c:pt idx="118">
                  <c:v>143.6</c:v>
                </c:pt>
                <c:pt idx="119">
                  <c:v>133.4</c:v>
                </c:pt>
                <c:pt idx="120">
                  <c:v>149.4</c:v>
                </c:pt>
                <c:pt idx="121">
                  <c:v>147</c:v>
                </c:pt>
                <c:pt idx="122">
                  <c:v>139.9</c:v>
                </c:pt>
                <c:pt idx="123">
                  <c:v>158</c:v>
                </c:pt>
                <c:pt idx="124">
                  <c:v>158.1</c:v>
                </c:pt>
                <c:pt idx="125">
                  <c:v>137.19999999999999</c:v>
                </c:pt>
                <c:pt idx="126">
                  <c:v>150.4</c:v>
                </c:pt>
                <c:pt idx="127">
                  <c:v>142.5</c:v>
                </c:pt>
                <c:pt idx="128">
                  <c:v>139.9</c:v>
                </c:pt>
                <c:pt idx="129">
                  <c:v>148.69999999999999</c:v>
                </c:pt>
                <c:pt idx="130">
                  <c:v>140.80000000000001</c:v>
                </c:pt>
                <c:pt idx="131">
                  <c:v>143</c:v>
                </c:pt>
                <c:pt idx="132">
                  <c:v>148.19999999999999</c:v>
                </c:pt>
                <c:pt idx="133">
                  <c:v>144.69999999999999</c:v>
                </c:pt>
                <c:pt idx="134">
                  <c:v>122</c:v>
                </c:pt>
                <c:pt idx="135">
                  <c:v>110.4</c:v>
                </c:pt>
                <c:pt idx="136">
                  <c:v>116.2</c:v>
                </c:pt>
                <c:pt idx="137">
                  <c:v>140.1</c:v>
                </c:pt>
                <c:pt idx="138">
                  <c:v>146.1</c:v>
                </c:pt>
                <c:pt idx="139">
                  <c:v>131.9</c:v>
                </c:pt>
                <c:pt idx="140">
                  <c:v>145.69999999999999</c:v>
                </c:pt>
                <c:pt idx="141">
                  <c:v>146.1</c:v>
                </c:pt>
                <c:pt idx="142">
                  <c:v>138.69999999999999</c:v>
                </c:pt>
                <c:pt idx="143">
                  <c:v>139.30000000000001</c:v>
                </c:pt>
                <c:pt idx="144">
                  <c:v>137.69999999999999</c:v>
                </c:pt>
                <c:pt idx="145">
                  <c:v>144.30000000000001</c:v>
                </c:pt>
                <c:pt idx="146">
                  <c:v>154.69999999999999</c:v>
                </c:pt>
                <c:pt idx="147">
                  <c:v>165.7</c:v>
                </c:pt>
                <c:pt idx="148">
                  <c:v>144</c:v>
                </c:pt>
                <c:pt idx="149">
                  <c:v>154.80000000000001</c:v>
                </c:pt>
                <c:pt idx="150">
                  <c:v>146</c:v>
                </c:pt>
                <c:pt idx="151">
                  <c:v>142.80000000000001</c:v>
                </c:pt>
              </c:numCache>
            </c:numRef>
          </c:val>
          <c:smooth val="1"/>
          <c:extLst>
            <c:ext xmlns:c16="http://schemas.microsoft.com/office/drawing/2014/chart" uri="{C3380CC4-5D6E-409C-BE32-E72D297353CC}">
              <c16:uniqueId val="{00000004-4C61-4B13-A01F-0FC53DA3A361}"/>
            </c:ext>
          </c:extLst>
        </c:ser>
        <c:ser>
          <c:idx val="1"/>
          <c:order val="1"/>
          <c:tx>
            <c:strRef>
              <c:f>Sheet1!$N$3</c:f>
              <c:strCache>
                <c:ptCount val="1"/>
                <c:pt idx="0">
                  <c:v>SBLI 3MMA</c:v>
                </c:pt>
              </c:strCache>
            </c:strRef>
          </c:tx>
          <c:spPr>
            <a:ln>
              <a:solidFill>
                <a:srgbClr val="102A7E"/>
              </a:solidFill>
            </a:ln>
          </c:spPr>
          <c:marker>
            <c:symbol val="none"/>
          </c:marker>
          <c:cat>
            <c:numRef>
              <c:f>Sheet1!$A$50:$A$201</c:f>
              <c:numCache>
                <c:formatCode>m/d/yyyy</c:formatCode>
                <c:ptCount val="152"/>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numCache>
            </c:numRef>
          </c:cat>
          <c:val>
            <c:numRef>
              <c:f>Sheet1!$C$50:$C$201</c:f>
              <c:numCache>
                <c:formatCode>0.0</c:formatCode>
                <c:ptCount val="152"/>
                <c:pt idx="0">
                  <c:v>82.933333333333323</c:v>
                </c:pt>
                <c:pt idx="1">
                  <c:v>82.399999999999991</c:v>
                </c:pt>
                <c:pt idx="2">
                  <c:v>78.400000000000006</c:v>
                </c:pt>
                <c:pt idx="3">
                  <c:v>74.333333333333343</c:v>
                </c:pt>
                <c:pt idx="4">
                  <c:v>70.266666666666666</c:v>
                </c:pt>
                <c:pt idx="5">
                  <c:v>69.866666666666674</c:v>
                </c:pt>
                <c:pt idx="6">
                  <c:v>72.333333333333329</c:v>
                </c:pt>
                <c:pt idx="7">
                  <c:v>74.533333333333331</c:v>
                </c:pt>
                <c:pt idx="8">
                  <c:v>74.36666666666666</c:v>
                </c:pt>
                <c:pt idx="9">
                  <c:v>71.400000000000006</c:v>
                </c:pt>
                <c:pt idx="10">
                  <c:v>72.300000000000011</c:v>
                </c:pt>
                <c:pt idx="11">
                  <c:v>74.166666666666671</c:v>
                </c:pt>
                <c:pt idx="12">
                  <c:v>77.3</c:v>
                </c:pt>
                <c:pt idx="13">
                  <c:v>76.833333333333329</c:v>
                </c:pt>
                <c:pt idx="14">
                  <c:v>76.8</c:v>
                </c:pt>
                <c:pt idx="15">
                  <c:v>76.033333333333346</c:v>
                </c:pt>
                <c:pt idx="16">
                  <c:v>75.466666666666654</c:v>
                </c:pt>
                <c:pt idx="17">
                  <c:v>74.966666666666654</c:v>
                </c:pt>
                <c:pt idx="18">
                  <c:v>76.166666666666671</c:v>
                </c:pt>
                <c:pt idx="19">
                  <c:v>80.033333333333346</c:v>
                </c:pt>
                <c:pt idx="20">
                  <c:v>82.3</c:v>
                </c:pt>
                <c:pt idx="21">
                  <c:v>83.13333333333334</c:v>
                </c:pt>
                <c:pt idx="22">
                  <c:v>85.233333333333334</c:v>
                </c:pt>
                <c:pt idx="23">
                  <c:v>88.866666666666674</c:v>
                </c:pt>
                <c:pt idx="24">
                  <c:v>90.133333333333326</c:v>
                </c:pt>
                <c:pt idx="25">
                  <c:v>88.90000000000002</c:v>
                </c:pt>
                <c:pt idx="26">
                  <c:v>87.033333333333346</c:v>
                </c:pt>
                <c:pt idx="27">
                  <c:v>87.8</c:v>
                </c:pt>
                <c:pt idx="28">
                  <c:v>89.7</c:v>
                </c:pt>
                <c:pt idx="29">
                  <c:v>92.233333333333348</c:v>
                </c:pt>
                <c:pt idx="30">
                  <c:v>93</c:v>
                </c:pt>
                <c:pt idx="31">
                  <c:v>95.633333333333326</c:v>
                </c:pt>
                <c:pt idx="32">
                  <c:v>94.8</c:v>
                </c:pt>
                <c:pt idx="33">
                  <c:v>97.2</c:v>
                </c:pt>
                <c:pt idx="34">
                  <c:v>98.800000000000011</c:v>
                </c:pt>
                <c:pt idx="35">
                  <c:v>104.16666666666667</c:v>
                </c:pt>
                <c:pt idx="36">
                  <c:v>105.26666666666667</c:v>
                </c:pt>
                <c:pt idx="37">
                  <c:v>103.36666666666667</c:v>
                </c:pt>
                <c:pt idx="38">
                  <c:v>99.399999999999991</c:v>
                </c:pt>
                <c:pt idx="39">
                  <c:v>97.466666666666654</c:v>
                </c:pt>
                <c:pt idx="40">
                  <c:v>99.733333333333348</c:v>
                </c:pt>
                <c:pt idx="41">
                  <c:v>100.33333333333333</c:v>
                </c:pt>
                <c:pt idx="42">
                  <c:v>103.83333333333333</c:v>
                </c:pt>
                <c:pt idx="43">
                  <c:v>105.26666666666667</c:v>
                </c:pt>
                <c:pt idx="44">
                  <c:v>103.43333333333334</c:v>
                </c:pt>
                <c:pt idx="45">
                  <c:v>104.10000000000001</c:v>
                </c:pt>
                <c:pt idx="46">
                  <c:v>104.23333333333335</c:v>
                </c:pt>
                <c:pt idx="47">
                  <c:v>111.26666666666667</c:v>
                </c:pt>
                <c:pt idx="48">
                  <c:v>113.13333333333333</c:v>
                </c:pt>
                <c:pt idx="49">
                  <c:v>111.36666666666667</c:v>
                </c:pt>
                <c:pt idx="50">
                  <c:v>105.3</c:v>
                </c:pt>
                <c:pt idx="51">
                  <c:v>103.56666666666666</c:v>
                </c:pt>
                <c:pt idx="52">
                  <c:v>106.26666666666665</c:v>
                </c:pt>
                <c:pt idx="53">
                  <c:v>108.73333333333333</c:v>
                </c:pt>
                <c:pt idx="54">
                  <c:v>111.73333333333335</c:v>
                </c:pt>
                <c:pt idx="55">
                  <c:v>112.56666666666668</c:v>
                </c:pt>
                <c:pt idx="56">
                  <c:v>114</c:v>
                </c:pt>
                <c:pt idx="57">
                  <c:v>114.26666666666667</c:v>
                </c:pt>
                <c:pt idx="58">
                  <c:v>113.8</c:v>
                </c:pt>
                <c:pt idx="59">
                  <c:v>118.13333333333333</c:v>
                </c:pt>
                <c:pt idx="60">
                  <c:v>118.13333333333333</c:v>
                </c:pt>
                <c:pt idx="61">
                  <c:v>116.96666666666665</c:v>
                </c:pt>
                <c:pt idx="62">
                  <c:v>114.60000000000001</c:v>
                </c:pt>
                <c:pt idx="63">
                  <c:v>117.33333333333333</c:v>
                </c:pt>
                <c:pt idx="64">
                  <c:v>121.96666666666665</c:v>
                </c:pt>
                <c:pt idx="65">
                  <c:v>123.56666666666666</c:v>
                </c:pt>
                <c:pt idx="66">
                  <c:v>124.5</c:v>
                </c:pt>
                <c:pt idx="67">
                  <c:v>122.56666666666668</c:v>
                </c:pt>
                <c:pt idx="68">
                  <c:v>124.8</c:v>
                </c:pt>
                <c:pt idx="69">
                  <c:v>126</c:v>
                </c:pt>
                <c:pt idx="70">
                  <c:v>125.56666666666666</c:v>
                </c:pt>
                <c:pt idx="71">
                  <c:v>127.96666666666665</c:v>
                </c:pt>
                <c:pt idx="72">
                  <c:v>124.76666666666665</c:v>
                </c:pt>
                <c:pt idx="73">
                  <c:v>127.96666666666665</c:v>
                </c:pt>
                <c:pt idx="74">
                  <c:v>126.7</c:v>
                </c:pt>
                <c:pt idx="75">
                  <c:v>132.70000000000002</c:v>
                </c:pt>
                <c:pt idx="76">
                  <c:v>134.23333333333335</c:v>
                </c:pt>
                <c:pt idx="77">
                  <c:v>139.63333333333333</c:v>
                </c:pt>
                <c:pt idx="78">
                  <c:v>140.93333333333334</c:v>
                </c:pt>
                <c:pt idx="79">
                  <c:v>142.13333333333333</c:v>
                </c:pt>
                <c:pt idx="80">
                  <c:v>139.36666666666665</c:v>
                </c:pt>
                <c:pt idx="81">
                  <c:v>133.96666666666667</c:v>
                </c:pt>
                <c:pt idx="82">
                  <c:v>131.36666666666665</c:v>
                </c:pt>
                <c:pt idx="83">
                  <c:v>130.5</c:v>
                </c:pt>
                <c:pt idx="84">
                  <c:v>127.16666666666667</c:v>
                </c:pt>
                <c:pt idx="85">
                  <c:v>130.9</c:v>
                </c:pt>
                <c:pt idx="86">
                  <c:v>130.70000000000002</c:v>
                </c:pt>
                <c:pt idx="87">
                  <c:v>134.66666666666666</c:v>
                </c:pt>
                <c:pt idx="88">
                  <c:v>132.73333333333332</c:v>
                </c:pt>
                <c:pt idx="89">
                  <c:v>134.29999999999998</c:v>
                </c:pt>
                <c:pt idx="90">
                  <c:v>132</c:v>
                </c:pt>
                <c:pt idx="91">
                  <c:v>132.03333333333333</c:v>
                </c:pt>
                <c:pt idx="92">
                  <c:v>128.6</c:v>
                </c:pt>
                <c:pt idx="93">
                  <c:v>127.50000000000001</c:v>
                </c:pt>
                <c:pt idx="94">
                  <c:v>126.16666666666667</c:v>
                </c:pt>
                <c:pt idx="95">
                  <c:v>127.76666666666667</c:v>
                </c:pt>
                <c:pt idx="96">
                  <c:v>129.79999999999998</c:v>
                </c:pt>
                <c:pt idx="97">
                  <c:v>129.66666666666666</c:v>
                </c:pt>
                <c:pt idx="98">
                  <c:v>129.46666666666667</c:v>
                </c:pt>
                <c:pt idx="99">
                  <c:v>129.36666666666667</c:v>
                </c:pt>
                <c:pt idx="100">
                  <c:v>132.5</c:v>
                </c:pt>
                <c:pt idx="101">
                  <c:v>134.56666666666666</c:v>
                </c:pt>
                <c:pt idx="102">
                  <c:v>133.96666666666667</c:v>
                </c:pt>
                <c:pt idx="103">
                  <c:v>132.33333333333334</c:v>
                </c:pt>
                <c:pt idx="104">
                  <c:v>128.70000000000002</c:v>
                </c:pt>
                <c:pt idx="105">
                  <c:v>131.9</c:v>
                </c:pt>
                <c:pt idx="106">
                  <c:v>133.56666666666669</c:v>
                </c:pt>
                <c:pt idx="107">
                  <c:v>137.1</c:v>
                </c:pt>
                <c:pt idx="108">
                  <c:v>140.5</c:v>
                </c:pt>
                <c:pt idx="109">
                  <c:v>142.33333333333334</c:v>
                </c:pt>
                <c:pt idx="110">
                  <c:v>144.33333333333334</c:v>
                </c:pt>
                <c:pt idx="111">
                  <c:v>144.23333333333332</c:v>
                </c:pt>
                <c:pt idx="112">
                  <c:v>148</c:v>
                </c:pt>
                <c:pt idx="113">
                  <c:v>147.79999999999998</c:v>
                </c:pt>
                <c:pt idx="114">
                  <c:v>148.33333333333334</c:v>
                </c:pt>
                <c:pt idx="115">
                  <c:v>146.73333333333335</c:v>
                </c:pt>
                <c:pt idx="116">
                  <c:v>142.83333333333334</c:v>
                </c:pt>
                <c:pt idx="117">
                  <c:v>143.76666666666668</c:v>
                </c:pt>
                <c:pt idx="118">
                  <c:v>141.5</c:v>
                </c:pt>
                <c:pt idx="119">
                  <c:v>141.56666666666663</c:v>
                </c:pt>
                <c:pt idx="120">
                  <c:v>142.13333333333333</c:v>
                </c:pt>
                <c:pt idx="121">
                  <c:v>143.26666666666668</c:v>
                </c:pt>
                <c:pt idx="122">
                  <c:v>145.43333333333331</c:v>
                </c:pt>
                <c:pt idx="123">
                  <c:v>148.29999999999998</c:v>
                </c:pt>
                <c:pt idx="124">
                  <c:v>152</c:v>
                </c:pt>
                <c:pt idx="125">
                  <c:v>151.1</c:v>
                </c:pt>
                <c:pt idx="126">
                  <c:v>148.56666666666663</c:v>
                </c:pt>
                <c:pt idx="127">
                  <c:v>143.36666666666667</c:v>
                </c:pt>
                <c:pt idx="128">
                  <c:v>144.26666666666665</c:v>
                </c:pt>
                <c:pt idx="129">
                  <c:v>143.69999999999999</c:v>
                </c:pt>
                <c:pt idx="130">
                  <c:v>143.13333333333335</c:v>
                </c:pt>
                <c:pt idx="131">
                  <c:v>144.16666666666666</c:v>
                </c:pt>
                <c:pt idx="132">
                  <c:v>144</c:v>
                </c:pt>
                <c:pt idx="133">
                  <c:v>145.29999999999998</c:v>
                </c:pt>
                <c:pt idx="134">
                  <c:v>138.29999999999998</c:v>
                </c:pt>
                <c:pt idx="135">
                  <c:v>125.7</c:v>
                </c:pt>
                <c:pt idx="136">
                  <c:v>116.2</c:v>
                </c:pt>
                <c:pt idx="137">
                  <c:v>122.23333333333335</c:v>
                </c:pt>
                <c:pt idx="138">
                  <c:v>134.13333333333333</c:v>
                </c:pt>
                <c:pt idx="139">
                  <c:v>139.36666666666667</c:v>
                </c:pt>
                <c:pt idx="140">
                  <c:v>141.23333333333332</c:v>
                </c:pt>
                <c:pt idx="141">
                  <c:v>141.23333333333335</c:v>
                </c:pt>
                <c:pt idx="142">
                  <c:v>143.49999999999997</c:v>
                </c:pt>
                <c:pt idx="143">
                  <c:v>141.36666666666665</c:v>
                </c:pt>
                <c:pt idx="144">
                  <c:v>138.56666666666666</c:v>
                </c:pt>
                <c:pt idx="145">
                  <c:v>140.43333333333334</c:v>
                </c:pt>
                <c:pt idx="146">
                  <c:v>145.56666666666666</c:v>
                </c:pt>
                <c:pt idx="147">
                  <c:v>154.9</c:v>
                </c:pt>
                <c:pt idx="148">
                  <c:v>154.79999999999998</c:v>
                </c:pt>
                <c:pt idx="149">
                  <c:v>154.83333333333334</c:v>
                </c:pt>
                <c:pt idx="150">
                  <c:v>148.26666666666668</c:v>
                </c:pt>
                <c:pt idx="151">
                  <c:v>147.86666666666667</c:v>
                </c:pt>
              </c:numCache>
            </c:numRef>
          </c:val>
          <c:smooth val="1"/>
          <c:extLst>
            <c:ext xmlns:c16="http://schemas.microsoft.com/office/drawing/2014/chart" uri="{C3380CC4-5D6E-409C-BE32-E72D297353CC}">
              <c16:uniqueId val="{00000012-9249-420C-99D8-25BEB8470630}"/>
            </c:ext>
          </c:extLst>
        </c:ser>
        <c:dLbls>
          <c:showLegendKey val="0"/>
          <c:showVal val="0"/>
          <c:showCatName val="0"/>
          <c:showSerName val="0"/>
          <c:showPercent val="0"/>
          <c:showBubbleSize val="0"/>
        </c:dLbls>
        <c:smooth val="0"/>
        <c:axId val="433746840"/>
        <c:axId val="433746448"/>
      </c:lineChart>
      <c:dateAx>
        <c:axId val="433746840"/>
        <c:scaling>
          <c:orientation val="minMax"/>
          <c:max val="44409"/>
          <c:min val="40756"/>
        </c:scaling>
        <c:delete val="0"/>
        <c:axPos val="b"/>
        <c:numFmt formatCode="yyyy" sourceLinked="0"/>
        <c:majorTickMark val="none"/>
        <c:minorTickMark val="none"/>
        <c:tickLblPos val="low"/>
        <c:spPr>
          <a:ln>
            <a:noFill/>
          </a:ln>
        </c:spPr>
        <c:txPr>
          <a:bodyPr rot="0"/>
          <a:lstStyle/>
          <a:p>
            <a:pPr>
              <a:defRPr sz="1050">
                <a:solidFill>
                  <a:schemeClr val="bg1">
                    <a:lumMod val="50000"/>
                  </a:schemeClr>
                </a:solidFill>
              </a:defRPr>
            </a:pPr>
            <a:endParaRPr lang="en-US"/>
          </a:p>
        </c:txPr>
        <c:crossAx val="433746448"/>
        <c:crosses val="autoZero"/>
        <c:auto val="1"/>
        <c:lblOffset val="0"/>
        <c:baseTimeUnit val="months"/>
        <c:majorUnit val="1"/>
        <c:majorTimeUnit val="years"/>
      </c:dateAx>
      <c:valAx>
        <c:axId val="433746448"/>
        <c:scaling>
          <c:orientation val="minMax"/>
          <c:max val="170"/>
          <c:min val="70"/>
        </c:scaling>
        <c:delete val="0"/>
        <c:axPos val="l"/>
        <c:majorGridlines>
          <c:spPr>
            <a:ln>
              <a:solidFill>
                <a:srgbClr val="D9D9D9"/>
              </a:solidFill>
            </a:ln>
          </c:spPr>
        </c:majorGridlines>
        <c:numFmt formatCode="General"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3746840"/>
        <c:crosses val="autoZero"/>
        <c:crossBetween val="between"/>
        <c:majorUnit val="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0.83735</cdr:x>
      <cdr:y>0.69134</cdr:y>
    </cdr:from>
    <cdr:to>
      <cdr:x>0.85089</cdr:x>
      <cdr:y>0.83368</cdr:y>
    </cdr:to>
    <cdr:sp macro="" textlink="">
      <cdr:nvSpPr>
        <cdr:cNvPr id="3" name="Arrow: Right 2">
          <a:extLst xmlns:a="http://schemas.openxmlformats.org/drawingml/2006/main">
            <a:ext uri="{FF2B5EF4-FFF2-40B4-BE49-F238E27FC236}">
              <a16:creationId xmlns:a16="http://schemas.microsoft.com/office/drawing/2014/main" id="{64CA4CF2-D413-4554-BAB6-3E46918E8156}"/>
            </a:ext>
          </a:extLst>
        </cdr:cNvPr>
        <cdr:cNvSpPr/>
      </cdr:nvSpPr>
      <cdr:spPr>
        <a:xfrm xmlns:a="http://schemas.openxmlformats.org/drawingml/2006/main" rot="5400000">
          <a:off x="7485285" y="2438354"/>
          <a:ext cx="466728" cy="123810"/>
        </a:xfrm>
        <a:prstGeom xmlns:a="http://schemas.openxmlformats.org/drawingml/2006/main" prst="rightArrow">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0.45379</cdr:x>
      <cdr:y>0.10873</cdr:y>
    </cdr:from>
    <cdr:to>
      <cdr:x>0.83862</cdr:x>
      <cdr:y>0.14218</cdr:y>
    </cdr:to>
    <cdr:sp macro="" textlink="">
      <cdr:nvSpPr>
        <cdr:cNvPr id="2" name="Isosceles Triangle 68">
          <a:extLst xmlns:a="http://schemas.openxmlformats.org/drawingml/2006/main">
            <a:ext uri="{FF2B5EF4-FFF2-40B4-BE49-F238E27FC236}">
              <a16:creationId xmlns:a16="http://schemas.microsoft.com/office/drawing/2014/main" id="{617C20C2-4328-4CDF-9513-99D75EB99AB6}"/>
            </a:ext>
          </a:extLst>
        </cdr:cNvPr>
        <cdr:cNvSpPr/>
      </cdr:nvSpPr>
      <cdr:spPr>
        <a:xfrm xmlns:a="http://schemas.openxmlformats.org/drawingml/2006/main" rot="10800000" flipH="1">
          <a:off x="948360" y="360177"/>
          <a:ext cx="804240" cy="110806"/>
        </a:xfrm>
        <a:custGeom xmlns:a="http://schemas.openxmlformats.org/drawingml/2006/main">
          <a:avLst/>
          <a:gdLst/>
          <a:ahLst/>
          <a:cxnLst/>
          <a:rect l="l" t="t" r="r" b="b"/>
          <a:pathLst>
            <a:path w="688625" h="91440">
              <a:moveTo>
                <a:pt x="688625" y="91440"/>
              </a:moveTo>
              <a:lnTo>
                <a:pt x="349504" y="91440"/>
              </a:lnTo>
              <a:lnTo>
                <a:pt x="341153" y="91440"/>
              </a:lnTo>
              <a:lnTo>
                <a:pt x="0" y="91440"/>
              </a:lnTo>
              <a:lnTo>
                <a:pt x="0" y="0"/>
              </a:lnTo>
              <a:lnTo>
                <a:pt x="345316" y="90345"/>
              </a:lnTo>
              <a:lnTo>
                <a:pt x="688625" y="0"/>
              </a:lnTo>
              <a:close/>
            </a:path>
          </a:pathLst>
        </a:cu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latin typeface="Lucida Sans" panose="020B0602030504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93324" tIns="46662" rIns="93324" bIns="46662" rtlCol="0"/>
          <a:lstStyle>
            <a:lvl1pPr algn="r">
              <a:defRPr sz="1200"/>
            </a:lvl1pPr>
          </a:lstStyle>
          <a:p>
            <a:fld id="{693D7075-4BF1-43BF-A94A-2F4F88831037}" type="datetimeFigureOut">
              <a:rPr lang="en-US" smtClean="0"/>
              <a:t>10/12/2021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24" tIns="46662" rIns="93324" bIns="46662" rtlCol="0" anchor="b"/>
          <a:lstStyle>
            <a:lvl1pPr algn="r">
              <a:defRPr sz="1200"/>
            </a:lvl1pPr>
          </a:lstStyle>
          <a:p>
            <a:fld id="{4E1A7EEB-C595-4307-8421-5BEF77CBD15A}" type="slidenum">
              <a:rPr lang="en-US" smtClean="0"/>
              <a:t>‹#›</a:t>
            </a:fld>
            <a:endParaRPr lang="en-US"/>
          </a:p>
        </p:txBody>
      </p:sp>
    </p:spTree>
    <p:extLst>
      <p:ext uri="{BB962C8B-B14F-4D97-AF65-F5344CB8AC3E}">
        <p14:creationId xmlns:p14="http://schemas.microsoft.com/office/powerpoint/2010/main" val="243123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1152525"/>
            <a:ext cx="4149725" cy="3111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3087">
              <a:defRPr/>
            </a:pPr>
            <a:fld id="{55586B31-EAB4-4999-9785-5C09EB323F6E}" type="slidenum">
              <a:rPr lang="en-US" sz="1800" kern="0">
                <a:solidFill>
                  <a:prstClr val="black"/>
                </a:solidFill>
              </a:rPr>
              <a:pPr defTabSz="923087">
                <a:defRPr/>
              </a:pPr>
              <a:t>1</a:t>
            </a:fld>
            <a:endParaRPr lang="en-US" sz="1800" kern="0">
              <a:solidFill>
                <a:prstClr val="black"/>
              </a:solidFill>
            </a:endParaRPr>
          </a:p>
        </p:txBody>
      </p:sp>
    </p:spTree>
    <p:extLst>
      <p:ext uri="{BB962C8B-B14F-4D97-AF65-F5344CB8AC3E}">
        <p14:creationId xmlns:p14="http://schemas.microsoft.com/office/powerpoint/2010/main" val="344436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Equipment and software investment surged in Q2, after a similarly strong expansions in the last three quarters. E&amp;S investment growth will likely slow, though remain positive throughout the rest of 2021.</a:t>
            </a: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r>
              <a:rPr lang="en-US" sz="800" dirty="0"/>
              <a:t>Based on the latest data, the following equipment verticals show potential promise in the next 3-6 months:</a:t>
            </a:r>
          </a:p>
          <a:p>
            <a:endParaRPr lang="en-US" sz="800" dirty="0"/>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Aircraft</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Railroad</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Construction</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Trucks</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Software</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Mining &amp; Oilfield</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Computer</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Ships &amp; Boats</a:t>
            </a: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0" indent="0" defTabSz="924458">
              <a:buFont typeface="Arial" panose="020B0604020202020204" pitchFamily="34" charset="0"/>
              <a:buNone/>
              <a:defRPr/>
            </a:pPr>
            <a:r>
              <a:rPr lang="en-US" sz="800" dirty="0"/>
              <a:t>The following equipment verticals may peak in the next 3-6 months:</a:t>
            </a:r>
          </a:p>
          <a:p>
            <a:pPr marL="0" indent="0" defTabSz="924458">
              <a:buFont typeface="Arial" panose="020B0604020202020204" pitchFamily="34" charset="0"/>
              <a:buNone/>
              <a:defRPr/>
            </a:pPr>
            <a:endParaRPr lang="en-US" sz="800" dirty="0"/>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Agriculture</a:t>
            </a:r>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Medical</a:t>
            </a:r>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Aircraft</a:t>
            </a:r>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Industrial</a:t>
            </a:r>
          </a:p>
          <a:p>
            <a:pPr algn="just" defTabSz="92445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45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458">
              <a:lnSpc>
                <a:spcPct val="125000"/>
              </a:lnSpc>
              <a:spcAft>
                <a:spcPts val="303"/>
              </a:spcAft>
              <a:defRPr/>
            </a:pPr>
            <a:r>
              <a:rPr lang="en-US" sz="800" u="sng"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Notes about the Equipment Vertical Performance Matrix</a:t>
            </a:r>
            <a:r>
              <a:rPr lang="en-US" sz="800" u="none"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 </a:t>
            </a: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The matrix above summarizes the current values of each of the 12 Equipment &amp; Software Investment Momentum Indices based on two factors: Recent Momentum (x-axis) and Historical Strength (y-axis). The matrix is comprised of four quadrants according to each vertical’s “recent momentum” and “historical strength” readings (see last slide in deck for a description of these terms):</a:t>
            </a:r>
          </a:p>
          <a:p>
            <a:pPr algn="just">
              <a:lnSpc>
                <a:spcPct val="125000"/>
              </a:lnSpc>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565" lvl="1" indent="-173336"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If a vertical is located in the top-left quadrant, its momentum reading is higher than average, but positive movement has slowed (and perhaps reversed) in recent months — suggesting that investment levels may fall over the next 1-2 quarters. </a:t>
            </a:r>
          </a:p>
          <a:p>
            <a:pPr marL="173336" indent="-173336" algn="just">
              <a:lnSpc>
                <a:spcPct val="125000"/>
              </a:lnSpc>
              <a:buFont typeface="Arial" panose="020B0604020202020204" pitchFamily="34" charset="0"/>
              <a:buChar char="•"/>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565" lvl="1" indent="-173336"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Verticals located in the bottom-right quadrant, however, have momentum readings that are below average, but recent movement shows promise — suggesting that investment levels may rise over the next 1-2 quarters. This makes them potentially attractive targets for new leasing and finance opportunities.</a:t>
            </a:r>
          </a:p>
          <a:p>
            <a:endParaRPr lang="en-US" dirty="0"/>
          </a:p>
          <a:p>
            <a:pPr marL="0" indent="0" defTabSz="924458">
              <a:buFont typeface="Arial" panose="020B0604020202020204" pitchFamily="34" charset="0"/>
              <a:buNone/>
              <a:defRPr/>
            </a:pPr>
            <a:endParaRPr lang="en-US" dirty="0"/>
          </a:p>
          <a:p>
            <a:pPr marL="171450" indent="-171450" defTabSz="92445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10</a:t>
            </a:fld>
            <a:endParaRPr lang="en-US"/>
          </a:p>
        </p:txBody>
      </p:sp>
    </p:spTree>
    <p:extLst>
      <p:ext uri="{BB962C8B-B14F-4D97-AF65-F5344CB8AC3E}">
        <p14:creationId xmlns:p14="http://schemas.microsoft.com/office/powerpoint/2010/main" val="270163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 expects </a:t>
            </a:r>
            <a:r>
              <a:rPr lang="en-US" baseline="0" dirty="0"/>
              <a:t>equipment and software investment to grow at an 13.2% pace (annualized) in 2021, a strong recovery from last year’s pandemic recession.</a:t>
            </a:r>
          </a:p>
          <a:p>
            <a:endParaRPr lang="en-US" baseline="0" dirty="0"/>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E1A7EEB-C595-4307-8421-5BEF77CBD15A}" type="slidenum">
              <a:rPr lang="en-US" smtClean="0"/>
              <a:t>11</a:t>
            </a:fld>
            <a:endParaRPr lang="en-US"/>
          </a:p>
        </p:txBody>
      </p:sp>
    </p:spTree>
    <p:extLst>
      <p:ext uri="{BB962C8B-B14F-4D97-AF65-F5344CB8AC3E}">
        <p14:creationId xmlns:p14="http://schemas.microsoft.com/office/powerpoint/2010/main" val="56359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ELFA’s Monthly Leasing</a:t>
            </a:r>
            <a:r>
              <a:rPr lang="en-US" baseline="0" dirty="0"/>
              <a:t> and Finance Index, new business volume expanded 21% year-over-year in August. Strong business investment are expected to keep new business volume elevated through the rest of the year, though Y/Y growth may ease somewhat.</a:t>
            </a:r>
          </a:p>
          <a:p>
            <a:endParaRPr lang="en-US" baseline="0" dirty="0"/>
          </a:p>
          <a:p>
            <a:r>
              <a:rPr lang="en-US" baseline="0" dirty="0"/>
              <a:t>*Note: E</a:t>
            </a:r>
            <a:r>
              <a:rPr lang="en-US" dirty="0"/>
              <a:t>LFA's Monthly Leasing and Finance Index (MLFI-25) reports economic activity from 25 companies representing a cross section of the equipment finance sector.</a:t>
            </a:r>
          </a:p>
        </p:txBody>
      </p:sp>
      <p:sp>
        <p:nvSpPr>
          <p:cNvPr id="4" name="Slide Number Placeholder 3"/>
          <p:cNvSpPr>
            <a:spLocks noGrp="1"/>
          </p:cNvSpPr>
          <p:nvPr>
            <p:ph type="sldNum" sz="quarter" idx="10"/>
          </p:nvPr>
        </p:nvSpPr>
        <p:spPr/>
        <p:txBody>
          <a:bodyPr/>
          <a:lstStyle/>
          <a:p>
            <a:fld id="{6E7DE7A7-C3F3-40E7-9F8F-CA0964D196F2}" type="slidenum">
              <a:rPr lang="en-US" smtClean="0"/>
              <a:t>12</a:t>
            </a:fld>
            <a:endParaRPr lang="en-US"/>
          </a:p>
        </p:txBody>
      </p:sp>
    </p:spTree>
    <p:extLst>
      <p:ext uri="{BB962C8B-B14F-4D97-AF65-F5344CB8AC3E}">
        <p14:creationId xmlns:p14="http://schemas.microsoft.com/office/powerpoint/2010/main" val="24729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an annual basis (i.e., compared to growth experienced in August 2020), new business volume rose 21% in August, the fourth month of double-digit investment growth since the pandemic began.</a:t>
            </a:r>
            <a:endParaRPr lang="en-US" baseline="0" dirty="0"/>
          </a:p>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13</a:t>
            </a:fld>
            <a:endParaRPr lang="en-US"/>
          </a:p>
        </p:txBody>
      </p:sp>
    </p:spTree>
    <p:extLst>
      <p:ext uri="{BB962C8B-B14F-4D97-AF65-F5344CB8AC3E}">
        <p14:creationId xmlns:p14="http://schemas.microsoft.com/office/powerpoint/2010/main" val="3037586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Confidence among equipment industry executives fell 6.1 points to 60.5 in September. The metric has plunged to the lowest level since January.</a:t>
            </a:r>
          </a:p>
          <a:p>
            <a:endParaRPr lang="en-US" baseline="0" dirty="0"/>
          </a:p>
          <a:p>
            <a:pPr defTabSz="924458">
              <a:defRPr/>
            </a:pPr>
            <a:r>
              <a:rPr lang="en-US" baseline="0" dirty="0"/>
              <a:t>In September, 18% of respondents expected business conditions to improve over the next fourth months, down sharply from 36% in August. Meanwhile, 3.6% respondents expect business conditions to worsen, the first time anyone has reported expectations of worsening conditions since April.</a:t>
            </a:r>
          </a:p>
          <a:p>
            <a:pPr defTabSz="924458">
              <a:defRPr/>
            </a:pPr>
            <a:endParaRPr lang="en-US" baseline="0" dirty="0"/>
          </a:p>
          <a:p>
            <a:pPr defTabSz="924458">
              <a:defRPr/>
            </a:pPr>
            <a:r>
              <a:rPr lang="en-US" baseline="0" dirty="0"/>
              <a:t>29% expect to hire more employees over the next four months, down from 36% in August. No respondents expects to hire fewer employees.</a:t>
            </a:r>
            <a:endParaRPr lang="en-US" dirty="0"/>
          </a:p>
          <a:p>
            <a:pPr defTabSz="924458">
              <a:defRPr/>
            </a:pPr>
            <a:endParaRPr lang="en-US" dirty="0"/>
          </a:p>
          <a:p>
            <a:r>
              <a:rPr lang="en-US" dirty="0"/>
              <a:t>Note: The </a:t>
            </a:r>
            <a:r>
              <a:rPr lang="en-US" baseline="0" dirty="0"/>
              <a:t>MCI-EFI is produced by ELFF each month using a survey of key industry executives from banks, captives, and independent firms.  It is designed to </a:t>
            </a:r>
            <a:r>
              <a:rPr lang="en-US" dirty="0"/>
              <a:t>provide a qualitative assessment of both the prevailing business conditions and expectations for the future.</a:t>
            </a:r>
          </a:p>
        </p:txBody>
      </p:sp>
      <p:sp>
        <p:nvSpPr>
          <p:cNvPr id="4" name="Slide Number Placeholder 3"/>
          <p:cNvSpPr>
            <a:spLocks noGrp="1"/>
          </p:cNvSpPr>
          <p:nvPr>
            <p:ph type="sldNum" sz="quarter" idx="10"/>
          </p:nvPr>
        </p:nvSpPr>
        <p:spPr/>
        <p:txBody>
          <a:bodyPr/>
          <a:lstStyle/>
          <a:p>
            <a:fld id="{4E1A7EEB-C595-4307-8421-5BEF77CBD15A}" type="slidenum">
              <a:rPr lang="en-US" smtClean="0"/>
              <a:t>14</a:t>
            </a:fld>
            <a:endParaRPr lang="en-US"/>
          </a:p>
        </p:txBody>
      </p:sp>
    </p:spTree>
    <p:extLst>
      <p:ext uri="{BB962C8B-B14F-4D97-AF65-F5344CB8AC3E}">
        <p14:creationId xmlns:p14="http://schemas.microsoft.com/office/powerpoint/2010/main" val="400173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Equifax’s Small Business Lending</a:t>
            </a:r>
            <a:r>
              <a:rPr lang="en-US" baseline="0" dirty="0">
                <a:highlight>
                  <a:srgbClr val="FFFF00"/>
                </a:highlight>
              </a:rPr>
              <a:t> Index (“SBLI”) fell 3.2 </a:t>
            </a:r>
            <a:r>
              <a:rPr lang="en-US" sz="1200" dirty="0">
                <a:solidFill>
                  <a:srgbClr val="5E5A58"/>
                </a:solidFill>
                <a:highlight>
                  <a:srgbClr val="FFFF00"/>
                </a:highlight>
                <a:latin typeface="Franklin Gothic Book" panose="020B0503020102020204" pitchFamily="34" charset="0"/>
                <a:cs typeface="Arial" panose="020B0604020202020204" pitchFamily="34" charset="0"/>
              </a:rPr>
              <a:t>points to 142.8 in August but is 8.3% higher than a year ago. Meanwhile, the SBLI 3MMA edged down 0.3% in August but remains historically elevated. </a:t>
            </a:r>
          </a:p>
          <a:p>
            <a:endParaRPr lang="en-US" sz="1200" dirty="0">
              <a:solidFill>
                <a:srgbClr val="5E5A58"/>
              </a:solidFill>
              <a:highlight>
                <a:srgbClr val="FFFF00"/>
              </a:highlight>
              <a:latin typeface="Franklin Gothic Book" panose="020B0503020102020204" pitchFamily="34" charset="0"/>
              <a:cs typeface="Arial" panose="020B0604020202020204" pitchFamily="34" charset="0"/>
            </a:endParaRPr>
          </a:p>
          <a:p>
            <a:r>
              <a:rPr lang="en-US" sz="1200" dirty="0">
                <a:solidFill>
                  <a:srgbClr val="5E5A58"/>
                </a:solidFill>
                <a:highlight>
                  <a:srgbClr val="FFFF00"/>
                </a:highlight>
                <a:latin typeface="Franklin Gothic Book" panose="020B0503020102020204" pitchFamily="34" charset="0"/>
                <a:cs typeface="Arial" panose="020B0604020202020204" pitchFamily="34" charset="0"/>
              </a:rPr>
              <a:t>Small firms have seen a slowdown in economic activity over the summer, largely due to the Delta variant. While business prospects for the rest of the year will depend on the containment of COVID-19 infections, a protracted small business downturn like that seen last year seems unlikely at present.</a:t>
            </a:r>
          </a:p>
        </p:txBody>
      </p:sp>
      <p:sp>
        <p:nvSpPr>
          <p:cNvPr id="4" name="Slide Number Placeholder 3"/>
          <p:cNvSpPr>
            <a:spLocks noGrp="1"/>
          </p:cNvSpPr>
          <p:nvPr>
            <p:ph type="sldNum" sz="quarter" idx="10"/>
          </p:nvPr>
        </p:nvSpPr>
        <p:spPr/>
        <p:txBody>
          <a:bodyPr/>
          <a:lstStyle/>
          <a:p>
            <a:fld id="{4E1A7EEB-C595-4307-8421-5BEF77CBD15A}" type="slidenum">
              <a:rPr lang="en-US" smtClean="0"/>
              <a:t>15</a:t>
            </a:fld>
            <a:endParaRPr lang="en-US"/>
          </a:p>
        </p:txBody>
      </p:sp>
    </p:spTree>
    <p:extLst>
      <p:ext uri="{BB962C8B-B14F-4D97-AF65-F5344CB8AC3E}">
        <p14:creationId xmlns:p14="http://schemas.microsoft.com/office/powerpoint/2010/main" val="746823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recently-updated Applied Econ Handbook is available for free on the Foundation’s website.</a:t>
            </a:r>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4E1A7EEB-C595-4307-8421-5BEF77CBD15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722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FF6CC-15E1-46A4-8994-45C30CC644FF}" type="slidenum">
              <a:rPr lang="en-US" smtClean="0"/>
              <a:pPr/>
              <a:t>17</a:t>
            </a:fld>
            <a:endParaRPr lang="en-US" dirty="0"/>
          </a:p>
        </p:txBody>
      </p:sp>
    </p:spTree>
    <p:extLst>
      <p:ext uri="{BB962C8B-B14F-4D97-AF65-F5344CB8AC3E}">
        <p14:creationId xmlns:p14="http://schemas.microsoft.com/office/powerpoint/2010/main" val="4060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2</a:t>
            </a:fld>
            <a:endParaRPr lang="en-US"/>
          </a:p>
        </p:txBody>
      </p:sp>
    </p:spTree>
    <p:extLst>
      <p:ext uri="{BB962C8B-B14F-4D97-AF65-F5344CB8AC3E}">
        <p14:creationId xmlns:p14="http://schemas.microsoft.com/office/powerpoint/2010/main" val="349223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41">
              <a:buFont typeface="Arial" panose="020B0604020202020204" pitchFamily="34" charset="0"/>
              <a:buChar char="•"/>
            </a:pPr>
            <a:r>
              <a:rPr lang="en-US" dirty="0">
                <a:solidFill>
                  <a:srgbClr val="4D4D4D"/>
                </a:solidFill>
                <a:latin typeface="Calibri" panose="020F0502020204030204" pitchFamily="34" charset="0"/>
              </a:rPr>
              <a:t>U.S. GDP rose at a 6.7% annualized rate in Q2 as business restrictions eased, mobility surged, and consumers unleashed spending across goods and services industries.</a:t>
            </a:r>
          </a:p>
          <a:p>
            <a:pPr marL="0" indent="0" defTabSz="933241">
              <a:buFont typeface="Arial" panose="020B0604020202020204" pitchFamily="34" charset="0"/>
              <a:buNone/>
            </a:pPr>
            <a:endParaRPr lang="en-US" dirty="0">
              <a:solidFill>
                <a:srgbClr val="4D4D4D"/>
              </a:solidFill>
              <a:latin typeface="Calibri" panose="020F0502020204030204" pitchFamily="34" charset="0"/>
            </a:endParaRPr>
          </a:p>
          <a:p>
            <a:pPr marL="171450" indent="-171450" defTabSz="933241">
              <a:buFont typeface="Arial" panose="020B0604020202020204" pitchFamily="34" charset="0"/>
              <a:buChar char="•"/>
            </a:pPr>
            <a:r>
              <a:rPr lang="en-US" sz="1200" b="0" kern="1200" dirty="0">
                <a:solidFill>
                  <a:schemeClr val="tx1"/>
                </a:solidFill>
                <a:effectLst/>
                <a:latin typeface="+mn-lt"/>
                <a:ea typeface="+mn-ea"/>
                <a:cs typeface="+mn-cs"/>
              </a:rPr>
              <a:t>Growth in the second quarter was driven by a surge in consumer spending and business investment.</a:t>
            </a:r>
          </a:p>
          <a:p>
            <a:pPr marL="0" indent="0" defTabSz="933241">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defTabSz="933241">
              <a:buFont typeface="Arial" panose="020B0604020202020204" pitchFamily="34" charset="0"/>
              <a:buChar char="•"/>
            </a:pPr>
            <a:r>
              <a:rPr lang="en-US" sz="1200" kern="1200" dirty="0">
                <a:solidFill>
                  <a:schemeClr val="tx1"/>
                </a:solidFill>
                <a:effectLst/>
                <a:latin typeface="+mn-lt"/>
                <a:ea typeface="+mn-ea"/>
                <a:cs typeface="+mn-cs"/>
              </a:rPr>
              <a:t>Overall, the Foundation projects the U.S. economy will grow by 5.3% in 2021. Growth will likely be driven by strong levels of consumer spending thanks to accumulated savings and business investment by new and recovering firms. However, growth is expected to have slowed substantially in the second half of the year.</a:t>
            </a:r>
          </a:p>
        </p:txBody>
      </p:sp>
      <p:sp>
        <p:nvSpPr>
          <p:cNvPr id="4" name="Slide Number Placeholder 3"/>
          <p:cNvSpPr>
            <a:spLocks noGrp="1"/>
          </p:cNvSpPr>
          <p:nvPr>
            <p:ph type="sldNum" sz="quarter" idx="10"/>
          </p:nvPr>
        </p:nvSpPr>
        <p:spPr/>
        <p:txBody>
          <a:bodyPr/>
          <a:lstStyle/>
          <a:p>
            <a:fld id="{5D2AE3EF-AD43-4958-8584-3FF50F30FB39}" type="slidenum">
              <a:rPr lang="en-US" smtClean="0"/>
              <a:t>3</a:t>
            </a:fld>
            <a:endParaRPr lang="en-US"/>
          </a:p>
        </p:txBody>
      </p:sp>
    </p:spTree>
    <p:extLst>
      <p:ext uri="{BB962C8B-B14F-4D97-AF65-F5344CB8AC3E}">
        <p14:creationId xmlns:p14="http://schemas.microsoft.com/office/powerpoint/2010/main" val="269492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Economists often use a simple formula to describe the U.S. economy: “C + I + G + NX” (consumption + investment + government spending + net exports).  </a:t>
            </a:r>
            <a:r>
              <a:rPr lang="en-US" dirty="0">
                <a:highlight>
                  <a:srgbClr val="FFFF00"/>
                </a:highlight>
              </a:rPr>
              <a:t>With this in mind, the primary driver of Q2’s expansion was consumer spending followed by </a:t>
            </a:r>
            <a:r>
              <a:rPr lang="en-US" b="0" dirty="0">
                <a:highlight>
                  <a:srgbClr val="FFFF00"/>
                </a:highlight>
              </a:rPr>
              <a:t>E&amp;S investment</a:t>
            </a:r>
            <a:r>
              <a:rPr lang="en-US" dirty="0">
                <a:highlight>
                  <a:srgbClr val="FFFF00"/>
                </a:highlight>
              </a:rPr>
              <a:t>.</a:t>
            </a:r>
            <a:r>
              <a:rPr lang="en-US" dirty="0"/>
              <a:t> Meanwhile, other investment, government spending, and net exports weighed on GDP growth. </a:t>
            </a:r>
          </a:p>
          <a:p>
            <a:endParaRPr lang="en-US" dirty="0"/>
          </a:p>
          <a:p>
            <a:pPr defTabSz="933241">
              <a:defRPr/>
            </a:pPr>
            <a:r>
              <a:rPr lang="en-US" b="1" dirty="0">
                <a:solidFill>
                  <a:srgbClr val="4D4D4D"/>
                </a:solidFill>
                <a:latin typeface="Calibri" panose="020F0502020204030204" pitchFamily="34" charset="0"/>
              </a:rPr>
              <a:t>Consumer spending </a:t>
            </a:r>
            <a:r>
              <a:rPr lang="en-US" b="0" dirty="0">
                <a:solidFill>
                  <a:srgbClr val="4D4D4D"/>
                </a:solidFill>
                <a:latin typeface="Calibri" panose="020F0502020204030204" pitchFamily="34" charset="0"/>
              </a:rPr>
              <a:t>rose by 12% (annualized) in the second quarter of 2021, contributing nearly 8 percentage points to GDP growth. Spending growth was broad-based, with double-digit growth across services, durable goods, and non-durable goods.</a:t>
            </a:r>
          </a:p>
          <a:p>
            <a:pPr defTabSz="933241">
              <a:defRPr/>
            </a:pPr>
            <a:endParaRPr lang="en-US" dirty="0">
              <a:solidFill>
                <a:srgbClr val="4D4D4D"/>
              </a:solidFill>
              <a:latin typeface="Calibri" panose="020F0502020204030204" pitchFamily="34" charset="0"/>
            </a:endParaRPr>
          </a:p>
          <a:p>
            <a:pPr marL="0" marR="0" lvl="0" indent="0" algn="l" defTabSz="933241" rtl="0" eaLnBrk="1" fontAlgn="auto" latinLnBrk="0" hangingPunct="1">
              <a:lnSpc>
                <a:spcPct val="100000"/>
              </a:lnSpc>
              <a:spcBef>
                <a:spcPts val="0"/>
              </a:spcBef>
              <a:spcAft>
                <a:spcPts val="0"/>
              </a:spcAft>
              <a:buClrTx/>
              <a:buSzTx/>
              <a:buFontTx/>
              <a:buNone/>
              <a:tabLst/>
              <a:defRPr/>
            </a:pPr>
            <a:r>
              <a:rPr lang="en-US" b="1" dirty="0">
                <a:solidFill>
                  <a:srgbClr val="4D4D4D"/>
                </a:solidFill>
                <a:latin typeface="Calibri" panose="020F0502020204030204" pitchFamily="34" charset="0"/>
              </a:rPr>
              <a:t>Private Investment </a:t>
            </a:r>
            <a:r>
              <a:rPr lang="en-US" b="0" dirty="0">
                <a:solidFill>
                  <a:srgbClr val="4D4D4D"/>
                </a:solidFill>
                <a:latin typeface="Calibri" panose="020F0502020204030204" pitchFamily="34" charset="0"/>
              </a:rPr>
              <a:t>contracted 3.9% (annualized) in the second quarter, driven by a decline in inventories.</a:t>
            </a:r>
          </a:p>
          <a:p>
            <a:pPr marL="0" marR="0" lvl="0" indent="0" algn="l" defTabSz="933241" rtl="0" eaLnBrk="1" fontAlgn="auto" latinLnBrk="0" hangingPunct="1">
              <a:lnSpc>
                <a:spcPct val="100000"/>
              </a:lnSpc>
              <a:spcBef>
                <a:spcPts val="0"/>
              </a:spcBef>
              <a:spcAft>
                <a:spcPts val="0"/>
              </a:spcAft>
              <a:buClrTx/>
              <a:buSzTx/>
              <a:buFontTx/>
              <a:buNone/>
              <a:tabLst/>
              <a:defRPr/>
            </a:pPr>
            <a:endParaRPr lang="en-US" dirty="0">
              <a:solidFill>
                <a:srgbClr val="4D4D4D"/>
              </a:solidFill>
              <a:latin typeface="Calibri" panose="020F0502020204030204" pitchFamily="34" charset="0"/>
            </a:endParaRPr>
          </a:p>
          <a:p>
            <a:pPr defTabSz="933241"/>
            <a:r>
              <a:rPr lang="en-US" b="1" dirty="0">
                <a:solidFill>
                  <a:srgbClr val="4D4D4D"/>
                </a:solidFill>
                <a:latin typeface="Calibri" panose="020F0502020204030204" pitchFamily="34" charset="0"/>
              </a:rPr>
              <a:t>Government spending</a:t>
            </a:r>
            <a:r>
              <a:rPr lang="en-US" b="0" dirty="0">
                <a:solidFill>
                  <a:srgbClr val="4D4D4D"/>
                </a:solidFill>
                <a:latin typeface="Calibri" panose="020F0502020204030204" pitchFamily="34" charset="0"/>
              </a:rPr>
              <a:t> eased by 2.0% (annualized) in Q2, in part due to some states’ decisions to opt out of federal unemployment insurance programs. </a:t>
            </a:r>
          </a:p>
          <a:p>
            <a:pPr defTabSz="933241"/>
            <a:endParaRPr lang="en-US" dirty="0">
              <a:solidFill>
                <a:srgbClr val="4D4D4D"/>
              </a:solidFill>
              <a:latin typeface="Calibri" panose="020F0502020204030204" pitchFamily="34" charset="0"/>
            </a:endParaRPr>
          </a:p>
          <a:p>
            <a:pPr defTabSz="933241"/>
            <a:r>
              <a:rPr lang="en-US" b="1" dirty="0">
                <a:solidFill>
                  <a:srgbClr val="4D4D4D"/>
                </a:solidFill>
                <a:latin typeface="Calibri" panose="020F0502020204030204" pitchFamily="34" charset="0"/>
              </a:rPr>
              <a:t>Net exports </a:t>
            </a:r>
            <a:r>
              <a:rPr lang="en-US" b="0" dirty="0">
                <a:solidFill>
                  <a:srgbClr val="4D4D4D"/>
                </a:solidFill>
                <a:latin typeface="Calibri" panose="020F0502020204030204" pitchFamily="34" charset="0"/>
              </a:rPr>
              <a:t>were a minor drag on growth, subtracting 0.18 point from GDP in Q2.</a:t>
            </a:r>
            <a:endParaRPr lang="en-US" b="0" dirty="0"/>
          </a:p>
        </p:txBody>
      </p:sp>
      <p:sp>
        <p:nvSpPr>
          <p:cNvPr id="4" name="Slide Number Placeholder 3"/>
          <p:cNvSpPr>
            <a:spLocks noGrp="1"/>
          </p:cNvSpPr>
          <p:nvPr>
            <p:ph type="sldNum" sz="quarter" idx="10"/>
          </p:nvPr>
        </p:nvSpPr>
        <p:spPr/>
        <p:txBody>
          <a:bodyPr/>
          <a:lstStyle/>
          <a:p>
            <a:fld id="{4E1A7EEB-C595-4307-8421-5BEF77CBD15A}" type="slidenum">
              <a:rPr lang="en-US" smtClean="0"/>
              <a:t>4</a:t>
            </a:fld>
            <a:endParaRPr lang="en-US"/>
          </a:p>
        </p:txBody>
      </p:sp>
    </p:spTree>
    <p:extLst>
      <p:ext uri="{BB962C8B-B14F-4D97-AF65-F5344CB8AC3E}">
        <p14:creationId xmlns:p14="http://schemas.microsoft.com/office/powerpoint/2010/main" val="17420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Tailwinds: </a:t>
            </a:r>
          </a:p>
          <a:p>
            <a:endParaRPr lang="en-US" dirty="0"/>
          </a:p>
          <a:p>
            <a:pPr marL="174983" marR="0" lvl="0"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dirty="0"/>
              <a:t>Consumer Financial Cushion</a:t>
            </a:r>
            <a:endParaRPr lang="en-US" b="0" u="none" dirty="0"/>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Consumer have amassed significant savings over the pandemic.</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Consumers have about $2.3 trillion in pent-up spending power thanks foregone spending during the pandemic and government support (e.g., stimulus checks, UI programs).</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This financial cushion is keeping consumers afloat as federal provisions like the eviction and foreclosure moratoria expire. Although Black Knight reports that 1.6 million borrowers are mortgage forbearance programs, economists do not expect a wave of foreclosures.</a:t>
            </a:r>
          </a:p>
          <a:p>
            <a:pPr marL="457200" marR="0" lvl="1"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sng" dirty="0"/>
          </a:p>
          <a:p>
            <a:pPr marL="174983" marR="0" lvl="0"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dirty="0"/>
              <a:t>Labor Demand</a:t>
            </a:r>
            <a:endParaRPr lang="en-US" b="0" u="none" baseline="0" dirty="0"/>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Historic demand for workers and relatively low levels of hiring are leading workers to negotiate better pay and working conditions.</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July, job openings hit a series high of 10.9 million, per the Bureau of Labor Statistics. Though this reading eased slightly in August, hiring demand remains particularly strong for in-person services and among small businesses.</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Per BLS, </a:t>
            </a:r>
            <a:r>
              <a:rPr lang="en-US" sz="1200" dirty="0">
                <a:latin typeface="Lucida Sans" panose="020B0602030504020204" pitchFamily="34" charset="0"/>
              </a:rPr>
              <a:t>average weekly earnings for private nonfarm workers increased by 4.6% on an annual basis in September. By comparison, average weekly earnings were growing at around 3% Y/Y prior to the pandemic.</a:t>
            </a:r>
            <a:endParaRPr lang="en-US" baseline="0" dirty="0"/>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en-US" b="1" baseline="0" dirty="0"/>
          </a:p>
          <a:p>
            <a:r>
              <a:rPr lang="en-US" b="1" baseline="0" dirty="0"/>
              <a:t>Headwinds:</a:t>
            </a:r>
          </a:p>
          <a:p>
            <a:endParaRPr lang="en-US" b="1" baseline="0" dirty="0"/>
          </a:p>
          <a:p>
            <a:pPr marL="171450" lvl="0" indent="-171450">
              <a:buFont typeface="Arial" panose="020B0604020202020204" pitchFamily="34" charset="0"/>
              <a:buChar char="•"/>
            </a:pPr>
            <a:r>
              <a:rPr lang="en-US" b="0" u="sng" baseline="0" dirty="0"/>
              <a:t>Consumer Mobility Stalls</a:t>
            </a:r>
            <a:endParaRPr lang="en-US" b="0" u="none" baseline="0" dirty="0"/>
          </a:p>
          <a:p>
            <a:pPr marL="628650" lvl="1" indent="-171450">
              <a:buFont typeface="Arial" panose="020B0604020202020204" pitchFamily="34" charset="0"/>
              <a:buChar char="•"/>
            </a:pPr>
            <a:r>
              <a:rPr lang="en-US" b="0" u="none" baseline="0" dirty="0"/>
              <a:t>Consumer mobility nearly recovered fully over the summer. However, the pandemic’s resurgence has reduced consumers from in-person shopping and recreating, per Google.</a:t>
            </a:r>
          </a:p>
          <a:p>
            <a:pPr marL="1085850" lvl="2" indent="-171450">
              <a:buFont typeface="Arial" panose="020B0604020202020204" pitchFamily="34" charset="0"/>
              <a:buChar char="•"/>
            </a:pPr>
            <a:r>
              <a:rPr lang="en-US" b="0" u="none" baseline="0" dirty="0"/>
              <a:t>TSA passenger volume had risen to a pandemic-era high earlier in the summer but fell again as the Delta variant spread.</a:t>
            </a:r>
          </a:p>
          <a:p>
            <a:pPr marL="628650" lvl="1" indent="-171450">
              <a:buFont typeface="Arial" panose="020B0604020202020204" pitchFamily="34" charset="0"/>
              <a:buChar char="•"/>
            </a:pPr>
            <a:r>
              <a:rPr lang="en-US" b="0" u="none" baseline="0" dirty="0"/>
              <a:t>Reduced mobility had translated to weaker spending according to BEA’s weekly consumer spending estimates.</a:t>
            </a:r>
          </a:p>
          <a:p>
            <a:pPr marL="628650" lvl="1" indent="-171450">
              <a:buFont typeface="Arial" panose="020B0604020202020204" pitchFamily="34" charset="0"/>
              <a:buChar char="•"/>
            </a:pPr>
            <a:r>
              <a:rPr lang="en-US" b="0" u="none" baseline="0" dirty="0"/>
              <a:t>However, the Delta variant is not expected to depress mobility and spending as much as the virus did last winter.</a:t>
            </a:r>
          </a:p>
          <a:p>
            <a:pPr marL="1085850" lvl="2" indent="-171450">
              <a:buFont typeface="Arial" panose="020B0604020202020204" pitchFamily="34" charset="0"/>
              <a:buChar char="•"/>
            </a:pPr>
            <a:r>
              <a:rPr lang="en-US" b="0" u="none" baseline="0" dirty="0"/>
              <a:t>Per Opportunity Insights, consumer spending remains more than 15% above the pre-pandemic baseline.</a:t>
            </a:r>
          </a:p>
          <a:p>
            <a:pPr marL="1085850" lvl="2" indent="-171450">
              <a:buFont typeface="Arial" panose="020B0604020202020204" pitchFamily="34" charset="0"/>
              <a:buChar char="•"/>
            </a:pPr>
            <a:r>
              <a:rPr lang="en-US" b="0" u="none" baseline="0" dirty="0"/>
              <a:t>Visa expects U.S. consumer spending to expand at its fastest pace in years.</a:t>
            </a:r>
          </a:p>
          <a:p>
            <a:pPr marL="628650" lvl="1" indent="-171450">
              <a:buFont typeface="Arial" panose="020B0604020202020204" pitchFamily="34" charset="0"/>
              <a:buChar char="•"/>
            </a:pPr>
            <a:r>
              <a:rPr lang="en-US" b="0" u="none" baseline="0" dirty="0"/>
              <a:t>Consumer financial stress may increase if the public health situation worsens and spending weakness in certain sectors spreads to the rest of the economy.</a:t>
            </a:r>
          </a:p>
          <a:p>
            <a:pPr marL="0" lvl="0" indent="0">
              <a:buFont typeface="Arial" panose="020B0604020202020204" pitchFamily="34" charset="0"/>
              <a:buNone/>
            </a:pPr>
            <a:r>
              <a:rPr lang="en-US" sz="1200" kern="1200" dirty="0">
                <a:solidFill>
                  <a:schemeClr val="tx1"/>
                </a:solidFill>
                <a:effectLst/>
                <a:latin typeface="+mn-lt"/>
                <a:ea typeface="+mn-ea"/>
                <a:cs typeface="+mn-cs"/>
              </a:rPr>
              <a:t> </a:t>
            </a:r>
            <a:endParaRPr lang="en-US" sz="1200" b="0" u="none" kern="1200" baseline="0" dirty="0">
              <a:solidFill>
                <a:schemeClr val="tx1"/>
              </a:solidFill>
              <a:effectLst/>
              <a:latin typeface="+mn-lt"/>
              <a:ea typeface="+mn-ea"/>
              <a:cs typeface="+mn-cs"/>
            </a:endParaRPr>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a:t>Supply Chain Pressures</a:t>
            </a:r>
            <a:endParaRPr lang="en-US" b="0" u="none" baseline="0" dirty="0"/>
          </a:p>
          <a:p>
            <a:pPr marL="628650" marR="0" lvl="1"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Various sectors of the economy are being impacted by supply chain disruptions.</a:t>
            </a:r>
          </a:p>
          <a:p>
            <a:pPr marL="1085850" marR="0" lvl="2"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Many East Asian countries have low vaccination rates that are leading to lockdowns, which are in turn disrupting supply chains and driving up prices.</a:t>
            </a:r>
          </a:p>
          <a:p>
            <a:pPr marL="1085850" marR="0" lvl="2"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Supply chains are also being snarled by port closures, leading to increased cargo ship congestion in U.S. ports. </a:t>
            </a: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Factors to Watch</a:t>
            </a:r>
          </a:p>
          <a:p>
            <a:endParaRPr lang="en-US" b="1" dirty="0"/>
          </a:p>
          <a:p>
            <a:r>
              <a:rPr lang="en-US" b="0" u="sng" baseline="0" dirty="0"/>
              <a:t>Fiscal Policy Uncertainty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02A7E"/>
                </a:solidFill>
                <a:cs typeface="Calibri" pitchFamily="34" charset="0"/>
              </a:rPr>
              <a:t>Congress averted two potential crises in October.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solidFill>
                  <a:srgbClr val="102A7E"/>
                </a:solidFill>
                <a:cs typeface="Calibri" pitchFamily="34" charset="0"/>
              </a:rPr>
              <a:t>By passing a stopgap spending bill that expires in December, Congress avoided a partial government shutdown.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solidFill>
                  <a:srgbClr val="102A7E"/>
                </a:solidFill>
                <a:cs typeface="Calibri" pitchFamily="34" charset="0"/>
              </a:rPr>
              <a:t>A bipartisan group of senators passed a bill that raised the federal debt limit to ensure the federal government would not default in mid-October.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However, both measures are temporary and will have to be addressed again later this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Meanwhile, Democrats have been discussing the best approach to passing an infrastructure bill and social spending bill, both of which come with hefty price tags but could boost economic growth in 2022 and beyond.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sng" dirty="0"/>
          </a:p>
          <a:p>
            <a:pPr lvl="0"/>
            <a:r>
              <a:rPr lang="en-US" b="0" u="sng" dirty="0"/>
              <a:t>Inflationary Concerns</a:t>
            </a:r>
          </a:p>
          <a:p>
            <a:pPr marL="171450" lvl="0" indent="-171450">
              <a:buFont typeface="Arial" panose="020B0604020202020204" pitchFamily="34" charset="0"/>
              <a:buChar char="•"/>
            </a:pPr>
            <a:r>
              <a:rPr lang="en-US" b="0" u="none" dirty="0"/>
              <a:t>Consumers are reporting high inflation expectations.</a:t>
            </a:r>
          </a:p>
          <a:p>
            <a:pPr marL="628650" lvl="1" indent="-171450">
              <a:buFont typeface="Arial" panose="020B0604020202020204" pitchFamily="34" charset="0"/>
              <a:buChar char="•"/>
            </a:pPr>
            <a:r>
              <a:rPr lang="en-US" b="0" u="none" dirty="0"/>
              <a:t>Per the NY Fed, </a:t>
            </a:r>
            <a:r>
              <a:rPr lang="en-US" sz="1200" dirty="0">
                <a:latin typeface="Lucida Sans" panose="020B0602030504020204" pitchFamily="34" charset="0"/>
              </a:rPr>
              <a:t>the median one-year ahead expected rate of inflation was 5.2%, while the median three-year ahead rate was 4.0% </a:t>
            </a:r>
            <a:r>
              <a:rPr lang="en-US" sz="1200" b="0" u="none" kern="1200" dirty="0">
                <a:solidFill>
                  <a:schemeClr val="tx1"/>
                </a:solidFill>
                <a:latin typeface="+mn-lt"/>
                <a:ea typeface="+mn-ea"/>
                <a:cs typeface="+mn-cs"/>
              </a:rPr>
              <a:t>— both series highs, and well above the Fed’s 2% target. </a:t>
            </a:r>
          </a:p>
          <a:p>
            <a:pPr marL="628650" lvl="1" indent="-171450">
              <a:buFont typeface="Arial" panose="020B0604020202020204" pitchFamily="34" charset="0"/>
              <a:buChar char="•"/>
            </a:pPr>
            <a:r>
              <a:rPr lang="en-US" sz="1200" b="0" u="none" kern="1200" dirty="0">
                <a:solidFill>
                  <a:schemeClr val="tx1"/>
                </a:solidFill>
                <a:latin typeface="+mn-lt"/>
                <a:ea typeface="+mn-ea"/>
                <a:cs typeface="+mn-cs"/>
              </a:rPr>
              <a:t>Indeed, per the NFIB, the net share of Main Street businesses that raised prices over the last three months rose to 49% in August, the highest share since the 1980s. </a:t>
            </a:r>
          </a:p>
          <a:p>
            <a:pPr marL="171450" lvl="0" indent="-171450">
              <a:buFont typeface="Arial" panose="020B0604020202020204" pitchFamily="34" charset="0"/>
              <a:buChar char="•"/>
            </a:pPr>
            <a:r>
              <a:rPr lang="en-US" sz="1200" b="0" u="none" kern="1200" dirty="0">
                <a:solidFill>
                  <a:schemeClr val="tx1"/>
                </a:solidFill>
                <a:latin typeface="+mn-lt"/>
                <a:ea typeface="+mn-ea"/>
                <a:cs typeface="+mn-cs"/>
              </a:rPr>
              <a:t>Prices have risen globally due to higher energy and food prices, shipping costs, labor constraints, and supply chain bottlenecks. If such economic disruptions persist, higher inflation could linger well into next year.</a:t>
            </a:r>
          </a:p>
          <a:p>
            <a:pPr marL="0" lvl="0" indent="0">
              <a:buFont typeface="Arial" panose="020B0604020202020204" pitchFamily="34" charset="0"/>
              <a:buNone/>
            </a:pPr>
            <a:endParaRPr lang="en-US" b="0" u="sng" dirty="0"/>
          </a:p>
        </p:txBody>
      </p:sp>
      <p:sp>
        <p:nvSpPr>
          <p:cNvPr id="4" name="Slide Number Placeholder 3"/>
          <p:cNvSpPr>
            <a:spLocks noGrp="1"/>
          </p:cNvSpPr>
          <p:nvPr>
            <p:ph type="sldNum" sz="quarter" idx="10"/>
          </p:nvPr>
        </p:nvSpPr>
        <p:spPr/>
        <p:txBody>
          <a:bodyPr/>
          <a:lstStyle/>
          <a:p>
            <a:fld id="{4E1A7EEB-C595-4307-8421-5BEF77CBD15A}" type="slidenum">
              <a:rPr lang="en-US" smtClean="0"/>
              <a:t>6</a:t>
            </a:fld>
            <a:endParaRPr lang="en-US"/>
          </a:p>
        </p:txBody>
      </p:sp>
    </p:spTree>
    <p:extLst>
      <p:ext uri="{BB962C8B-B14F-4D97-AF65-F5344CB8AC3E}">
        <p14:creationId xmlns:p14="http://schemas.microsoft.com/office/powerpoint/2010/main" val="64951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Factors to Watch</a:t>
            </a:r>
          </a:p>
          <a:p>
            <a:endParaRPr lang="en-US" b="1" dirty="0"/>
          </a:p>
          <a:p>
            <a:r>
              <a:rPr lang="en-US" b="0" u="sng" baseline="0" dirty="0"/>
              <a:t>Pandemic Trajectory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02A7E"/>
                </a:solidFill>
                <a:cs typeface="Calibri" pitchFamily="34" charset="0"/>
              </a:rPr>
              <a:t>Around two-thirds of Americans have received at least one vaccine dose, and that share continues to rise slowly. This has succeeded in limiting serious illness and death in the fully vaccinated population and has helped the economic rebound.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solidFill>
                  <a:srgbClr val="102A7E"/>
                </a:solidFill>
                <a:cs typeface="Calibri" pitchFamily="34" charset="0"/>
              </a:rPr>
              <a:t>However, it remains unclear whether a new wave is around the corner. Several factors could contribute to increased spread of the virus.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solidFill>
                  <a:srgbClr val="102A7E"/>
                </a:solidFill>
                <a:cs typeface="Calibri" pitchFamily="34" charset="0"/>
              </a:rPr>
              <a:t>Colder weather leads to more indoor activity and increased risk of transmission.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solidFill>
                  <a:srgbClr val="102A7E"/>
                </a:solidFill>
                <a:cs typeface="Calibri" pitchFamily="34" charset="0"/>
              </a:rPr>
              <a:t>Most schools have returned to in-person activity, increasing exposure for some families until vaccines for children under 12 are available.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solidFill>
                  <a:srgbClr val="102A7E"/>
                </a:solidFill>
                <a:cs typeface="Calibri" pitchFamily="34" charset="0"/>
              </a:rPr>
              <a:t>Policymakers are reluctant to reimpose operating restrictions in many parts of the country.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solidFill>
                  <a:srgbClr val="102A7E"/>
                </a:solidFill>
                <a:cs typeface="Calibri" pitchFamily="34" charset="0"/>
              </a:rPr>
              <a:t>Heightened mobility compared to last winter increases the rate of transmission.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solidFill>
                  <a:srgbClr val="102A7E"/>
                </a:solidFill>
                <a:cs typeface="Calibri" pitchFamily="34" charset="0"/>
              </a:rPr>
              <a:t>A new wave could depress consumer confidence and spending.</a:t>
            </a:r>
            <a:endParaRPr lang="en-US" b="0" u="none" baseline="0" dirty="0"/>
          </a:p>
          <a:p>
            <a:pPr marL="628650" lvl="1" indent="-171450">
              <a:buFont typeface="Arial" panose="020B0604020202020204" pitchFamily="34" charset="0"/>
              <a:buChar char="•"/>
            </a:pPr>
            <a:endParaRPr lang="en-US" b="0" u="none" baseline="0" dirty="0"/>
          </a:p>
          <a:p>
            <a:endParaRPr lang="en-US"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Monetary Policy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Fed watchers are expecting slow tightening of monetary policy thanks to inflation concerns and financial market excess.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The Fed could start “tapering” its asset purchases soon.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Financial markets have seen some of the frothiest valuations in history in recent months. For example, the Shiller Cyclically Adjusted Price-Earnings Ratio currently sits at its highest level (38), since the Dot-Com Bubble.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Financial markets are particularly volatile thanks to weakness in the Chinese housing sector and debt markets.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There is risk of an equity market shock should the situation in China deteriorate further, which would have negative impacts on business confidence and consumer sentiment.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dirty="0"/>
          </a:p>
        </p:txBody>
      </p:sp>
      <p:sp>
        <p:nvSpPr>
          <p:cNvPr id="4" name="Slide Number Placeholder 3"/>
          <p:cNvSpPr>
            <a:spLocks noGrp="1"/>
          </p:cNvSpPr>
          <p:nvPr>
            <p:ph type="sldNum" sz="quarter" idx="10"/>
          </p:nvPr>
        </p:nvSpPr>
        <p:spPr/>
        <p:txBody>
          <a:bodyPr/>
          <a:lstStyle/>
          <a:p>
            <a:fld id="{4E1A7EEB-C595-4307-8421-5BEF77CBD15A}" type="slidenum">
              <a:rPr lang="en-US" smtClean="0"/>
              <a:t>7</a:t>
            </a:fld>
            <a:endParaRPr lang="en-US"/>
          </a:p>
        </p:txBody>
      </p:sp>
    </p:spTree>
    <p:extLst>
      <p:ext uri="{BB962C8B-B14F-4D97-AF65-F5344CB8AC3E}">
        <p14:creationId xmlns:p14="http://schemas.microsoft.com/office/powerpoint/2010/main" val="38627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GDP:  </a:t>
            </a:r>
            <a:r>
              <a:rPr lang="en-US" b="0" dirty="0"/>
              <a:t>We expect GDP growth to accelerate to 5.3%, driven by high consumer spending and increased inflation.</a:t>
            </a:r>
            <a:endParaRPr lang="en-US" b="1" dirty="0"/>
          </a:p>
          <a:p>
            <a:endParaRPr lang="en-US" baseline="0" dirty="0"/>
          </a:p>
          <a:p>
            <a:r>
              <a:rPr lang="en-US" b="1" baseline="0" dirty="0"/>
              <a:t>Investment: </a:t>
            </a:r>
            <a:r>
              <a:rPr lang="en-US" b="0" baseline="0" dirty="0"/>
              <a:t>After surging for the last two quarters, we expect investment to slow down for the rest of the year thanks to substantial supply chain issues and easing confidence.</a:t>
            </a:r>
            <a:endParaRPr lang="en-US" b="1" baseline="0" dirty="0"/>
          </a:p>
          <a:p>
            <a:endParaRPr lang="en-US" baseline="0" dirty="0"/>
          </a:p>
          <a:p>
            <a:r>
              <a:rPr lang="en-US" b="1" dirty="0"/>
              <a:t>Inflation: </a:t>
            </a:r>
            <a:r>
              <a:rPr lang="en-US" b="0" dirty="0"/>
              <a:t>Since Q1, inflation has risen sharply due to supply chain disruptions, labor shortages, and rising input costs.</a:t>
            </a:r>
            <a:endParaRPr lang="en-US" b="1" dirty="0"/>
          </a:p>
          <a:p>
            <a:endParaRPr lang="en-US" dirty="0"/>
          </a:p>
          <a:p>
            <a:r>
              <a:rPr lang="en-US" b="1" dirty="0"/>
              <a:t>Interest Rates: </a:t>
            </a:r>
            <a:r>
              <a:rPr lang="en-US" b="0" dirty="0"/>
              <a:t>Despite rising inflation, the Federal Reserve has maintained it will keep rates unchanged until late 2022 or early 2023, when the labor market is expected to have recovered.</a:t>
            </a:r>
            <a:endParaRPr lang="en-US" dirty="0"/>
          </a:p>
          <a:p>
            <a:endParaRPr lang="en-US" baseline="0" dirty="0"/>
          </a:p>
          <a:p>
            <a:r>
              <a:rPr lang="en-US" b="1" baseline="0" dirty="0"/>
              <a:t>Job Growth: </a:t>
            </a:r>
            <a:r>
              <a:rPr lang="en-US" b="0" baseline="0" dirty="0"/>
              <a:t>After accelerating earlier this summer, job growth has slowed significantly despite the expiration of federal UI programs and most states being “fully open.” This suggests some workers may be hesitant to take up jobs for other reasons (e.g., health concerns, childcare constraints). </a:t>
            </a:r>
            <a:endParaRPr lang="en-US" b="1" baseline="0" dirty="0"/>
          </a:p>
          <a:p>
            <a:endParaRPr lang="en-US" baseline="0" dirty="0"/>
          </a:p>
          <a:p>
            <a:pPr marL="174983" indent="-17498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8</a:t>
            </a:fld>
            <a:endParaRPr lang="en-US"/>
          </a:p>
        </p:txBody>
      </p:sp>
    </p:spTree>
    <p:extLst>
      <p:ext uri="{BB962C8B-B14F-4D97-AF65-F5344CB8AC3E}">
        <p14:creationId xmlns:p14="http://schemas.microsoft.com/office/powerpoint/2010/main" val="414116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41"/>
            <a:r>
              <a:rPr lang="en-US" dirty="0">
                <a:solidFill>
                  <a:srgbClr val="4D4D4D"/>
                </a:solidFill>
                <a:latin typeface="Calibri" panose="020F0502020204030204" pitchFamily="34" charset="0"/>
              </a:rPr>
              <a:t>Business investment expanded 9.2% (annualized) in Q2 after rising 12.9% in the previous quarter.</a:t>
            </a:r>
          </a:p>
          <a:p>
            <a:pPr defTabSz="933241"/>
            <a:endParaRPr lang="en-US" dirty="0">
              <a:solidFill>
                <a:srgbClr val="4D4D4D"/>
              </a:solidFill>
              <a:latin typeface="Calibri" panose="020F0502020204030204" pitchFamily="34" charset="0"/>
            </a:endParaRPr>
          </a:p>
          <a:p>
            <a:pPr defTabSz="933241"/>
            <a:r>
              <a:rPr lang="en-US" dirty="0">
                <a:solidFill>
                  <a:srgbClr val="4D4D4D"/>
                </a:solidFill>
                <a:latin typeface="Calibri" panose="020F0502020204030204" pitchFamily="34" charset="0"/>
              </a:rPr>
              <a:t>Business investment (also known as nonresidential fixed investment) consists of three elements: equipment, software and R&amp;D, and non-residential structures (e.g., commercial buildings, oil platforms).  </a:t>
            </a:r>
          </a:p>
          <a:p>
            <a:pPr defTabSz="933241"/>
            <a:endParaRPr lang="en-US" dirty="0">
              <a:solidFill>
                <a:srgbClr val="4D4D4D"/>
              </a:solidFill>
              <a:latin typeface="Calibri" panose="020F0502020204030204" pitchFamily="34" charset="0"/>
            </a:endParaRPr>
          </a:p>
          <a:p>
            <a:pPr marL="174983" marR="0" lvl="0" indent="-174983" algn="l" defTabSz="9332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4D4D4D"/>
                </a:solidFill>
                <a:latin typeface="Calibri" panose="020F0502020204030204" pitchFamily="34" charset="0"/>
              </a:rPr>
              <a:t>Equipment:	 		+12.1% (annualized) (down from +14.1% in Q1)</a:t>
            </a:r>
          </a:p>
          <a:p>
            <a:pPr marL="174983" marR="0" lvl="0" indent="-174983" algn="l" defTabSz="9332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4D4D4D"/>
                </a:solidFill>
                <a:latin typeface="Calibri" panose="020F0502020204030204" pitchFamily="34" charset="0"/>
              </a:rPr>
              <a:t>Software and R&amp;D:		+12.5% (annualized) (down from +15.6% in Q1)</a:t>
            </a:r>
          </a:p>
          <a:p>
            <a:pPr marL="174983" indent="-174983" defTabSz="933241">
              <a:buFont typeface="Arial" panose="020B0604020202020204" pitchFamily="34" charset="0"/>
              <a:buChar char="•"/>
            </a:pPr>
            <a:r>
              <a:rPr lang="en-US" dirty="0">
                <a:solidFill>
                  <a:srgbClr val="4D4D4D"/>
                </a:solidFill>
                <a:latin typeface="Calibri" panose="020F0502020204030204" pitchFamily="34" charset="0"/>
              </a:rPr>
              <a:t>Non-residential structures:	 	</a:t>
            </a:r>
            <a:r>
              <a:rPr lang="en-US" dirty="0">
                <a:solidFill>
                  <a:srgbClr val="FF0000"/>
                </a:solidFill>
                <a:latin typeface="Calibri" panose="020F0502020204030204" pitchFamily="34" charset="0"/>
              </a:rPr>
              <a:t>-3.0% </a:t>
            </a:r>
            <a:r>
              <a:rPr lang="en-US" dirty="0">
                <a:solidFill>
                  <a:srgbClr val="4D4D4D"/>
                </a:solidFill>
                <a:latin typeface="Calibri" panose="020F0502020204030204" pitchFamily="34" charset="0"/>
              </a:rPr>
              <a:t>(annualized) (down from +5.4% in Q1)</a:t>
            </a:r>
          </a:p>
          <a:p>
            <a:pPr defTabSz="933241"/>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9</a:t>
            </a:fld>
            <a:endParaRPr lang="en-US"/>
          </a:p>
        </p:txBody>
      </p:sp>
    </p:spTree>
    <p:extLst>
      <p:ext uri="{BB962C8B-B14F-4D97-AF65-F5344CB8AC3E}">
        <p14:creationId xmlns:p14="http://schemas.microsoft.com/office/powerpoint/2010/main" val="180650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77967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43217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DE2F-9341-4A6C-AC2E-07C4D0D7A08E}"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265550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7DE2F-9341-4A6C-AC2E-07C4D0D7A08E}"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67321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7DE2F-9341-4A6C-AC2E-07C4D0D7A08E}" type="datetimeFigureOut">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48359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7DE2F-9341-4A6C-AC2E-07C4D0D7A08E}"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56038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E2F-9341-4A6C-AC2E-07C4D0D7A08E}" type="datetimeFigureOut">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575143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203949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838369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943505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8002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851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0"/>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261365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
        <p:nvSpPr>
          <p:cNvPr id="15" name="Text Placeholder 11"/>
          <p:cNvSpPr>
            <a:spLocks noGrp="1"/>
          </p:cNvSpPr>
          <p:nvPr>
            <p:ph type="body" sz="quarter" idx="13" hasCustomPrompt="1"/>
          </p:nvPr>
        </p:nvSpPr>
        <p:spPr>
          <a:xfrm>
            <a:off x="381001" y="6567488"/>
            <a:ext cx="8377238" cy="104818"/>
          </a:xfrm>
          <a:prstGeom prst="rect">
            <a:avLst/>
          </a:prstGeom>
        </p:spPr>
        <p:txBody>
          <a:bodyPr lIns="0" tIns="0" rIns="0" bIns="0"/>
          <a:lstStyle>
            <a:lvl1pPr>
              <a:buNone/>
              <a:defRPr sz="800" baseline="0">
                <a:solidFill>
                  <a:schemeClr val="bg1">
                    <a:lumMod val="50000"/>
                  </a:schemeClr>
                </a:solidFill>
              </a:defRPr>
            </a:lvl1pPr>
          </a:lstStyle>
          <a:p>
            <a:pPr lvl="0"/>
            <a:r>
              <a:rPr lang="en-US" dirty="0"/>
              <a:t>Sources:</a:t>
            </a:r>
          </a:p>
        </p:txBody>
      </p:sp>
      <p:sp>
        <p:nvSpPr>
          <p:cNvPr id="8" name="Title 1"/>
          <p:cNvSpPr>
            <a:spLocks noGrp="1"/>
          </p:cNvSpPr>
          <p:nvPr>
            <p:ph type="title"/>
          </p:nvPr>
        </p:nvSpPr>
        <p:spPr>
          <a:xfrm>
            <a:off x="0" y="0"/>
            <a:ext cx="9144000" cy="1097280"/>
          </a:xfrm>
          <a:solidFill>
            <a:schemeClr val="bg1">
              <a:lumMod val="95000"/>
            </a:schemeClr>
          </a:solidFill>
        </p:spPr>
        <p:txBody>
          <a:bodyPr>
            <a:normAutofit/>
          </a:bodyPr>
          <a:lstStyle/>
          <a:p>
            <a:pPr eaLnBrk="1" hangingPunct="1"/>
            <a:endParaRPr lang="en-US" sz="1800" b="1" dirty="0">
              <a:solidFill>
                <a:schemeClr val="tx1"/>
              </a:solidFill>
              <a:latin typeface="+mn-lt"/>
            </a:endParaRPr>
          </a:p>
        </p:txBody>
      </p:sp>
    </p:spTree>
    <p:extLst>
      <p:ext uri="{BB962C8B-B14F-4D97-AF65-F5344CB8AC3E}">
        <p14:creationId xmlns:p14="http://schemas.microsoft.com/office/powerpoint/2010/main" val="39191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36898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E9A25BD-3EDA-4B4C-89DE-13FE5EE04987}"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97442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5607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76960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3" name="Content Placeholder 2"/>
          <p:cNvSpPr>
            <a:spLocks noGrp="1"/>
          </p:cNvSpPr>
          <p:nvPr>
            <p:ph idx="1"/>
          </p:nvPr>
        </p:nvSpPr>
        <p:spPr>
          <a:xfrm>
            <a:off x="381000" y="1600204"/>
            <a:ext cx="8382000" cy="452596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370191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03052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097280"/>
          </a:xfrm>
          <a:prstGeom prst="rect">
            <a:avLst/>
          </a:prstGeom>
          <a:solidFill>
            <a:schemeClr val="bg1">
              <a:lumMod val="95000"/>
            </a:schemeClr>
          </a:solidFill>
          <a:ln w="9525">
            <a:noFill/>
            <a:miter lim="800000"/>
            <a:headEnd/>
            <a:tailEnd/>
          </a:ln>
        </p:spPr>
        <p:txBody>
          <a:bodyPr vert="horz" wrap="square" lIns="365760" tIns="45720" rIns="36576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1695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txStyles>
    <p:titleStyle>
      <a:lvl1pPr algn="l" rtl="0" eaLnBrk="0" fontAlgn="base" hangingPunct="0">
        <a:spcBef>
          <a:spcPct val="0"/>
        </a:spcBef>
        <a:spcAft>
          <a:spcPct val="0"/>
        </a:spcAft>
        <a:defRPr sz="2000" kern="120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p:titleStyle>
    <p:bodyStyle>
      <a:lvl1pPr marL="342891" indent="-342891" algn="l" rtl="0" eaLnBrk="0" fontAlgn="base" hangingPunct="0">
        <a:spcBef>
          <a:spcPct val="20000"/>
        </a:spcBef>
        <a:spcAft>
          <a:spcPct val="0"/>
        </a:spcAft>
        <a:buBlip>
          <a:blip r:embed="rId10"/>
        </a:buBlip>
        <a:defRPr sz="2400"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2971" indent="-228594"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160" indent="-228594"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349" indent="-228594"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E2F-9341-4A6C-AC2E-07C4D0D7A08E}" type="datetimeFigureOut">
              <a:rPr lang="en-US" smtClean="0"/>
              <a:t>10/12/2021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548F-B260-4183-878B-12E37533CC26}" type="slidenum">
              <a:rPr lang="en-US" smtClean="0"/>
              <a:t>‹#›</a:t>
            </a:fld>
            <a:endParaRPr lang="en-US"/>
          </a:p>
        </p:txBody>
      </p:sp>
      <p:sp>
        <p:nvSpPr>
          <p:cNvPr id="7" name="Rectangle 6"/>
          <p:cNvSpPr/>
          <p:nvPr/>
        </p:nvSpPr>
        <p:spPr>
          <a:xfrm>
            <a:off x="0" y="0"/>
            <a:ext cx="9144000" cy="9023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Z:\Office\KR Templates\KR Logos\keybridge_logo_PP01_Colo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3057" y="6121901"/>
            <a:ext cx="2743200" cy="47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543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8.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3978"/>
          <a:stretch/>
        </p:blipFill>
        <p:spPr>
          <a:xfrm>
            <a:off x="0" y="890337"/>
            <a:ext cx="9144000" cy="5967663"/>
          </a:xfrm>
          <a:prstGeom prst="rect">
            <a:avLst/>
          </a:prstGeom>
        </p:spPr>
      </p:pic>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2556" y="5220698"/>
            <a:ext cx="3112994" cy="80818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8268" y="6125517"/>
            <a:ext cx="3020125" cy="519463"/>
          </a:xfrm>
          <a:prstGeom prst="rect">
            <a:avLst/>
          </a:prstGeom>
        </p:spPr>
      </p:pic>
      <p:sp>
        <p:nvSpPr>
          <p:cNvPr id="10" name="Rectangle 9"/>
          <p:cNvSpPr/>
          <p:nvPr/>
        </p:nvSpPr>
        <p:spPr>
          <a:xfrm>
            <a:off x="0" y="2671"/>
            <a:ext cx="9144000" cy="1097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405374"/>
            <a:ext cx="9144000" cy="615553"/>
          </a:xfrm>
          <a:prstGeom prst="rect">
            <a:avLst/>
          </a:prstGeom>
          <a:noFill/>
        </p:spPr>
        <p:txBody>
          <a:bodyPr wrap="square" rtlCol="0">
            <a:spAutoFit/>
          </a:bodyPr>
          <a:lstStyle/>
          <a:p>
            <a:pPr algn="ctr"/>
            <a:r>
              <a:rPr lang="en-US" sz="3400" b="1" dirty="0">
                <a:solidFill>
                  <a:schemeClr val="bg1"/>
                </a:solidFill>
                <a:latin typeface="Calibri" charset="0"/>
                <a:ea typeface="Calibri" charset="0"/>
                <a:cs typeface="Calibri" charset="0"/>
              </a:rPr>
              <a:t>Equipment Leasing &amp; Finance Industry Snapshot</a:t>
            </a:r>
          </a:p>
        </p:txBody>
      </p:sp>
      <p:sp>
        <p:nvSpPr>
          <p:cNvPr id="11" name="TextBox 10"/>
          <p:cNvSpPr txBox="1"/>
          <p:nvPr/>
        </p:nvSpPr>
        <p:spPr>
          <a:xfrm>
            <a:off x="217714" y="182072"/>
            <a:ext cx="2182585" cy="369332"/>
          </a:xfrm>
          <a:prstGeom prst="rect">
            <a:avLst/>
          </a:prstGeom>
          <a:noFill/>
        </p:spPr>
        <p:txBody>
          <a:bodyPr wrap="square" rtlCol="0">
            <a:spAutoFit/>
          </a:bodyPr>
          <a:lstStyle/>
          <a:p>
            <a:r>
              <a:rPr lang="en-US" b="1" dirty="0">
                <a:solidFill>
                  <a:schemeClr val="bg1"/>
                </a:solidFill>
                <a:latin typeface="Calibri" charset="0"/>
                <a:ea typeface="Calibri" charset="0"/>
                <a:cs typeface="Calibri" charset="0"/>
              </a:rPr>
              <a:t>October 2021</a:t>
            </a:r>
            <a:endParaRPr lang="en-US" dirty="0">
              <a:solidFill>
                <a:schemeClr val="bg1"/>
              </a:solidFill>
            </a:endParaRPr>
          </a:p>
        </p:txBody>
      </p:sp>
    </p:spTree>
    <p:extLst>
      <p:ext uri="{BB962C8B-B14F-4D97-AF65-F5344CB8AC3E}">
        <p14:creationId xmlns:p14="http://schemas.microsoft.com/office/powerpoint/2010/main" val="16813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a:spLocks noGrp="1"/>
          </p:cNvSpPr>
          <p:nvPr>
            <p:ph type="title"/>
          </p:nvPr>
        </p:nvSpPr>
        <p:spPr>
          <a:xfrm>
            <a:off x="0" y="0"/>
            <a:ext cx="9144000" cy="1097280"/>
          </a:xfrm>
          <a:solidFill>
            <a:srgbClr val="EBEBEB"/>
          </a:solidFill>
        </p:spPr>
        <p:txBody>
          <a:bodyPr/>
          <a:lstStyle/>
          <a:p>
            <a:pPr marL="115888">
              <a:lnSpc>
                <a:spcPct val="114000"/>
              </a:lnSpc>
            </a:pPr>
            <a:r>
              <a:rPr lang="en-US" sz="1800" b="1" dirty="0">
                <a:solidFill>
                  <a:schemeClr val="tx1"/>
                </a:solidFill>
              </a:rPr>
              <a:t>Nine verticals saw investment rise in the second quarter, including Construction Machinery and Mining &amp; Oilfield. </a:t>
            </a:r>
            <a:endParaRPr lang="en-US" sz="1800" b="1" dirty="0">
              <a:solidFill>
                <a:srgbClr val="FF0000"/>
              </a:solidFill>
            </a:endParaRPr>
          </a:p>
        </p:txBody>
      </p:sp>
      <p:sp>
        <p:nvSpPr>
          <p:cNvPr id="291" name="TextBox 2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403" name="Group 402"/>
          <p:cNvGrpSpPr/>
          <p:nvPr/>
        </p:nvGrpSpPr>
        <p:grpSpPr>
          <a:xfrm>
            <a:off x="3481452" y="1169297"/>
            <a:ext cx="2181096" cy="354703"/>
            <a:chOff x="3481452" y="1169297"/>
            <a:chExt cx="2181096" cy="354703"/>
          </a:xfrm>
        </p:grpSpPr>
        <p:grpSp>
          <p:nvGrpSpPr>
            <p:cNvPr id="404" name="Group 403"/>
            <p:cNvGrpSpPr/>
            <p:nvPr/>
          </p:nvGrpSpPr>
          <p:grpSpPr>
            <a:xfrm>
              <a:off x="4170628" y="1169297"/>
              <a:ext cx="802744" cy="354703"/>
              <a:chOff x="4170628" y="1169297"/>
              <a:chExt cx="802744" cy="354703"/>
            </a:xfrm>
          </p:grpSpPr>
          <p:sp>
            <p:nvSpPr>
              <p:cNvPr id="413"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4" name="Group 945"/>
              <p:cNvGrpSpPr>
                <a:grpSpLocks noChangeAspect="1"/>
              </p:cNvGrpSpPr>
              <p:nvPr/>
            </p:nvGrpSpPr>
            <p:grpSpPr bwMode="auto">
              <a:xfrm>
                <a:off x="4490966" y="1200403"/>
                <a:ext cx="162069" cy="292491"/>
                <a:chOff x="1570" y="1754"/>
                <a:chExt cx="169" cy="305"/>
              </a:xfrm>
              <a:solidFill>
                <a:schemeClr val="bg1"/>
              </a:solidFill>
            </p:grpSpPr>
            <p:sp>
              <p:nvSpPr>
                <p:cNvPr id="415"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6"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7"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5" name="Group 404"/>
            <p:cNvGrpSpPr/>
            <p:nvPr/>
          </p:nvGrpSpPr>
          <p:grpSpPr>
            <a:xfrm>
              <a:off x="3481452" y="1169297"/>
              <a:ext cx="802744" cy="354703"/>
              <a:chOff x="3481452" y="1169297"/>
              <a:chExt cx="802744" cy="354703"/>
            </a:xfrm>
          </p:grpSpPr>
          <p:sp>
            <p:nvSpPr>
              <p:cNvPr id="409"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0" name="Gruppieren 18"/>
              <p:cNvGrpSpPr>
                <a:grpSpLocks noChangeAspect="1"/>
              </p:cNvGrpSpPr>
              <p:nvPr/>
            </p:nvGrpSpPr>
            <p:grpSpPr>
              <a:xfrm>
                <a:off x="3701205" y="1219231"/>
                <a:ext cx="363238" cy="254834"/>
                <a:chOff x="5276852" y="3736975"/>
                <a:chExt cx="508000" cy="356394"/>
              </a:xfrm>
              <a:solidFill>
                <a:schemeClr val="bg1"/>
              </a:solidFill>
            </p:grpSpPr>
            <p:sp>
              <p:nvSpPr>
                <p:cNvPr id="411"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412"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6" name="Group 405"/>
            <p:cNvGrpSpPr/>
            <p:nvPr/>
          </p:nvGrpSpPr>
          <p:grpSpPr>
            <a:xfrm>
              <a:off x="4859804" y="1169297"/>
              <a:ext cx="802744" cy="354703"/>
              <a:chOff x="4859804" y="1169297"/>
              <a:chExt cx="802744" cy="354703"/>
            </a:xfrm>
          </p:grpSpPr>
          <p:sp>
            <p:nvSpPr>
              <p:cNvPr id="407"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408"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5" name="Group 354"/>
          <p:cNvGrpSpPr/>
          <p:nvPr/>
        </p:nvGrpSpPr>
        <p:grpSpPr>
          <a:xfrm>
            <a:off x="310056" y="1642028"/>
            <a:ext cx="8458200" cy="393512"/>
            <a:chOff x="310056" y="1421265"/>
            <a:chExt cx="8458200" cy="393512"/>
          </a:xfrm>
          <a:solidFill>
            <a:schemeClr val="bg1"/>
          </a:solidFill>
        </p:grpSpPr>
        <p:sp>
          <p:nvSpPr>
            <p:cNvPr id="356" name="Text Placeholder 2"/>
            <p:cNvSpPr txBox="1">
              <a:spLocks/>
            </p:cNvSpPr>
            <p:nvPr/>
          </p:nvSpPr>
          <p:spPr bwMode="auto">
            <a:xfrm>
              <a:off x="310056" y="1652982"/>
              <a:ext cx="8458200" cy="16179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Momentum Monitor (Equipment Vertical Performance Matrix)</a:t>
              </a:r>
            </a:p>
          </p:txBody>
        </p:sp>
        <p:sp>
          <p:nvSpPr>
            <p:cNvPr id="357" name="Text Placeholder 2"/>
            <p:cNvSpPr txBox="1">
              <a:spLocks/>
            </p:cNvSpPr>
            <p:nvPr/>
          </p:nvSpPr>
          <p:spPr bwMode="auto">
            <a:xfrm>
              <a:off x="310056" y="1421265"/>
              <a:ext cx="8458200" cy="172741"/>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Equipment &amp; Software Investment</a:t>
              </a:r>
            </a:p>
          </p:txBody>
        </p:sp>
      </p:grpSp>
      <p:sp>
        <p:nvSpPr>
          <p:cNvPr id="35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9</a:t>
            </a:r>
          </a:p>
        </p:txBody>
      </p:sp>
      <p:sp>
        <p:nvSpPr>
          <p:cNvPr id="1387" name="Rectangle 1386"/>
          <p:cNvSpPr/>
          <p:nvPr/>
        </p:nvSpPr>
        <p:spPr>
          <a:xfrm>
            <a:off x="137090" y="6539122"/>
            <a:ext cx="8294212" cy="307777"/>
          </a:xfrm>
          <a:prstGeom prst="rect">
            <a:avLst/>
          </a:prstGeom>
        </p:spPr>
        <p:txBody>
          <a:bodyPr wrap="square">
            <a:spAutoFit/>
          </a:bodyPr>
          <a:lstStyle/>
          <a:p>
            <a:r>
              <a:rPr lang="en-US" sz="700" dirty="0">
                <a:solidFill>
                  <a:prstClr val="white">
                    <a:lumMod val="50000"/>
                  </a:prstClr>
                </a:solidFill>
              </a:rPr>
              <a:t>Source:  2021 Q3 Equipment Leasing &amp; Finance U.S. Economic Outlook </a:t>
            </a:r>
          </a:p>
          <a:p>
            <a:r>
              <a:rPr lang="en-US" sz="700" dirty="0">
                <a:solidFill>
                  <a:prstClr val="white">
                    <a:lumMod val="50000"/>
                  </a:prstClr>
                </a:solidFill>
              </a:rPr>
              <a:t>For more information on how to use the Momentum Monitors, see final slide.</a:t>
            </a:r>
          </a:p>
        </p:txBody>
      </p:sp>
      <p:pic>
        <p:nvPicPr>
          <p:cNvPr id="27" name="Picture 26">
            <a:extLst>
              <a:ext uri="{FF2B5EF4-FFF2-40B4-BE49-F238E27FC236}">
                <a16:creationId xmlns:a16="http://schemas.microsoft.com/office/drawing/2014/main" id="{A994A100-CB5C-4FEB-923A-04CA0C8565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459780" y="2123894"/>
            <a:ext cx="4165992" cy="4325736"/>
          </a:xfrm>
          <a:prstGeom prst="rect">
            <a:avLst/>
          </a:prstGeom>
          <a:noFill/>
          <a:ln>
            <a:noFill/>
          </a:ln>
        </p:spPr>
      </p:pic>
      <p:pic>
        <p:nvPicPr>
          <p:cNvPr id="26" name="Picture 5" descr="C:\Users\Public\Documents\ELFF\ELFF logo.jpg">
            <a:extLst>
              <a:ext uri="{FF2B5EF4-FFF2-40B4-BE49-F238E27FC236}">
                <a16:creationId xmlns:a16="http://schemas.microsoft.com/office/drawing/2014/main" id="{A323070D-01E1-49AD-B922-F3F361C41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355" y="640652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9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flipH="1">
            <a:off x="7881256" y="2383581"/>
            <a:ext cx="828083" cy="3514988"/>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rgbClr val="EBEBEB"/>
          </a:solidFill>
        </p:spPr>
        <p:txBody>
          <a:bodyPr/>
          <a:lstStyle/>
          <a:p>
            <a:pPr marL="115888">
              <a:lnSpc>
                <a:spcPct val="114000"/>
              </a:lnSpc>
            </a:pPr>
            <a:r>
              <a:rPr lang="en-US" sz="1800" b="1" dirty="0">
                <a:solidFill>
                  <a:srgbClr val="102A7E"/>
                </a:solidFill>
              </a:rPr>
              <a:t>Equipment and software investment is projected to expand by a robust 13.2% in 2021, the strongest year in a decade — though most of that growth likely occurred during the first half of the year.</a:t>
            </a:r>
            <a:endParaRPr lang="en-US" sz="1800" b="1" dirty="0">
              <a:solidFill>
                <a:schemeClr val="tx1"/>
              </a:solidFill>
            </a:endParaRPr>
          </a:p>
        </p:txBody>
      </p:sp>
      <p:graphicFrame>
        <p:nvGraphicFramePr>
          <p:cNvPr id="5" name="Chart 4"/>
          <p:cNvGraphicFramePr/>
          <p:nvPr>
            <p:extLst>
              <p:ext uri="{D42A27DB-BD31-4B8C-83A1-F6EECF244321}">
                <p14:modId xmlns:p14="http://schemas.microsoft.com/office/powerpoint/2010/main" val="2622038833"/>
              </p:ext>
            </p:extLst>
          </p:nvPr>
        </p:nvGraphicFramePr>
        <p:xfrm>
          <a:off x="39257" y="1520958"/>
          <a:ext cx="9067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574731" y="2434984"/>
            <a:ext cx="1441132" cy="261610"/>
          </a:xfrm>
          <a:prstGeom prst="rect">
            <a:avLst/>
          </a:prstGeom>
          <a:noFill/>
        </p:spPr>
        <p:txBody>
          <a:bodyPr wrap="square" rtlCol="0">
            <a:spAutoFit/>
          </a:bodyPr>
          <a:lstStyle/>
          <a:p>
            <a:pPr algn="ctr"/>
            <a:r>
              <a:rPr lang="en-US" sz="1100" b="1" dirty="0">
                <a:solidFill>
                  <a:schemeClr val="accent2"/>
                </a:solidFill>
                <a:cs typeface="Arial" panose="020B0604020202020204" pitchFamily="34" charset="0"/>
              </a:rPr>
              <a:t>Forecasts</a:t>
            </a:r>
          </a:p>
        </p:txBody>
      </p:sp>
      <p:sp>
        <p:nvSpPr>
          <p:cNvPr id="11" name="Title 1"/>
          <p:cNvSpPr txBox="1">
            <a:spLocks/>
          </p:cNvSpPr>
          <p:nvPr/>
        </p:nvSpPr>
        <p:spPr>
          <a:xfrm>
            <a:off x="340464" y="0"/>
            <a:ext cx="872733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chemeClr val="bg1"/>
              </a:solidFill>
            </a:endParaRPr>
          </a:p>
        </p:txBody>
      </p:sp>
      <p:sp>
        <p:nvSpPr>
          <p:cNvPr id="13" name="TextBox 12"/>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sp>
        <p:nvSpPr>
          <p:cNvPr id="81" name="Text Placeholder 4"/>
          <p:cNvSpPr txBox="1">
            <a:spLocks/>
          </p:cNvSpPr>
          <p:nvPr/>
        </p:nvSpPr>
        <p:spPr>
          <a:xfrm>
            <a:off x="310056" y="6485467"/>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Projections from Keybridge</a:t>
            </a:r>
          </a:p>
        </p:txBody>
      </p:sp>
      <p:grpSp>
        <p:nvGrpSpPr>
          <p:cNvPr id="89" name="Group 88"/>
          <p:cNvGrpSpPr/>
          <p:nvPr/>
        </p:nvGrpSpPr>
        <p:grpSpPr>
          <a:xfrm>
            <a:off x="310056" y="1806150"/>
            <a:ext cx="8458200" cy="425262"/>
            <a:chOff x="310056" y="1421265"/>
            <a:chExt cx="8458200" cy="425262"/>
          </a:xfrm>
        </p:grpSpPr>
        <p:sp>
          <p:nvSpPr>
            <p:cNvPr id="90"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Q/Q Percent Change, SAAR</a:t>
              </a:r>
            </a:p>
          </p:txBody>
        </p:sp>
        <p:sp>
          <p:nvSpPr>
            <p:cNvPr id="91"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Real Equipment &amp; Software Investment Growth</a:t>
              </a:r>
            </a:p>
          </p:txBody>
        </p:sp>
      </p:grpSp>
      <p:grpSp>
        <p:nvGrpSpPr>
          <p:cNvPr id="85" name="Group 84"/>
          <p:cNvGrpSpPr/>
          <p:nvPr/>
        </p:nvGrpSpPr>
        <p:grpSpPr>
          <a:xfrm>
            <a:off x="3481452" y="1169297"/>
            <a:ext cx="2181096" cy="354703"/>
            <a:chOff x="3481452" y="1169297"/>
            <a:chExt cx="2181096" cy="354703"/>
          </a:xfrm>
        </p:grpSpPr>
        <p:grpSp>
          <p:nvGrpSpPr>
            <p:cNvPr id="86" name="Group 85"/>
            <p:cNvGrpSpPr/>
            <p:nvPr/>
          </p:nvGrpSpPr>
          <p:grpSpPr>
            <a:xfrm>
              <a:off x="4170628" y="1169297"/>
              <a:ext cx="802744" cy="354703"/>
              <a:chOff x="4170628" y="1169297"/>
              <a:chExt cx="802744" cy="354703"/>
            </a:xfrm>
          </p:grpSpPr>
          <p:sp>
            <p:nvSpPr>
              <p:cNvPr id="99"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0" name="Group 945"/>
              <p:cNvGrpSpPr>
                <a:grpSpLocks noChangeAspect="1"/>
              </p:cNvGrpSpPr>
              <p:nvPr/>
            </p:nvGrpSpPr>
            <p:grpSpPr bwMode="auto">
              <a:xfrm>
                <a:off x="4490966" y="1200403"/>
                <a:ext cx="162069" cy="292491"/>
                <a:chOff x="1570" y="1754"/>
                <a:chExt cx="169" cy="305"/>
              </a:xfrm>
              <a:solidFill>
                <a:schemeClr val="bg1"/>
              </a:solidFill>
            </p:grpSpPr>
            <p:sp>
              <p:nvSpPr>
                <p:cNvPr id="10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7" name="Group 86"/>
            <p:cNvGrpSpPr/>
            <p:nvPr/>
          </p:nvGrpSpPr>
          <p:grpSpPr>
            <a:xfrm>
              <a:off x="3481452" y="1169297"/>
              <a:ext cx="802744" cy="354703"/>
              <a:chOff x="3481452" y="1169297"/>
              <a:chExt cx="802744" cy="354703"/>
            </a:xfrm>
          </p:grpSpPr>
          <p:sp>
            <p:nvSpPr>
              <p:cNvPr id="9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6" name="Gruppieren 18"/>
              <p:cNvGrpSpPr>
                <a:grpSpLocks noChangeAspect="1"/>
              </p:cNvGrpSpPr>
              <p:nvPr/>
            </p:nvGrpSpPr>
            <p:grpSpPr>
              <a:xfrm>
                <a:off x="3701205" y="1219231"/>
                <a:ext cx="363238" cy="254834"/>
                <a:chOff x="5276852" y="3736975"/>
                <a:chExt cx="508000" cy="356394"/>
              </a:xfrm>
              <a:solidFill>
                <a:schemeClr val="bg1"/>
              </a:solidFill>
            </p:grpSpPr>
            <p:sp>
              <p:nvSpPr>
                <p:cNvPr id="9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2" name="Group 91"/>
            <p:cNvGrpSpPr/>
            <p:nvPr/>
          </p:nvGrpSpPr>
          <p:grpSpPr>
            <a:xfrm>
              <a:off x="4859804" y="1169297"/>
              <a:ext cx="802744" cy="354703"/>
              <a:chOff x="4859804" y="1169297"/>
              <a:chExt cx="802744" cy="354703"/>
            </a:xfrm>
          </p:grpSpPr>
          <p:sp>
            <p:nvSpPr>
              <p:cNvPr id="93"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4"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10</a:t>
            </a:r>
          </a:p>
        </p:txBody>
      </p:sp>
      <p:pic>
        <p:nvPicPr>
          <p:cNvPr id="30" name="Picture 5" descr="C:\Users\Public\Documents\ELFF\ELFF logo.jpg">
            <a:extLst>
              <a:ext uri="{FF2B5EF4-FFF2-40B4-BE49-F238E27FC236}">
                <a16:creationId xmlns:a16="http://schemas.microsoft.com/office/drawing/2014/main" id="{F830BF3C-0D43-4CC8-9ADF-7C6964509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0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Chart 84"/>
          <p:cNvGraphicFramePr/>
          <p:nvPr>
            <p:extLst>
              <p:ext uri="{D42A27DB-BD31-4B8C-83A1-F6EECF244321}">
                <p14:modId xmlns:p14="http://schemas.microsoft.com/office/powerpoint/2010/main" val="2289164344"/>
              </p:ext>
            </p:extLst>
          </p:nvPr>
        </p:nvGraphicFramePr>
        <p:xfrm>
          <a:off x="0" y="1753967"/>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74405" y="-18347"/>
            <a:ext cx="8969595" cy="1097280"/>
          </a:xfrm>
          <a:solidFill>
            <a:srgbClr val="EBEBEB"/>
          </a:solidFill>
        </p:spPr>
        <p:txBody>
          <a:bodyPr>
            <a:normAutofit/>
          </a:bodyPr>
          <a:lstStyle/>
          <a:p>
            <a:r>
              <a:rPr lang="en-US" sz="1800" b="1" dirty="0">
                <a:solidFill>
                  <a:srgbClr val="102A7E"/>
                </a:solidFill>
              </a:rPr>
              <a:t>After posting a strong reading in Q1, new business volume and business investment continued to accelerate this summer.</a:t>
            </a:r>
            <a:endParaRPr lang="en-US" sz="1600" dirty="0"/>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11</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157" name="Group 156"/>
          <p:cNvGrpSpPr/>
          <p:nvPr/>
        </p:nvGrpSpPr>
        <p:grpSpPr>
          <a:xfrm>
            <a:off x="310056" y="1806150"/>
            <a:ext cx="8458200" cy="425262"/>
            <a:chOff x="310056" y="1421265"/>
            <a:chExt cx="8458200" cy="425262"/>
          </a:xfrm>
        </p:grpSpPr>
        <p:sp>
          <p:nvSpPr>
            <p:cNvPr id="158"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Billion Dollars</a:t>
              </a:r>
            </a:p>
          </p:txBody>
        </p:sp>
        <p:sp>
          <p:nvSpPr>
            <p:cNvPr id="159"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MLFI-25 New Business Volume</a:t>
              </a:r>
            </a:p>
          </p:txBody>
        </p:sp>
      </p:grpSp>
      <p:sp>
        <p:nvSpPr>
          <p:cNvPr id="156" name="Rectangular Callout 236"/>
          <p:cNvSpPr/>
          <p:nvPr/>
        </p:nvSpPr>
        <p:spPr>
          <a:xfrm>
            <a:off x="7012617" y="1509524"/>
            <a:ext cx="1819558" cy="558376"/>
          </a:xfrm>
          <a:prstGeom prst="wedgeRectCallout">
            <a:avLst>
              <a:gd name="adj1" fmla="val 23473"/>
              <a:gd name="adj2" fmla="val 129916"/>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lgn="ctr" fontAlgn="base">
              <a:spcBef>
                <a:spcPct val="0"/>
              </a:spcBef>
              <a:spcAft>
                <a:spcPct val="0"/>
              </a:spcAft>
            </a:pPr>
            <a:r>
              <a:rPr lang="en-US" sz="1000" b="1" dirty="0">
                <a:solidFill>
                  <a:srgbClr val="102A7D"/>
                </a:solidFill>
              </a:rPr>
              <a:t>Through August*, new business volume was up 10.3% relative to 2020 levels</a:t>
            </a: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728" y="2461379"/>
            <a:ext cx="1065069" cy="505786"/>
          </a:xfrm>
          <a:prstGeom prst="rect">
            <a:avLst/>
          </a:prstGeom>
        </p:spPr>
      </p:pic>
      <p:sp>
        <p:nvSpPr>
          <p:cNvPr id="30" name="Rectangular Callout 236">
            <a:extLst>
              <a:ext uri="{FF2B5EF4-FFF2-40B4-BE49-F238E27FC236}">
                <a16:creationId xmlns:a16="http://schemas.microsoft.com/office/drawing/2014/main" id="{8D84F368-CA3D-4626-ABE3-C629E1D33BC9}"/>
              </a:ext>
            </a:extLst>
          </p:cNvPr>
          <p:cNvSpPr/>
          <p:nvPr/>
        </p:nvSpPr>
        <p:spPr>
          <a:xfrm>
            <a:off x="1117014" y="2517204"/>
            <a:ext cx="1819558" cy="899922"/>
          </a:xfrm>
          <a:prstGeom prst="wedgeRectCallout">
            <a:avLst>
              <a:gd name="adj1" fmla="val 18340"/>
              <a:gd name="adj2" fmla="val 18471"/>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lgn="ctr" fontAlgn="base">
              <a:spcBef>
                <a:spcPct val="0"/>
              </a:spcBef>
              <a:spcAft>
                <a:spcPct val="0"/>
              </a:spcAft>
            </a:pPr>
            <a:r>
              <a:rPr lang="en-US" sz="1000" dirty="0">
                <a:solidFill>
                  <a:srgbClr val="102A7D"/>
                </a:solidFill>
              </a:rPr>
              <a:t>Note: The MLFI-25 reflects input from 25 equipment finance companies and thus does not represent the total size of the industry.</a:t>
            </a:r>
          </a:p>
        </p:txBody>
      </p:sp>
      <p:pic>
        <p:nvPicPr>
          <p:cNvPr id="31" name="Picture 5" descr="C:\Users\Public\Documents\ELFF\ELFF logo.jpg">
            <a:extLst>
              <a:ext uri="{FF2B5EF4-FFF2-40B4-BE49-F238E27FC236}">
                <a16:creationId xmlns:a16="http://schemas.microsoft.com/office/drawing/2014/main" id="{9766406E-5979-4C62-8E13-C9FE7FF56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804" y="2517204"/>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0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Chart 77"/>
          <p:cNvGraphicFramePr/>
          <p:nvPr>
            <p:extLst>
              <p:ext uri="{D42A27DB-BD31-4B8C-83A1-F6EECF244321}">
                <p14:modId xmlns:p14="http://schemas.microsoft.com/office/powerpoint/2010/main" val="815314346"/>
              </p:ext>
            </p:extLst>
          </p:nvPr>
        </p:nvGraphicFramePr>
        <p:xfrm>
          <a:off x="-11987" y="1639462"/>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365760" tIns="45720" rIns="365760" bIns="45720" numCol="1" anchor="ctr" anchorCtr="0" compatLnSpc="1">
            <a:prstTxWarp prst="textNoShape">
              <a:avLst/>
            </a:prstTxWarp>
            <a:normAutofit/>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marL="119063">
              <a:lnSpc>
                <a:spcPct val="114000"/>
              </a:lnSpc>
            </a:pPr>
            <a:r>
              <a:rPr lang="en-US" sz="1800" b="1" dirty="0">
                <a:solidFill>
                  <a:schemeClr val="tx1"/>
                </a:solidFill>
              </a:rPr>
              <a:t>In August, new business volume surged at a 21% annual pace, reflecting both a strong recovery and weaker activity last year.</a:t>
            </a:r>
          </a:p>
        </p:txBody>
      </p:sp>
      <p:sp>
        <p:nvSpPr>
          <p:cNvPr id="10"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12</a:t>
            </a:r>
          </a:p>
        </p:txBody>
      </p:sp>
      <p:grpSp>
        <p:nvGrpSpPr>
          <p:cNvPr id="82" name="Group 81"/>
          <p:cNvGrpSpPr/>
          <p:nvPr/>
        </p:nvGrpSpPr>
        <p:grpSpPr>
          <a:xfrm>
            <a:off x="310056" y="1806150"/>
            <a:ext cx="8458200" cy="425262"/>
            <a:chOff x="310056" y="1421265"/>
            <a:chExt cx="8458200" cy="425262"/>
          </a:xfrm>
        </p:grpSpPr>
        <p:sp>
          <p:nvSpPr>
            <p:cNvPr id="83"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Y/Y Percent Change</a:t>
              </a:r>
            </a:p>
          </p:txBody>
        </p:sp>
        <p:sp>
          <p:nvSpPr>
            <p:cNvPr id="153"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MLFI-25 New Business Volume</a:t>
              </a:r>
            </a:p>
          </p:txBody>
        </p:sp>
      </p:grpSp>
      <p:sp>
        <p:nvSpPr>
          <p:cNvPr id="156" name="TextBox 155"/>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172" name="Group 171"/>
          <p:cNvGrpSpPr/>
          <p:nvPr/>
        </p:nvGrpSpPr>
        <p:grpSpPr>
          <a:xfrm>
            <a:off x="3481452" y="1169297"/>
            <a:ext cx="2181096" cy="354703"/>
            <a:chOff x="3481452" y="1169297"/>
            <a:chExt cx="2181096" cy="354703"/>
          </a:xfrm>
        </p:grpSpPr>
        <p:grpSp>
          <p:nvGrpSpPr>
            <p:cNvPr id="173" name="Group 172"/>
            <p:cNvGrpSpPr/>
            <p:nvPr/>
          </p:nvGrpSpPr>
          <p:grpSpPr>
            <a:xfrm>
              <a:off x="4170628" y="1169297"/>
              <a:ext cx="802744" cy="354703"/>
              <a:chOff x="4170628" y="1169297"/>
              <a:chExt cx="802744" cy="354703"/>
            </a:xfrm>
          </p:grpSpPr>
          <p:sp>
            <p:nvSpPr>
              <p:cNvPr id="182"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83" name="Group 945"/>
              <p:cNvGrpSpPr>
                <a:grpSpLocks noChangeAspect="1"/>
              </p:cNvGrpSpPr>
              <p:nvPr/>
            </p:nvGrpSpPr>
            <p:grpSpPr bwMode="auto">
              <a:xfrm>
                <a:off x="4490966" y="1200403"/>
                <a:ext cx="162069" cy="292491"/>
                <a:chOff x="1570" y="1754"/>
                <a:chExt cx="169" cy="305"/>
              </a:xfrm>
              <a:solidFill>
                <a:schemeClr val="bg1"/>
              </a:solidFill>
            </p:grpSpPr>
            <p:sp>
              <p:nvSpPr>
                <p:cNvPr id="184"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85"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86"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74" name="Group 173"/>
            <p:cNvGrpSpPr/>
            <p:nvPr/>
          </p:nvGrpSpPr>
          <p:grpSpPr>
            <a:xfrm>
              <a:off x="3481452" y="1169297"/>
              <a:ext cx="802744" cy="354703"/>
              <a:chOff x="3481452" y="1169297"/>
              <a:chExt cx="802744" cy="354703"/>
            </a:xfrm>
          </p:grpSpPr>
          <p:sp>
            <p:nvSpPr>
              <p:cNvPr id="178"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9" name="Gruppieren 18"/>
              <p:cNvGrpSpPr>
                <a:grpSpLocks noChangeAspect="1"/>
              </p:cNvGrpSpPr>
              <p:nvPr/>
            </p:nvGrpSpPr>
            <p:grpSpPr>
              <a:xfrm>
                <a:off x="3701205" y="1219231"/>
                <a:ext cx="363238" cy="254834"/>
                <a:chOff x="5276852" y="3736975"/>
                <a:chExt cx="508000" cy="356394"/>
              </a:xfrm>
              <a:solidFill>
                <a:schemeClr val="bg1"/>
              </a:solidFill>
            </p:grpSpPr>
            <p:sp>
              <p:nvSpPr>
                <p:cNvPr id="180"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81"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75" name="Group 174"/>
            <p:cNvGrpSpPr/>
            <p:nvPr/>
          </p:nvGrpSpPr>
          <p:grpSpPr>
            <a:xfrm>
              <a:off x="4859804" y="1169297"/>
              <a:ext cx="802744" cy="354703"/>
              <a:chOff x="4859804" y="1169297"/>
              <a:chExt cx="802744" cy="354703"/>
            </a:xfrm>
          </p:grpSpPr>
          <p:sp>
            <p:nvSpPr>
              <p:cNvPr id="176"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77"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548" y="1729972"/>
            <a:ext cx="1065069" cy="505786"/>
          </a:xfrm>
          <a:prstGeom prst="rect">
            <a:avLst/>
          </a:prstGeom>
        </p:spPr>
      </p:pic>
      <p:sp>
        <p:nvSpPr>
          <p:cNvPr id="29" name="Text Placeholder 4"/>
          <p:cNvSpPr txBox="1">
            <a:spLocks/>
          </p:cNvSpPr>
          <p:nvPr/>
        </p:nvSpPr>
        <p:spPr>
          <a:xfrm>
            <a:off x="310056" y="6645500"/>
            <a:ext cx="8377238" cy="104818"/>
          </a:xfrm>
          <a:prstGeom prst="rect">
            <a:avLst/>
          </a:prstGeom>
        </p:spPr>
        <p:txBody>
          <a:bodyPr/>
          <a:lstStyle>
            <a:lvl1pPr marL="342900" indent="-342900" algn="l" rtl="0" eaLnBrk="0" fontAlgn="base" hangingPunct="0">
              <a:spcBef>
                <a:spcPct val="20000"/>
              </a:spcBef>
              <a:spcAft>
                <a:spcPct val="0"/>
              </a:spcAft>
              <a:buBlip>
                <a:blip r:embed="rId5"/>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p:txBody>
      </p:sp>
      <p:grpSp>
        <p:nvGrpSpPr>
          <p:cNvPr id="33" name="Group 32">
            <a:extLst>
              <a:ext uri="{FF2B5EF4-FFF2-40B4-BE49-F238E27FC236}">
                <a16:creationId xmlns:a16="http://schemas.microsoft.com/office/drawing/2014/main" id="{20575DFA-B19B-480F-803B-44C541314382}"/>
              </a:ext>
            </a:extLst>
          </p:cNvPr>
          <p:cNvGrpSpPr/>
          <p:nvPr/>
        </p:nvGrpSpPr>
        <p:grpSpPr>
          <a:xfrm>
            <a:off x="8383636" y="2668337"/>
            <a:ext cx="581892" cy="411480"/>
            <a:chOff x="8048655" y="2350681"/>
            <a:chExt cx="581892" cy="411480"/>
          </a:xfrm>
          <a:solidFill>
            <a:srgbClr val="D2CD00"/>
          </a:solidFill>
        </p:grpSpPr>
        <p:sp>
          <p:nvSpPr>
            <p:cNvPr id="34" name="Teardrop 33">
              <a:extLst>
                <a:ext uri="{FF2B5EF4-FFF2-40B4-BE49-F238E27FC236}">
                  <a16:creationId xmlns:a16="http://schemas.microsoft.com/office/drawing/2014/main" id="{FF0BCA64-7EB7-485E-A638-2D084CE51218}"/>
                </a:ext>
              </a:extLst>
            </p:cNvPr>
            <p:cNvSpPr/>
            <p:nvPr/>
          </p:nvSpPr>
          <p:spPr>
            <a:xfrm rot="8134636">
              <a:off x="8125152" y="2350681"/>
              <a:ext cx="411480" cy="411480"/>
            </a:xfrm>
            <a:prstGeom prst="teardrop">
              <a:avLst>
                <a:gd name="adj" fmla="val 157226"/>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35" name="TextBox 34">
              <a:extLst>
                <a:ext uri="{FF2B5EF4-FFF2-40B4-BE49-F238E27FC236}">
                  <a16:creationId xmlns:a16="http://schemas.microsoft.com/office/drawing/2014/main" id="{578993D6-D81C-437B-8880-742AC03596C7}"/>
                </a:ext>
              </a:extLst>
            </p:cNvPr>
            <p:cNvSpPr txBox="1"/>
            <p:nvPr/>
          </p:nvSpPr>
          <p:spPr>
            <a:xfrm>
              <a:off x="8048655" y="2442290"/>
              <a:ext cx="581892" cy="238527"/>
            </a:xfrm>
            <a:prstGeom prst="rect">
              <a:avLst/>
            </a:prstGeom>
            <a:noFill/>
          </p:spPr>
          <p:txBody>
            <a:bodyPr wrap="square" rtlCol="0">
              <a:spAutoFit/>
            </a:bodyPr>
            <a:lstStyle/>
            <a:p>
              <a:pPr algn="ctr"/>
              <a:r>
                <a:rPr lang="en-US" sz="950" b="1" dirty="0">
                  <a:solidFill>
                    <a:prstClr val="white"/>
                  </a:solidFill>
                </a:rPr>
                <a:t>21%</a:t>
              </a:r>
            </a:p>
          </p:txBody>
        </p:sp>
      </p:grpSp>
      <p:pic>
        <p:nvPicPr>
          <p:cNvPr id="31" name="Picture 5" descr="C:\Users\Public\Documents\ELFF\ELFF logo.jpg">
            <a:extLst>
              <a:ext uri="{FF2B5EF4-FFF2-40B4-BE49-F238E27FC236}">
                <a16:creationId xmlns:a16="http://schemas.microsoft.com/office/drawing/2014/main" id="{1B5329F4-782A-445D-B573-B3F00846D0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7176" y="1774146"/>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42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365760" tIns="45720" rIns="365760" bIns="45720" numCol="1" anchor="ctr" anchorCtr="0" compatLnSpc="1">
            <a:prstTxWarp prst="textNoShape">
              <a:avLst/>
            </a:prstTxWarp>
            <a:normAutofit/>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marL="119063">
              <a:lnSpc>
                <a:spcPct val="114000"/>
              </a:lnSpc>
            </a:pPr>
            <a:r>
              <a:rPr lang="en-US" sz="1800" b="1" dirty="0">
                <a:solidFill>
                  <a:schemeClr val="tx1"/>
                </a:solidFill>
              </a:rPr>
              <a:t>Industry leaders are less confident about the industry’s near-term trajectory than they were earlier this year — though the index’s reading is still strong by historical standards.</a:t>
            </a:r>
          </a:p>
        </p:txBody>
      </p:sp>
      <p:sp>
        <p:nvSpPr>
          <p:cNvPr id="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13</a:t>
            </a:r>
          </a:p>
        </p:txBody>
      </p:sp>
      <p:graphicFrame>
        <p:nvGraphicFramePr>
          <p:cNvPr id="78" name="Chart Placeholder 6"/>
          <p:cNvGraphicFramePr>
            <a:graphicFrameLocks/>
          </p:cNvGraphicFramePr>
          <p:nvPr>
            <p:extLst>
              <p:ext uri="{D42A27DB-BD31-4B8C-83A1-F6EECF244321}">
                <p14:modId xmlns:p14="http://schemas.microsoft.com/office/powerpoint/2010/main" val="2918172917"/>
              </p:ext>
            </p:extLst>
          </p:nvPr>
        </p:nvGraphicFramePr>
        <p:xfrm>
          <a:off x="-43093" y="1158537"/>
          <a:ext cx="9068118" cy="5578497"/>
        </p:xfrm>
        <a:graphic>
          <a:graphicData uri="http://schemas.openxmlformats.org/drawingml/2006/chart">
            <c:chart xmlns:c="http://schemas.openxmlformats.org/drawingml/2006/chart" xmlns:r="http://schemas.openxmlformats.org/officeDocument/2006/relationships" r:id="rId3"/>
          </a:graphicData>
        </a:graphic>
      </p:graphicFrame>
      <p:sp>
        <p:nvSpPr>
          <p:cNvPr id="81" name="Text Placeholder 2"/>
          <p:cNvSpPr txBox="1">
            <a:spLocks/>
          </p:cNvSpPr>
          <p:nvPr/>
        </p:nvSpPr>
        <p:spPr bwMode="auto">
          <a:xfrm>
            <a:off x="310056" y="1814539"/>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Monthly Confidence Index: Equipment Finance Industry (MCI-EFI)</a:t>
            </a:r>
          </a:p>
        </p:txBody>
      </p:sp>
      <p:sp>
        <p:nvSpPr>
          <p:cNvPr id="82"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ELFF MCI-EFI</a:t>
            </a:r>
          </a:p>
        </p:txBody>
      </p:sp>
      <p:sp>
        <p:nvSpPr>
          <p:cNvPr id="84" name="TextBox 83"/>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85" name="Group 84"/>
          <p:cNvGrpSpPr/>
          <p:nvPr/>
        </p:nvGrpSpPr>
        <p:grpSpPr>
          <a:xfrm>
            <a:off x="3481452" y="1169297"/>
            <a:ext cx="2181096" cy="354703"/>
            <a:chOff x="3481452" y="1169297"/>
            <a:chExt cx="2181096" cy="354703"/>
          </a:xfrm>
        </p:grpSpPr>
        <p:grpSp>
          <p:nvGrpSpPr>
            <p:cNvPr id="89" name="Group 88"/>
            <p:cNvGrpSpPr/>
            <p:nvPr/>
          </p:nvGrpSpPr>
          <p:grpSpPr>
            <a:xfrm>
              <a:off x="4170628" y="1169297"/>
              <a:ext cx="802744" cy="354703"/>
              <a:chOff x="4170628" y="1169297"/>
              <a:chExt cx="802744" cy="354703"/>
            </a:xfrm>
          </p:grpSpPr>
          <p:sp>
            <p:nvSpPr>
              <p:cNvPr id="98"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9" name="Group 945"/>
              <p:cNvGrpSpPr>
                <a:grpSpLocks noChangeAspect="1"/>
              </p:cNvGrpSpPr>
              <p:nvPr/>
            </p:nvGrpSpPr>
            <p:grpSpPr bwMode="auto">
              <a:xfrm>
                <a:off x="4490966" y="1200403"/>
                <a:ext cx="162069" cy="292491"/>
                <a:chOff x="1570" y="1754"/>
                <a:chExt cx="169" cy="305"/>
              </a:xfrm>
              <a:solidFill>
                <a:schemeClr val="bg1"/>
              </a:solidFill>
            </p:grpSpPr>
            <p:sp>
              <p:nvSpPr>
                <p:cNvPr id="100"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1"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0" name="Group 89"/>
            <p:cNvGrpSpPr/>
            <p:nvPr/>
          </p:nvGrpSpPr>
          <p:grpSpPr>
            <a:xfrm>
              <a:off x="3481452" y="1169297"/>
              <a:ext cx="802744" cy="354703"/>
              <a:chOff x="3481452" y="1169297"/>
              <a:chExt cx="802744" cy="354703"/>
            </a:xfrm>
          </p:grpSpPr>
          <p:sp>
            <p:nvSpPr>
              <p:cNvPr id="94"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5" name="Gruppieren 18"/>
              <p:cNvGrpSpPr>
                <a:grpSpLocks noChangeAspect="1"/>
              </p:cNvGrpSpPr>
              <p:nvPr/>
            </p:nvGrpSpPr>
            <p:grpSpPr>
              <a:xfrm>
                <a:off x="3701205" y="1219231"/>
                <a:ext cx="363238" cy="254834"/>
                <a:chOff x="5276852" y="3736975"/>
                <a:chExt cx="508000" cy="356394"/>
              </a:xfrm>
              <a:solidFill>
                <a:schemeClr val="bg1"/>
              </a:solidFill>
            </p:grpSpPr>
            <p:sp>
              <p:nvSpPr>
                <p:cNvPr id="96"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7"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1" name="Group 90"/>
            <p:cNvGrpSpPr/>
            <p:nvPr/>
          </p:nvGrpSpPr>
          <p:grpSpPr>
            <a:xfrm>
              <a:off x="4859804" y="1169297"/>
              <a:ext cx="802744" cy="354703"/>
              <a:chOff x="4859804" y="1169297"/>
              <a:chExt cx="802744" cy="354703"/>
            </a:xfrm>
          </p:grpSpPr>
          <p:sp>
            <p:nvSpPr>
              <p:cNvPr id="92"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3"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7" name="Group 26">
            <a:extLst>
              <a:ext uri="{FF2B5EF4-FFF2-40B4-BE49-F238E27FC236}">
                <a16:creationId xmlns:a16="http://schemas.microsoft.com/office/drawing/2014/main" id="{1B15966B-950B-4763-A93F-124ADEE97528}"/>
              </a:ext>
            </a:extLst>
          </p:cNvPr>
          <p:cNvGrpSpPr/>
          <p:nvPr/>
        </p:nvGrpSpPr>
        <p:grpSpPr>
          <a:xfrm rot="10800000">
            <a:off x="8228004" y="3889505"/>
            <a:ext cx="581892" cy="411480"/>
            <a:chOff x="8048655" y="2350681"/>
            <a:chExt cx="581892" cy="411480"/>
          </a:xfrm>
          <a:solidFill>
            <a:srgbClr val="D2CD00"/>
          </a:solidFill>
        </p:grpSpPr>
        <p:sp>
          <p:nvSpPr>
            <p:cNvPr id="28" name="Teardrop 27">
              <a:extLst>
                <a:ext uri="{FF2B5EF4-FFF2-40B4-BE49-F238E27FC236}">
                  <a16:creationId xmlns:a16="http://schemas.microsoft.com/office/drawing/2014/main" id="{FD7DBD13-C503-4E66-9C30-427648C88AD1}"/>
                </a:ext>
              </a:extLst>
            </p:cNvPr>
            <p:cNvSpPr/>
            <p:nvPr/>
          </p:nvSpPr>
          <p:spPr>
            <a:xfrm rot="8134636">
              <a:off x="8125152" y="2350681"/>
              <a:ext cx="411480" cy="411480"/>
            </a:xfrm>
            <a:prstGeom prst="teardrop">
              <a:avLst>
                <a:gd name="adj" fmla="val 157226"/>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29" name="TextBox 28">
              <a:extLst>
                <a:ext uri="{FF2B5EF4-FFF2-40B4-BE49-F238E27FC236}">
                  <a16:creationId xmlns:a16="http://schemas.microsoft.com/office/drawing/2014/main" id="{95091673-EC43-4AA0-A7DE-787DF12C0AD1}"/>
                </a:ext>
              </a:extLst>
            </p:cNvPr>
            <p:cNvSpPr txBox="1"/>
            <p:nvPr/>
          </p:nvSpPr>
          <p:spPr>
            <a:xfrm rot="10800000">
              <a:off x="8048655" y="2442290"/>
              <a:ext cx="581892" cy="238527"/>
            </a:xfrm>
            <a:prstGeom prst="rect">
              <a:avLst/>
            </a:prstGeom>
            <a:noFill/>
          </p:spPr>
          <p:txBody>
            <a:bodyPr wrap="square" rtlCol="0">
              <a:spAutoFit/>
            </a:bodyPr>
            <a:lstStyle/>
            <a:p>
              <a:pPr algn="ctr"/>
              <a:r>
                <a:rPr lang="en-US" sz="950" b="1" dirty="0">
                  <a:solidFill>
                    <a:prstClr val="white"/>
                  </a:solidFill>
                </a:rPr>
                <a:t>60.5</a:t>
              </a:r>
            </a:p>
          </p:txBody>
        </p:sp>
      </p:grpSp>
      <p:pic>
        <p:nvPicPr>
          <p:cNvPr id="30" name="Picture 5" descr="C:\Users\Public\Documents\ELFF\ELFF logo.jpg">
            <a:extLst>
              <a:ext uri="{FF2B5EF4-FFF2-40B4-BE49-F238E27FC236}">
                <a16:creationId xmlns:a16="http://schemas.microsoft.com/office/drawing/2014/main" id="{BDA6AB14-A62A-48D0-A9B5-B359FD45B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8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chemeClr val="tx1"/>
                </a:solidFill>
              </a:rPr>
              <a:t>The Equifax Small Business Lending Index fell 3.2 points in August, though the three-month moving average remains 6% above its year-ago level.</a:t>
            </a:r>
          </a:p>
        </p:txBody>
      </p:sp>
      <p:graphicFrame>
        <p:nvGraphicFramePr>
          <p:cNvPr id="194" name="Chart Placeholder 6"/>
          <p:cNvGraphicFramePr>
            <a:graphicFrameLocks/>
          </p:cNvGraphicFramePr>
          <p:nvPr>
            <p:extLst>
              <p:ext uri="{D42A27DB-BD31-4B8C-83A1-F6EECF244321}">
                <p14:modId xmlns:p14="http://schemas.microsoft.com/office/powerpoint/2010/main" val="710078827"/>
              </p:ext>
            </p:extLst>
          </p:nvPr>
        </p:nvGraphicFramePr>
        <p:xfrm>
          <a:off x="0" y="1169297"/>
          <a:ext cx="9068118" cy="5578497"/>
        </p:xfrm>
        <a:graphic>
          <a:graphicData uri="http://schemas.openxmlformats.org/drawingml/2006/chart">
            <c:chart xmlns:c="http://schemas.openxmlformats.org/drawingml/2006/chart" xmlns:r="http://schemas.openxmlformats.org/officeDocument/2006/relationships" r:id="rId3"/>
          </a:graphicData>
        </a:graphic>
      </p:graphicFrame>
      <p:grpSp>
        <p:nvGrpSpPr>
          <p:cNvPr id="197" name="Group 196"/>
          <p:cNvGrpSpPr/>
          <p:nvPr/>
        </p:nvGrpSpPr>
        <p:grpSpPr>
          <a:xfrm>
            <a:off x="310056" y="1806150"/>
            <a:ext cx="8458200" cy="425262"/>
            <a:chOff x="310056" y="1421265"/>
            <a:chExt cx="8458200" cy="425262"/>
          </a:xfrm>
        </p:grpSpPr>
        <p:sp>
          <p:nvSpPr>
            <p:cNvPr id="198"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January 2005 = 100</a:t>
              </a:r>
            </a:p>
          </p:txBody>
        </p:sp>
        <p:sp>
          <p:nvSpPr>
            <p:cNvPr id="199"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Equifax Small Business Lending Index (SBLI)</a:t>
              </a:r>
            </a:p>
          </p:txBody>
        </p:sp>
      </p:grpSp>
      <p:sp>
        <p:nvSpPr>
          <p:cNvPr id="201"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Equifax</a:t>
            </a:r>
          </a:p>
        </p:txBody>
      </p:sp>
      <p:sp>
        <p:nvSpPr>
          <p:cNvPr id="92" name="TextBox 91"/>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93" name="Group 92"/>
          <p:cNvGrpSpPr/>
          <p:nvPr/>
        </p:nvGrpSpPr>
        <p:grpSpPr>
          <a:xfrm>
            <a:off x="3481452" y="1169297"/>
            <a:ext cx="2181096" cy="354703"/>
            <a:chOff x="3481452" y="1169297"/>
            <a:chExt cx="2181096" cy="354703"/>
          </a:xfrm>
        </p:grpSpPr>
        <p:grpSp>
          <p:nvGrpSpPr>
            <p:cNvPr id="94" name="Group 93"/>
            <p:cNvGrpSpPr/>
            <p:nvPr/>
          </p:nvGrpSpPr>
          <p:grpSpPr>
            <a:xfrm>
              <a:off x="4170628" y="1169297"/>
              <a:ext cx="802744" cy="354703"/>
              <a:chOff x="4170628" y="1169297"/>
              <a:chExt cx="802744" cy="354703"/>
            </a:xfrm>
          </p:grpSpPr>
          <p:sp>
            <p:nvSpPr>
              <p:cNvPr id="107"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8" name="Group 945"/>
              <p:cNvGrpSpPr>
                <a:grpSpLocks noChangeAspect="1"/>
              </p:cNvGrpSpPr>
              <p:nvPr/>
            </p:nvGrpSpPr>
            <p:grpSpPr bwMode="auto">
              <a:xfrm>
                <a:off x="4490966" y="1200403"/>
                <a:ext cx="162069" cy="292491"/>
                <a:chOff x="1570" y="1754"/>
                <a:chExt cx="169" cy="305"/>
              </a:xfrm>
              <a:solidFill>
                <a:schemeClr val="bg1"/>
              </a:solidFill>
            </p:grpSpPr>
            <p:sp>
              <p:nvSpPr>
                <p:cNvPr id="109"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5" name="Group 94"/>
            <p:cNvGrpSpPr/>
            <p:nvPr/>
          </p:nvGrpSpPr>
          <p:grpSpPr>
            <a:xfrm>
              <a:off x="3481452" y="1169297"/>
              <a:ext cx="802744" cy="354703"/>
              <a:chOff x="3481452" y="1169297"/>
              <a:chExt cx="802744" cy="354703"/>
            </a:xfrm>
          </p:grpSpPr>
          <p:sp>
            <p:nvSpPr>
              <p:cNvPr id="103"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4" name="Gruppieren 18"/>
              <p:cNvGrpSpPr>
                <a:grpSpLocks noChangeAspect="1"/>
              </p:cNvGrpSpPr>
              <p:nvPr/>
            </p:nvGrpSpPr>
            <p:grpSpPr>
              <a:xfrm>
                <a:off x="3701205" y="1219231"/>
                <a:ext cx="363238" cy="254834"/>
                <a:chOff x="5276852" y="3736975"/>
                <a:chExt cx="508000" cy="356394"/>
              </a:xfrm>
              <a:solidFill>
                <a:schemeClr val="bg1"/>
              </a:solidFill>
            </p:grpSpPr>
            <p:sp>
              <p:nvSpPr>
                <p:cNvPr id="105"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6"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6" name="Group 95"/>
            <p:cNvGrpSpPr/>
            <p:nvPr/>
          </p:nvGrpSpPr>
          <p:grpSpPr>
            <a:xfrm>
              <a:off x="4859804" y="1169297"/>
              <a:ext cx="802744" cy="354703"/>
              <a:chOff x="4859804" y="1169297"/>
              <a:chExt cx="802744" cy="354703"/>
            </a:xfrm>
          </p:grpSpPr>
          <p:sp>
            <p:nvSpPr>
              <p:cNvPr id="98"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0"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14</a:t>
            </a:r>
          </a:p>
        </p:txBody>
      </p:sp>
      <p:sp>
        <p:nvSpPr>
          <p:cNvPr id="27" name="Speech Bubble: Rectangle 26">
            <a:extLst>
              <a:ext uri="{FF2B5EF4-FFF2-40B4-BE49-F238E27FC236}">
                <a16:creationId xmlns:a16="http://schemas.microsoft.com/office/drawing/2014/main" id="{B8C7698E-2C28-48D9-A5F4-D1409A63549F}"/>
              </a:ext>
            </a:extLst>
          </p:cNvPr>
          <p:cNvSpPr/>
          <p:nvPr/>
        </p:nvSpPr>
        <p:spPr>
          <a:xfrm>
            <a:off x="6082595" y="2552422"/>
            <a:ext cx="560536" cy="274320"/>
          </a:xfrm>
          <a:prstGeom prst="wedgeRectCallout">
            <a:avLst>
              <a:gd name="adj1" fmla="val 74787"/>
              <a:gd name="adj2" fmla="val 43285"/>
            </a:avLst>
          </a:prstGeom>
          <a:solidFill>
            <a:srgbClr val="98B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solidFill>
                  <a:schemeClr val="bg1"/>
                </a:solidFill>
              </a:rPr>
              <a:t>SBLI</a:t>
            </a:r>
          </a:p>
        </p:txBody>
      </p:sp>
      <p:sp>
        <p:nvSpPr>
          <p:cNvPr id="28" name="Speech Bubble: Rectangle 27">
            <a:extLst>
              <a:ext uri="{FF2B5EF4-FFF2-40B4-BE49-F238E27FC236}">
                <a16:creationId xmlns:a16="http://schemas.microsoft.com/office/drawing/2014/main" id="{DAEBBC66-6BD0-4FD1-A0BF-E50372A6C0BC}"/>
              </a:ext>
            </a:extLst>
          </p:cNvPr>
          <p:cNvSpPr/>
          <p:nvPr/>
        </p:nvSpPr>
        <p:spPr>
          <a:xfrm>
            <a:off x="5814970" y="4032824"/>
            <a:ext cx="721321" cy="332825"/>
          </a:xfrm>
          <a:prstGeom prst="wedgeRectCallout">
            <a:avLst>
              <a:gd name="adj1" fmla="val -49605"/>
              <a:gd name="adj2" fmla="val -113931"/>
            </a:avLst>
          </a:prstGeom>
          <a:solidFill>
            <a:srgbClr val="1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solidFill>
                  <a:schemeClr val="bg1"/>
                </a:solidFill>
              </a:rPr>
              <a:t>SBLI 3MMA</a:t>
            </a:r>
          </a:p>
        </p:txBody>
      </p:sp>
      <p:grpSp>
        <p:nvGrpSpPr>
          <p:cNvPr id="31" name="Group 30">
            <a:extLst>
              <a:ext uri="{FF2B5EF4-FFF2-40B4-BE49-F238E27FC236}">
                <a16:creationId xmlns:a16="http://schemas.microsoft.com/office/drawing/2014/main" id="{7A554878-6344-4BB9-810C-AB94993313C3}"/>
              </a:ext>
            </a:extLst>
          </p:cNvPr>
          <p:cNvGrpSpPr/>
          <p:nvPr/>
        </p:nvGrpSpPr>
        <p:grpSpPr>
          <a:xfrm rot="10800000">
            <a:off x="8330489" y="3785142"/>
            <a:ext cx="581892" cy="411480"/>
            <a:chOff x="8048655" y="2350681"/>
            <a:chExt cx="581892" cy="411480"/>
          </a:xfrm>
          <a:solidFill>
            <a:srgbClr val="D2CD00"/>
          </a:solidFill>
        </p:grpSpPr>
        <p:sp>
          <p:nvSpPr>
            <p:cNvPr id="32" name="Teardrop 31">
              <a:extLst>
                <a:ext uri="{FF2B5EF4-FFF2-40B4-BE49-F238E27FC236}">
                  <a16:creationId xmlns:a16="http://schemas.microsoft.com/office/drawing/2014/main" id="{42F92985-4160-4112-A415-4425913A2F1C}"/>
                </a:ext>
              </a:extLst>
            </p:cNvPr>
            <p:cNvSpPr/>
            <p:nvPr/>
          </p:nvSpPr>
          <p:spPr>
            <a:xfrm rot="8134636">
              <a:off x="8125152" y="2350681"/>
              <a:ext cx="411480" cy="411480"/>
            </a:xfrm>
            <a:prstGeom prst="teardrop">
              <a:avLst>
                <a:gd name="adj" fmla="val 157226"/>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33" name="TextBox 32">
              <a:extLst>
                <a:ext uri="{FF2B5EF4-FFF2-40B4-BE49-F238E27FC236}">
                  <a16:creationId xmlns:a16="http://schemas.microsoft.com/office/drawing/2014/main" id="{F22FEAA5-3DF0-4ECD-AE35-ABEEBC93B22A}"/>
                </a:ext>
              </a:extLst>
            </p:cNvPr>
            <p:cNvSpPr txBox="1"/>
            <p:nvPr/>
          </p:nvSpPr>
          <p:spPr>
            <a:xfrm rot="10800000">
              <a:off x="8048655" y="2442290"/>
              <a:ext cx="581892" cy="238527"/>
            </a:xfrm>
            <a:prstGeom prst="rect">
              <a:avLst/>
            </a:prstGeom>
            <a:noFill/>
          </p:spPr>
          <p:txBody>
            <a:bodyPr wrap="square" rtlCol="0">
              <a:spAutoFit/>
            </a:bodyPr>
            <a:lstStyle/>
            <a:p>
              <a:pPr algn="ctr"/>
              <a:r>
                <a:rPr lang="en-US" sz="950" b="1" dirty="0">
                  <a:solidFill>
                    <a:prstClr val="white"/>
                  </a:solidFill>
                </a:rPr>
                <a:t>142.8</a:t>
              </a:r>
            </a:p>
          </p:txBody>
        </p:sp>
      </p:grpSp>
      <p:pic>
        <p:nvPicPr>
          <p:cNvPr id="34" name="Picture 5" descr="C:\Users\Public\Documents\ELFF\ELFF logo.jpg">
            <a:extLst>
              <a:ext uri="{FF2B5EF4-FFF2-40B4-BE49-F238E27FC236}">
                <a16:creationId xmlns:a16="http://schemas.microsoft.com/office/drawing/2014/main" id="{8EC54E6E-2C50-41A9-A5DB-F6AE7DBEE0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94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57200" y="1163361"/>
            <a:ext cx="4305300" cy="436715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003399"/>
                </a:solidFill>
                <a:effectLst/>
                <a:uLnTx/>
                <a:uFillTx/>
                <a:latin typeface="Century Gothic" panose="020B0502020202020204" pitchFamily="34" charset="0"/>
                <a:ea typeface="+mj-ea"/>
                <a:cs typeface="Calibri" pitchFamily="34" charset="0"/>
              </a:rPr>
              <a:t>For more information on how you can use this information in your business, download the Applied Economics Handbook.</a:t>
            </a:r>
          </a:p>
        </p:txBody>
      </p:sp>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2" name="TextBox 1"/>
          <p:cNvSpPr txBox="1"/>
          <p:nvPr/>
        </p:nvSpPr>
        <p:spPr>
          <a:xfrm>
            <a:off x="457200" y="5617892"/>
            <a:ext cx="8229600"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399"/>
                </a:solidFill>
                <a:effectLst/>
                <a:uLnTx/>
                <a:uFillTx/>
                <a:latin typeface="Century Gothic" panose="020B0502020202020204" pitchFamily="34" charset="0"/>
                <a:ea typeface="+mn-ea"/>
                <a:cs typeface="+mn-cs"/>
              </a:rPr>
              <a:t>Reports are available to download at www.store.leasefoundation.org</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15</a:t>
            </a:r>
          </a:p>
        </p:txBody>
      </p:sp>
      <p:pic>
        <p:nvPicPr>
          <p:cNvPr id="11" name="Picture 10">
            <a:extLst>
              <a:ext uri="{FF2B5EF4-FFF2-40B4-BE49-F238E27FC236}">
                <a16:creationId xmlns:a16="http://schemas.microsoft.com/office/drawing/2014/main" id="{DFFD1D86-7A6B-4EEA-A446-EE849E929606}"/>
              </a:ext>
            </a:extLst>
          </p:cNvPr>
          <p:cNvPicPr>
            <a:picLocks noChangeAspect="1"/>
          </p:cNvPicPr>
          <p:nvPr/>
        </p:nvPicPr>
        <p:blipFill>
          <a:blip r:embed="rId3"/>
          <a:stretch>
            <a:fillRect/>
          </a:stretch>
        </p:blipFill>
        <p:spPr>
          <a:xfrm>
            <a:off x="5312842" y="1163361"/>
            <a:ext cx="3373958" cy="4367153"/>
          </a:xfrm>
          <a:prstGeom prst="rect">
            <a:avLst/>
          </a:prstGeom>
          <a:ln w="3175">
            <a:solidFill>
              <a:schemeClr val="bg1">
                <a:lumMod val="75000"/>
              </a:schemeClr>
            </a:solidFill>
          </a:ln>
        </p:spPr>
      </p:pic>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0" y="6028435"/>
            <a:ext cx="2412325" cy="50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0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Notes</a:t>
            </a:r>
          </a:p>
        </p:txBody>
      </p:sp>
      <p:sp>
        <p:nvSpPr>
          <p:cNvPr id="6" name="TextBox 5"/>
          <p:cNvSpPr txBox="1"/>
          <p:nvPr/>
        </p:nvSpPr>
        <p:spPr>
          <a:xfrm>
            <a:off x="389207" y="1432508"/>
            <a:ext cx="8194022" cy="3693319"/>
          </a:xfrm>
          <a:prstGeom prst="rect">
            <a:avLst/>
          </a:prstGeom>
          <a:noFill/>
        </p:spPr>
        <p:txBody>
          <a:bodyPr wrap="square" rtlCol="0">
            <a:spAutoFit/>
          </a:bodyPr>
          <a:lstStyle/>
          <a:p>
            <a:r>
              <a:rPr lang="en-US" sz="1400" b="1" dirty="0"/>
              <a:t>*U.S. Equipment &amp; Software Investment Momentum Monitor (Slide 9)</a:t>
            </a:r>
          </a:p>
          <a:p>
            <a:endParaRPr lang="en-US" sz="1100" dirty="0"/>
          </a:p>
          <a:p>
            <a:pPr marL="171450" indent="-171450">
              <a:buFont typeface="Arial" panose="020B0604020202020204" pitchFamily="34" charset="0"/>
              <a:buChar char="•"/>
            </a:pPr>
            <a:r>
              <a:rPr lang="en-US" sz="1100" i="1" dirty="0">
                <a:solidFill>
                  <a:schemeClr val="bg1">
                    <a:lumMod val="50000"/>
                  </a:schemeClr>
                </a:solidFill>
              </a:rPr>
              <a:t>Published monthly, the U.S. Equipment &amp; Software Investment Momentum Monitor is a set of leading indicators for the equipment sector consisting of indices for various equipment and software investment verticals.  These indices are designed to identify turning points in their respective investment cycles with a 3–6-month lead time.</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Each index is comprised of between 15 to 20 high-frequency indicators and is statistically optimized to signal turning points in the investment cycle without giving false readings of shifts in momentum. </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The Momentum Monitor covers 12 equipment and software verticals as defined by the U.S. Department of Commerce Bureau of Economic Analysis. These verticals include aircraft, agriculture machinery, computers, construction machinery, materials handling equipment, medical equipment, mining and oilfield equipment, other industrial equipment, railroad equipment, ships and boats, software, and trucks.</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“Recent Momentum" represents the degree of an indicator's recent acceleration or deceleration in the past month relative to its average movement during the previous 3 months. Ratings closer to "0" represent an indicator that is rapidly decelerating, while ratings closer to “10” represent an indicator that is rapidly accelerating.</a:t>
            </a:r>
          </a:p>
          <a:p>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"Historical Strength" represents the strength or weakness of an indicator in the past month relative to its typical level since 1999. Ratings closer to "0" represent an indicator that is weaker than average, while ratings closer to "10" represent an indicator that is stronger than average.</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16</a:t>
            </a:r>
          </a:p>
        </p:txBody>
      </p:sp>
      <p:pic>
        <p:nvPicPr>
          <p:cNvPr id="8" name="Picture 5" descr="C:\Users\Public\Documents\ELFF\ELFF logo.jpg">
            <a:extLst>
              <a:ext uri="{FF2B5EF4-FFF2-40B4-BE49-F238E27FC236}">
                <a16:creationId xmlns:a16="http://schemas.microsoft.com/office/drawing/2014/main" id="{E6F30DFF-873B-48BA-9483-D9F64160F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4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79" y="648762"/>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Data: Table of Contents</a:t>
            </a:r>
          </a:p>
        </p:txBody>
      </p:sp>
      <p:sp>
        <p:nvSpPr>
          <p:cNvPr id="130" name="Rectangle 129"/>
          <p:cNvSpPr/>
          <p:nvPr/>
        </p:nvSpPr>
        <p:spPr>
          <a:xfrm>
            <a:off x="3054900" y="3191997"/>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2. Investment</a:t>
            </a:r>
          </a:p>
        </p:txBody>
      </p:sp>
      <p:grpSp>
        <p:nvGrpSpPr>
          <p:cNvPr id="15" name="Group 14"/>
          <p:cNvGrpSpPr/>
          <p:nvPr/>
        </p:nvGrpSpPr>
        <p:grpSpPr>
          <a:xfrm>
            <a:off x="2363498" y="3191997"/>
            <a:ext cx="1046472" cy="694861"/>
            <a:chOff x="2363498" y="3191997"/>
            <a:chExt cx="1046472" cy="694861"/>
          </a:xfrm>
        </p:grpSpPr>
        <p:sp>
          <p:nvSpPr>
            <p:cNvPr id="131" name="Freeform 130"/>
            <p:cNvSpPr>
              <a:spLocks noChangeArrowheads="1"/>
            </p:cNvSpPr>
            <p:nvPr/>
          </p:nvSpPr>
          <p:spPr bwMode="gray">
            <a:xfrm>
              <a:off x="2363498" y="3191997"/>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1"/>
            </a:solidFill>
            <a:ln>
              <a:noFill/>
            </a:ln>
            <a:effectLst/>
          </p:spPr>
          <p:txBody>
            <a:bodyPr wrap="square" anchor="ctr">
              <a:noAutofit/>
            </a:bodyPr>
            <a:lstStyle/>
            <a:p>
              <a:endParaRPr lang="en-US" dirty="0"/>
            </a:p>
          </p:txBody>
        </p:sp>
        <p:sp>
          <p:nvSpPr>
            <p:cNvPr id="50" name="Freeform 780"/>
            <p:cNvSpPr>
              <a:spLocks noChangeAspect="1" noEditPoints="1"/>
            </p:cNvSpPr>
            <p:nvPr/>
          </p:nvSpPr>
          <p:spPr bwMode="auto">
            <a:xfrm>
              <a:off x="2521858" y="3308584"/>
              <a:ext cx="389489" cy="461689"/>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3054900" y="4271698"/>
            <a:ext cx="3725602" cy="694860"/>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3. Business Health</a:t>
            </a:r>
          </a:p>
        </p:txBody>
      </p:sp>
      <p:grpSp>
        <p:nvGrpSpPr>
          <p:cNvPr id="28" name="Group 27"/>
          <p:cNvGrpSpPr/>
          <p:nvPr/>
        </p:nvGrpSpPr>
        <p:grpSpPr>
          <a:xfrm>
            <a:off x="2363498" y="4271698"/>
            <a:ext cx="1046472" cy="694860"/>
            <a:chOff x="2363498" y="4271698"/>
            <a:chExt cx="1046472" cy="694860"/>
          </a:xfrm>
        </p:grpSpPr>
        <p:sp>
          <p:nvSpPr>
            <p:cNvPr id="113" name="Freeform 112"/>
            <p:cNvSpPr>
              <a:spLocks noChangeArrowheads="1"/>
            </p:cNvSpPr>
            <p:nvPr/>
          </p:nvSpPr>
          <p:spPr bwMode="gray">
            <a:xfrm>
              <a:off x="2363498" y="4271698"/>
              <a:ext cx="1046472" cy="694860"/>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2"/>
            </a:solidFill>
            <a:ln>
              <a:noFill/>
            </a:ln>
            <a:effectLst/>
          </p:spPr>
          <p:txBody>
            <a:bodyPr wrap="square" anchor="ctr">
              <a:noAutofit/>
            </a:bodyPr>
            <a:lstStyle/>
            <a:p>
              <a:endParaRPr lang="en-US" dirty="0"/>
            </a:p>
          </p:txBody>
        </p:sp>
        <p:grpSp>
          <p:nvGrpSpPr>
            <p:cNvPr id="76" name="Group 945"/>
            <p:cNvGrpSpPr>
              <a:grpSpLocks noChangeAspect="1"/>
            </p:cNvGrpSpPr>
            <p:nvPr/>
          </p:nvGrpSpPr>
          <p:grpSpPr bwMode="auto">
            <a:xfrm>
              <a:off x="2563158" y="4372220"/>
              <a:ext cx="275292" cy="496829"/>
              <a:chOff x="1570" y="1754"/>
              <a:chExt cx="169" cy="305"/>
            </a:xfrm>
            <a:solidFill>
              <a:schemeClr val="bg1"/>
            </a:solidFill>
          </p:grpSpPr>
          <p:sp>
            <p:nvSpPr>
              <p:cNvPr id="77"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8"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9"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81" name="Rectangle 80"/>
          <p:cNvSpPr/>
          <p:nvPr/>
        </p:nvSpPr>
        <p:spPr>
          <a:xfrm>
            <a:off x="3054900" y="2111828"/>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1. Overall Economy</a:t>
            </a:r>
          </a:p>
        </p:txBody>
      </p:sp>
      <p:sp>
        <p:nvSpPr>
          <p:cNvPr id="163" name="TextBox 162"/>
          <p:cNvSpPr txBox="1"/>
          <p:nvPr/>
        </p:nvSpPr>
        <p:spPr>
          <a:xfrm>
            <a:off x="6286418" y="2485567"/>
            <a:ext cx="458780" cy="277000"/>
          </a:xfrm>
          <a:prstGeom prst="rect">
            <a:avLst/>
          </a:prstGeom>
          <a:noFill/>
        </p:spPr>
        <p:txBody>
          <a:bodyPr wrap="none" rtlCol="0">
            <a:spAutoFit/>
          </a:bodyPr>
          <a:lstStyle/>
          <a:p>
            <a:r>
              <a:rPr lang="en-US" sz="1200" b="1" i="1" dirty="0"/>
              <a:t>p. 3</a:t>
            </a:r>
          </a:p>
        </p:txBody>
      </p:sp>
      <p:grpSp>
        <p:nvGrpSpPr>
          <p:cNvPr id="14" name="Group 13"/>
          <p:cNvGrpSpPr/>
          <p:nvPr/>
        </p:nvGrpSpPr>
        <p:grpSpPr>
          <a:xfrm>
            <a:off x="2363498" y="2111828"/>
            <a:ext cx="1046472" cy="694861"/>
            <a:chOff x="2363498" y="2111828"/>
            <a:chExt cx="1046472" cy="694861"/>
          </a:xfrm>
        </p:grpSpPr>
        <p:sp>
          <p:nvSpPr>
            <p:cNvPr id="86" name="Freeform 85"/>
            <p:cNvSpPr>
              <a:spLocks noChangeArrowheads="1"/>
            </p:cNvSpPr>
            <p:nvPr/>
          </p:nvSpPr>
          <p:spPr bwMode="gray">
            <a:xfrm>
              <a:off x="2363498" y="2111828"/>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rgbClr val="102A7D"/>
            </a:solidFill>
            <a:ln>
              <a:solidFill>
                <a:schemeClr val="bg1"/>
              </a:solidFill>
            </a:ln>
            <a:effectLst/>
          </p:spPr>
          <p:txBody>
            <a:bodyPr wrap="square" anchor="ctr">
              <a:noAutofit/>
            </a:bodyPr>
            <a:lstStyle/>
            <a:p>
              <a:endParaRPr lang="en-US" dirty="0">
                <a:highlight>
                  <a:srgbClr val="FFFF00"/>
                </a:highlight>
              </a:endParaRPr>
            </a:p>
          </p:txBody>
        </p:sp>
        <p:grpSp>
          <p:nvGrpSpPr>
            <p:cNvPr id="108" name="Gruppieren 18"/>
            <p:cNvGrpSpPr>
              <a:grpSpLocks noChangeAspect="1"/>
            </p:cNvGrpSpPr>
            <p:nvPr/>
          </p:nvGrpSpPr>
          <p:grpSpPr>
            <a:xfrm>
              <a:off x="2520049" y="2314496"/>
              <a:ext cx="412686" cy="289525"/>
              <a:chOff x="5276852" y="3736975"/>
              <a:chExt cx="508000" cy="356394"/>
            </a:xfrm>
            <a:solidFill>
              <a:schemeClr val="bg1"/>
            </a:solidFill>
          </p:grpSpPr>
          <p:sp>
            <p:nvSpPr>
              <p:cNvPr id="10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highlight>
                    <a:srgbClr val="FFFF00"/>
                  </a:highlight>
                </a:endParaRPr>
              </a:p>
            </p:txBody>
          </p:sp>
          <p:sp>
            <p:nvSpPr>
              <p:cNvPr id="11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highlight>
                    <a:srgbClr val="FFFF00"/>
                  </a:highlight>
                </a:endParaRPr>
              </a:p>
            </p:txBody>
          </p:sp>
        </p:grpSp>
      </p:grpSp>
      <p:sp>
        <p:nvSpPr>
          <p:cNvPr id="9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2</a:t>
            </a:fld>
            <a:endParaRPr lang="en-US" sz="1050" dirty="0">
              <a:solidFill>
                <a:srgbClr val="102A7E">
                  <a:tint val="75000"/>
                </a:srgbClr>
              </a:solidFill>
              <a:latin typeface="Century Gothic"/>
            </a:endParaRPr>
          </a:p>
        </p:txBody>
      </p:sp>
      <p:sp>
        <p:nvSpPr>
          <p:cNvPr id="105" name="TextBox 104"/>
          <p:cNvSpPr txBox="1"/>
          <p:nvPr/>
        </p:nvSpPr>
        <p:spPr>
          <a:xfrm>
            <a:off x="6326202" y="3609858"/>
            <a:ext cx="458780" cy="276999"/>
          </a:xfrm>
          <a:prstGeom prst="rect">
            <a:avLst/>
          </a:prstGeom>
          <a:noFill/>
        </p:spPr>
        <p:txBody>
          <a:bodyPr wrap="none" rtlCol="0">
            <a:spAutoFit/>
          </a:bodyPr>
          <a:lstStyle/>
          <a:p>
            <a:r>
              <a:rPr lang="en-US" sz="1200" b="1" i="1" dirty="0"/>
              <a:t>p. 8</a:t>
            </a:r>
          </a:p>
        </p:txBody>
      </p:sp>
      <p:sp>
        <p:nvSpPr>
          <p:cNvPr id="111" name="TextBox 110"/>
          <p:cNvSpPr txBox="1"/>
          <p:nvPr/>
        </p:nvSpPr>
        <p:spPr>
          <a:xfrm>
            <a:off x="6261704" y="4619128"/>
            <a:ext cx="545342" cy="276999"/>
          </a:xfrm>
          <a:prstGeom prst="rect">
            <a:avLst/>
          </a:prstGeom>
          <a:noFill/>
        </p:spPr>
        <p:txBody>
          <a:bodyPr wrap="none" rtlCol="0">
            <a:spAutoFit/>
          </a:bodyPr>
          <a:lstStyle/>
          <a:p>
            <a:r>
              <a:rPr lang="en-US" sz="1200" b="1" i="1" dirty="0"/>
              <a:t>p. 11</a:t>
            </a:r>
          </a:p>
        </p:txBody>
      </p:sp>
      <p:pic>
        <p:nvPicPr>
          <p:cNvPr id="26" name="Picture 5" descr="C:\Users\Public\Documents\ELFF\ELFF logo.jpg">
            <a:extLst>
              <a:ext uri="{FF2B5EF4-FFF2-40B4-BE49-F238E27FC236}">
                <a16:creationId xmlns:a16="http://schemas.microsoft.com/office/drawing/2014/main" id="{9EE325C0-FC31-44C1-A7B7-FE00F0113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9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Chart Placeholder 6"/>
          <p:cNvGraphicFramePr>
            <a:graphicFrameLocks/>
          </p:cNvGraphicFramePr>
          <p:nvPr>
            <p:extLst>
              <p:ext uri="{D42A27DB-BD31-4B8C-83A1-F6EECF244321}">
                <p14:modId xmlns:p14="http://schemas.microsoft.com/office/powerpoint/2010/main" val="2371984403"/>
              </p:ext>
            </p:extLst>
          </p:nvPr>
        </p:nvGraphicFramePr>
        <p:xfrm>
          <a:off x="-3356" y="2147657"/>
          <a:ext cx="9144000" cy="3278966"/>
        </p:xfrm>
        <a:graphic>
          <a:graphicData uri="http://schemas.openxmlformats.org/drawingml/2006/chart">
            <c:chart xmlns:c="http://schemas.openxmlformats.org/drawingml/2006/chart" xmlns:r="http://schemas.openxmlformats.org/officeDocument/2006/relationships" r:id="rId3"/>
          </a:graphicData>
        </a:graphic>
      </p:graphicFrame>
      <p:sp>
        <p:nvSpPr>
          <p:cNvPr id="149" name="Rectangle 148"/>
          <p:cNvSpPr/>
          <p:nvPr/>
        </p:nvSpPr>
        <p:spPr>
          <a:xfrm>
            <a:off x="-47831" y="-146518"/>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Text Placeholder 2"/>
          <p:cNvSpPr txBox="1">
            <a:spLocks/>
          </p:cNvSpPr>
          <p:nvPr/>
        </p:nvSpPr>
        <p:spPr>
          <a:xfrm>
            <a:off x="0" y="-2337"/>
            <a:ext cx="9143999" cy="251507"/>
          </a:xfrm>
          <a:prstGeom prst="rect">
            <a:avLst/>
          </a:prstGeom>
        </p:spPr>
        <p:txBody>
          <a:bodyPr anchor="ctr"/>
          <a:lstStyle>
            <a:lvl1pPr marL="342900" indent="-342900" algn="l" rtl="0" eaLnBrk="0" fontAlgn="base" hangingPunct="0">
              <a:spcBef>
                <a:spcPct val="20000"/>
              </a:spcBef>
              <a:spcAft>
                <a:spcPct val="0"/>
              </a:spcAft>
              <a:buBlip>
                <a:blip r:embed="rId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900" i="1" dirty="0">
              <a:solidFill>
                <a:schemeClr val="bg1">
                  <a:lumMod val="50000"/>
                </a:schemeClr>
              </a:solidFill>
            </a:endParaRPr>
          </a:p>
        </p:txBody>
      </p:sp>
      <p:sp>
        <p:nvSpPr>
          <p:cNvPr id="189" name="Rectangle 188"/>
          <p:cNvSpPr/>
          <p:nvPr/>
        </p:nvSpPr>
        <p:spPr>
          <a:xfrm>
            <a:off x="-36944" y="-120186"/>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Text Placeholder 4"/>
          <p:cNvSpPr txBox="1">
            <a:spLocks/>
          </p:cNvSpPr>
          <p:nvPr/>
        </p:nvSpPr>
        <p:spPr>
          <a:xfrm>
            <a:off x="198526" y="6628912"/>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grpSp>
        <p:nvGrpSpPr>
          <p:cNvPr id="51" name="Group 50"/>
          <p:cNvGrpSpPr/>
          <p:nvPr/>
        </p:nvGrpSpPr>
        <p:grpSpPr>
          <a:xfrm>
            <a:off x="3127706" y="1193930"/>
            <a:ext cx="2181096" cy="354703"/>
            <a:chOff x="3481452" y="1169297"/>
            <a:chExt cx="2181096" cy="354703"/>
          </a:xfrm>
        </p:grpSpPr>
        <p:grpSp>
          <p:nvGrpSpPr>
            <p:cNvPr id="52" name="Group 51"/>
            <p:cNvGrpSpPr/>
            <p:nvPr/>
          </p:nvGrpSpPr>
          <p:grpSpPr>
            <a:xfrm>
              <a:off x="4170628" y="1169297"/>
              <a:ext cx="802744" cy="354703"/>
              <a:chOff x="4170628" y="1169297"/>
              <a:chExt cx="802744" cy="354703"/>
            </a:xfrm>
          </p:grpSpPr>
          <p:sp>
            <p:nvSpPr>
              <p:cNvPr id="61" name="Chevron 157"/>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62" name="Group 945"/>
              <p:cNvGrpSpPr>
                <a:grpSpLocks noChangeAspect="1"/>
              </p:cNvGrpSpPr>
              <p:nvPr/>
            </p:nvGrpSpPr>
            <p:grpSpPr bwMode="auto">
              <a:xfrm>
                <a:off x="4490966" y="1200403"/>
                <a:ext cx="162069" cy="292491"/>
                <a:chOff x="1570" y="1754"/>
                <a:chExt cx="169" cy="305"/>
              </a:xfrm>
              <a:solidFill>
                <a:schemeClr val="bg1"/>
              </a:solidFill>
            </p:grpSpPr>
            <p:sp>
              <p:nvSpPr>
                <p:cNvPr id="63"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4"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5"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3" name="Group 52"/>
            <p:cNvGrpSpPr/>
            <p:nvPr/>
          </p:nvGrpSpPr>
          <p:grpSpPr>
            <a:xfrm>
              <a:off x="3481452" y="1169297"/>
              <a:ext cx="802744" cy="354703"/>
              <a:chOff x="3481452" y="1169297"/>
              <a:chExt cx="802744" cy="354703"/>
            </a:xfrm>
          </p:grpSpPr>
          <p:sp>
            <p:nvSpPr>
              <p:cNvPr id="57" name="Chevron 156"/>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58" name="Gruppieren 18"/>
              <p:cNvGrpSpPr>
                <a:grpSpLocks noChangeAspect="1"/>
              </p:cNvGrpSpPr>
              <p:nvPr/>
            </p:nvGrpSpPr>
            <p:grpSpPr>
              <a:xfrm>
                <a:off x="3701205" y="1219231"/>
                <a:ext cx="363238" cy="254834"/>
                <a:chOff x="5276852" y="3736975"/>
                <a:chExt cx="508000" cy="356394"/>
              </a:xfrm>
              <a:solidFill>
                <a:schemeClr val="bg1"/>
              </a:solidFill>
            </p:grpSpPr>
            <p:sp>
              <p:nvSpPr>
                <p:cNvPr id="5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6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4" name="Group 53"/>
            <p:cNvGrpSpPr/>
            <p:nvPr/>
          </p:nvGrpSpPr>
          <p:grpSpPr>
            <a:xfrm>
              <a:off x="4859804" y="1169297"/>
              <a:ext cx="802744" cy="354703"/>
              <a:chOff x="4859804" y="1169297"/>
              <a:chExt cx="802744" cy="354703"/>
            </a:xfrm>
          </p:grpSpPr>
          <p:sp>
            <p:nvSpPr>
              <p:cNvPr id="55"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56"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3</a:t>
            </a:fld>
            <a:endParaRPr lang="en-US" sz="1050" dirty="0">
              <a:solidFill>
                <a:srgbClr val="102A7E">
                  <a:tint val="75000"/>
                </a:srgbClr>
              </a:solidFill>
              <a:latin typeface="Century Gothic"/>
            </a:endParaRPr>
          </a:p>
        </p:txBody>
      </p:sp>
      <p:sp>
        <p:nvSpPr>
          <p:cNvPr id="85" name="Rectangular Callout 40"/>
          <p:cNvSpPr/>
          <p:nvPr/>
        </p:nvSpPr>
        <p:spPr>
          <a:xfrm>
            <a:off x="3127706" y="2593773"/>
            <a:ext cx="1996042" cy="256032"/>
          </a:xfrm>
          <a:prstGeom prst="wedgeRectCallout">
            <a:avLst>
              <a:gd name="adj1" fmla="val -21845"/>
              <a:gd name="adj2" fmla="val 183709"/>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EF6F00"/>
                </a:solidFill>
                <a:latin typeface="Calibri" pitchFamily="34" charset="0"/>
                <a:cs typeface="Calibri" pitchFamily="34" charset="0"/>
              </a:rPr>
              <a:t>30-Year Quarterly Average = 2.6%</a:t>
            </a:r>
          </a:p>
        </p:txBody>
      </p:sp>
      <p:sp>
        <p:nvSpPr>
          <p:cNvPr id="90"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rPr>
              <a:t>After expanding at a 6.7% annualized rate in Q2, the economy is now larger than it was prior to the pandemic.</a:t>
            </a:r>
          </a:p>
        </p:txBody>
      </p:sp>
      <p:sp>
        <p:nvSpPr>
          <p:cNvPr id="93" name="TextBox 92"/>
          <p:cNvSpPr txBox="1"/>
          <p:nvPr/>
        </p:nvSpPr>
        <p:spPr>
          <a:xfrm rot="16200000">
            <a:off x="-421682" y="421682"/>
            <a:ext cx="1097280" cy="253916"/>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grpSp>
        <p:nvGrpSpPr>
          <p:cNvPr id="35" name="Group 34"/>
          <p:cNvGrpSpPr/>
          <p:nvPr/>
        </p:nvGrpSpPr>
        <p:grpSpPr>
          <a:xfrm>
            <a:off x="339544" y="1691289"/>
            <a:ext cx="8458200" cy="425262"/>
            <a:chOff x="310056" y="1421265"/>
            <a:chExt cx="8458200" cy="425262"/>
          </a:xfrm>
        </p:grpSpPr>
        <p:sp>
          <p:nvSpPr>
            <p:cNvPr id="36"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Annualized Percent Change from Previous Quarter</a:t>
              </a:r>
            </a:p>
          </p:txBody>
        </p:sp>
        <p:sp>
          <p:nvSpPr>
            <p:cNvPr id="37"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Real GDP Growth</a:t>
              </a:r>
            </a:p>
          </p:txBody>
        </p:sp>
      </p:grpSp>
      <p:pic>
        <p:nvPicPr>
          <p:cNvPr id="33" name="Picture 5" descr="C:\Users\Public\Documents\ELFF\ELFF logo.jpg">
            <a:extLst>
              <a:ext uri="{FF2B5EF4-FFF2-40B4-BE49-F238E27FC236}">
                <a16:creationId xmlns:a16="http://schemas.microsoft.com/office/drawing/2014/main" id="{47E3922D-4C6C-4ACD-A30C-BC56353B0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EE257A2C-96A1-47FF-8F2A-EB1AECEF316A}"/>
              </a:ext>
            </a:extLst>
          </p:cNvPr>
          <p:cNvSpPr/>
          <p:nvPr/>
        </p:nvSpPr>
        <p:spPr>
          <a:xfrm>
            <a:off x="6441799" y="2393413"/>
            <a:ext cx="530578" cy="252521"/>
          </a:xfrm>
          <a:prstGeom prst="wedgeRectCallout">
            <a:avLst>
              <a:gd name="adj1" fmla="val 68928"/>
              <a:gd name="adj2" fmla="val -242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alibri" panose="020F0502020204030204" pitchFamily="34" charset="0"/>
                <a:cs typeface="Calibri" panose="020F0502020204030204" pitchFamily="34" charset="0"/>
              </a:rPr>
              <a:t>33.4%</a:t>
            </a:r>
          </a:p>
        </p:txBody>
      </p:sp>
      <p:sp>
        <p:nvSpPr>
          <p:cNvPr id="31" name="Speech Bubble: Rectangle 30">
            <a:extLst>
              <a:ext uri="{FF2B5EF4-FFF2-40B4-BE49-F238E27FC236}">
                <a16:creationId xmlns:a16="http://schemas.microsoft.com/office/drawing/2014/main" id="{31A3A9E7-6A2A-4496-BFA8-D1B97D12E64B}"/>
              </a:ext>
            </a:extLst>
          </p:cNvPr>
          <p:cNvSpPr/>
          <p:nvPr/>
        </p:nvSpPr>
        <p:spPr>
          <a:xfrm>
            <a:off x="5965421" y="4639937"/>
            <a:ext cx="530578" cy="252521"/>
          </a:xfrm>
          <a:prstGeom prst="wedgeRectCallout">
            <a:avLst>
              <a:gd name="adj1" fmla="val 68928"/>
              <a:gd name="adj2" fmla="val -242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alibri" panose="020F0502020204030204" pitchFamily="34" charset="0"/>
                <a:cs typeface="Calibri" panose="020F0502020204030204" pitchFamily="34" charset="0"/>
              </a:rPr>
              <a:t>-31.4%</a:t>
            </a:r>
          </a:p>
        </p:txBody>
      </p:sp>
      <p:sp>
        <p:nvSpPr>
          <p:cNvPr id="34" name="Arrow: Right 33">
            <a:extLst>
              <a:ext uri="{FF2B5EF4-FFF2-40B4-BE49-F238E27FC236}">
                <a16:creationId xmlns:a16="http://schemas.microsoft.com/office/drawing/2014/main" id="{A9D2DC68-2908-43F1-A1A9-D8DC3E507FA7}"/>
              </a:ext>
            </a:extLst>
          </p:cNvPr>
          <p:cNvSpPr/>
          <p:nvPr/>
        </p:nvSpPr>
        <p:spPr>
          <a:xfrm rot="5400000">
            <a:off x="6529711" y="4621025"/>
            <a:ext cx="513401" cy="12381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8" name="Arrow: Right 37">
            <a:extLst>
              <a:ext uri="{FF2B5EF4-FFF2-40B4-BE49-F238E27FC236}">
                <a16:creationId xmlns:a16="http://schemas.microsoft.com/office/drawing/2014/main" id="{34F22098-CE4C-41FE-832B-1AEAA12FBC6C}"/>
              </a:ext>
            </a:extLst>
          </p:cNvPr>
          <p:cNvSpPr/>
          <p:nvPr/>
        </p:nvSpPr>
        <p:spPr>
          <a:xfrm rot="16200000">
            <a:off x="7004850" y="2577498"/>
            <a:ext cx="525225" cy="1460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98214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27432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latin typeface="Century Gothic"/>
              </a:rPr>
              <a:t>Q2 growth was driven by consumer spending and E&amp;S investment. Other investment, along with gov’t spending and exports, dragged down growth.</a:t>
            </a:r>
          </a:p>
        </p:txBody>
      </p:sp>
      <p:sp>
        <p:nvSpPr>
          <p:cNvPr id="6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4</a:t>
            </a:fld>
            <a:endParaRPr lang="en-US" sz="1050" dirty="0">
              <a:solidFill>
                <a:srgbClr val="102A7E">
                  <a:tint val="75000"/>
                </a:srgbClr>
              </a:solidFill>
              <a:latin typeface="Century Gothic"/>
            </a:endParaRPr>
          </a:p>
        </p:txBody>
      </p:sp>
      <p:sp>
        <p:nvSpPr>
          <p:cNvPr id="63" name="Text Placeholder 4"/>
          <p:cNvSpPr txBox="1">
            <a:spLocks/>
          </p:cNvSpPr>
          <p:nvPr/>
        </p:nvSpPr>
        <p:spPr>
          <a:xfrm>
            <a:off x="218550" y="6609805"/>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sp>
        <p:nvSpPr>
          <p:cNvPr id="61" name="TextBox 60"/>
          <p:cNvSpPr txBox="1"/>
          <p:nvPr/>
        </p:nvSpPr>
        <p:spPr>
          <a:xfrm rot="16200000">
            <a:off x="-421682" y="421682"/>
            <a:ext cx="1097280" cy="253916"/>
          </a:xfrm>
          <a:prstGeom prst="rect">
            <a:avLst/>
          </a:prstGeom>
          <a:solidFill>
            <a:srgbClr val="102A7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grpSp>
        <p:nvGrpSpPr>
          <p:cNvPr id="64" name="Group 63"/>
          <p:cNvGrpSpPr/>
          <p:nvPr/>
        </p:nvGrpSpPr>
        <p:grpSpPr>
          <a:xfrm>
            <a:off x="310056" y="1806150"/>
            <a:ext cx="8458200" cy="425262"/>
            <a:chOff x="310056" y="1421265"/>
            <a:chExt cx="8458200" cy="425262"/>
          </a:xfrm>
        </p:grpSpPr>
        <p:sp>
          <p:nvSpPr>
            <p:cNvPr id="65"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Contributions to GDP Growth by Sector, Q2 2021</a:t>
              </a:r>
            </a:p>
          </p:txBody>
        </p:sp>
        <p:sp>
          <p:nvSpPr>
            <p:cNvPr id="66"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Tailwinds &amp; Headwinds</a:t>
              </a:r>
            </a:p>
          </p:txBody>
        </p:sp>
      </p:grpSp>
      <p:pic>
        <p:nvPicPr>
          <p:cNvPr id="69" name="Picture 5" descr="C:\Users\Public\Documents\ELFF\ELFF logo.jpg">
            <a:extLst>
              <a:ext uri="{FF2B5EF4-FFF2-40B4-BE49-F238E27FC236}">
                <a16:creationId xmlns:a16="http://schemas.microsoft.com/office/drawing/2014/main" id="{0697EC72-0C4B-425F-B208-DF2E25C8F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A752C750-95CF-45E4-B082-937356DCCE1C}"/>
              </a:ext>
            </a:extLst>
          </p:cNvPr>
          <p:cNvGrpSpPr/>
          <p:nvPr/>
        </p:nvGrpSpPr>
        <p:grpSpPr>
          <a:xfrm>
            <a:off x="3481452" y="1157296"/>
            <a:ext cx="2181096" cy="354703"/>
            <a:chOff x="3481452" y="1169297"/>
            <a:chExt cx="2181096" cy="354703"/>
          </a:xfrm>
        </p:grpSpPr>
        <p:grpSp>
          <p:nvGrpSpPr>
            <p:cNvPr id="84" name="Group 83">
              <a:extLst>
                <a:ext uri="{FF2B5EF4-FFF2-40B4-BE49-F238E27FC236}">
                  <a16:creationId xmlns:a16="http://schemas.microsoft.com/office/drawing/2014/main" id="{117E457A-AE86-48E0-AB1F-FEC360FFAC95}"/>
                </a:ext>
              </a:extLst>
            </p:cNvPr>
            <p:cNvGrpSpPr/>
            <p:nvPr/>
          </p:nvGrpSpPr>
          <p:grpSpPr>
            <a:xfrm>
              <a:off x="4170628" y="1169297"/>
              <a:ext cx="802744" cy="354703"/>
              <a:chOff x="4170628" y="1169297"/>
              <a:chExt cx="802744" cy="354703"/>
            </a:xfrm>
          </p:grpSpPr>
          <p:sp>
            <p:nvSpPr>
              <p:cNvPr id="93" name="Chevron 157">
                <a:extLst>
                  <a:ext uri="{FF2B5EF4-FFF2-40B4-BE49-F238E27FC236}">
                    <a16:creationId xmlns:a16="http://schemas.microsoft.com/office/drawing/2014/main" id="{1FFFF64F-8F8B-47CF-BFB6-9AFAF3B96EF5}"/>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4" name="Group 945">
                <a:extLst>
                  <a:ext uri="{FF2B5EF4-FFF2-40B4-BE49-F238E27FC236}">
                    <a16:creationId xmlns:a16="http://schemas.microsoft.com/office/drawing/2014/main" id="{C9577DED-49BE-4810-B1C6-D7BD6072EBE1}"/>
                  </a:ext>
                </a:extLst>
              </p:cNvPr>
              <p:cNvGrpSpPr>
                <a:grpSpLocks noChangeAspect="1"/>
              </p:cNvGrpSpPr>
              <p:nvPr/>
            </p:nvGrpSpPr>
            <p:grpSpPr bwMode="auto">
              <a:xfrm>
                <a:off x="4490966" y="1200403"/>
                <a:ext cx="162069" cy="292491"/>
                <a:chOff x="1570" y="1754"/>
                <a:chExt cx="169" cy="305"/>
              </a:xfrm>
              <a:solidFill>
                <a:schemeClr val="bg1"/>
              </a:solidFill>
            </p:grpSpPr>
            <p:sp>
              <p:nvSpPr>
                <p:cNvPr id="95" name="Freeform 196" descr="© INSCALE GmbH, 21.06.2010">
                  <a:extLst>
                    <a:ext uri="{FF2B5EF4-FFF2-40B4-BE49-F238E27FC236}">
                      <a16:creationId xmlns:a16="http://schemas.microsoft.com/office/drawing/2014/main" id="{8A3F0738-671E-4C59-921D-367DA8978EC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6" name="Freeform 197" descr="© INSCALE GmbH, 21.06.2010">
                  <a:extLst>
                    <a:ext uri="{FF2B5EF4-FFF2-40B4-BE49-F238E27FC236}">
                      <a16:creationId xmlns:a16="http://schemas.microsoft.com/office/drawing/2014/main" id="{E9718976-3D81-40E5-991D-FAE9406A8F9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7" name="Freeform 198" descr="© INSCALE GmbH, 21.06.2010">
                  <a:extLst>
                    <a:ext uri="{FF2B5EF4-FFF2-40B4-BE49-F238E27FC236}">
                      <a16:creationId xmlns:a16="http://schemas.microsoft.com/office/drawing/2014/main" id="{30F4C88A-8610-4E6C-96EE-2596E8BA1625}"/>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5" name="Group 84">
              <a:extLst>
                <a:ext uri="{FF2B5EF4-FFF2-40B4-BE49-F238E27FC236}">
                  <a16:creationId xmlns:a16="http://schemas.microsoft.com/office/drawing/2014/main" id="{BE523544-9C9F-4233-B97C-02B98B8F6A0D}"/>
                </a:ext>
              </a:extLst>
            </p:cNvPr>
            <p:cNvGrpSpPr/>
            <p:nvPr/>
          </p:nvGrpSpPr>
          <p:grpSpPr>
            <a:xfrm>
              <a:off x="3481452" y="1169297"/>
              <a:ext cx="802744" cy="354703"/>
              <a:chOff x="3481452" y="1169297"/>
              <a:chExt cx="802744" cy="354703"/>
            </a:xfrm>
          </p:grpSpPr>
          <p:sp>
            <p:nvSpPr>
              <p:cNvPr id="89" name="Chevron 156">
                <a:extLst>
                  <a:ext uri="{FF2B5EF4-FFF2-40B4-BE49-F238E27FC236}">
                    <a16:creationId xmlns:a16="http://schemas.microsoft.com/office/drawing/2014/main" id="{0E85A65F-C425-44F2-94D8-D2C67DA7D665}"/>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0" name="Gruppieren 18">
                <a:extLst>
                  <a:ext uri="{FF2B5EF4-FFF2-40B4-BE49-F238E27FC236}">
                    <a16:creationId xmlns:a16="http://schemas.microsoft.com/office/drawing/2014/main" id="{1ECB193F-82B3-4925-9981-BE8B14B9F253}"/>
                  </a:ext>
                </a:extLst>
              </p:cNvPr>
              <p:cNvGrpSpPr>
                <a:grpSpLocks noChangeAspect="1"/>
              </p:cNvGrpSpPr>
              <p:nvPr/>
            </p:nvGrpSpPr>
            <p:grpSpPr>
              <a:xfrm>
                <a:off x="3701205" y="1219231"/>
                <a:ext cx="363238" cy="254834"/>
                <a:chOff x="5276852" y="3736975"/>
                <a:chExt cx="508000" cy="356394"/>
              </a:xfrm>
              <a:solidFill>
                <a:schemeClr val="bg1"/>
              </a:solidFill>
            </p:grpSpPr>
            <p:sp>
              <p:nvSpPr>
                <p:cNvPr id="91" name="Freeform 332" descr="© INSCALE GmbH, 21.06.2010">
                  <a:extLst>
                    <a:ext uri="{FF2B5EF4-FFF2-40B4-BE49-F238E27FC236}">
                      <a16:creationId xmlns:a16="http://schemas.microsoft.com/office/drawing/2014/main" id="{7DF1B767-84DB-485A-B799-A25FF04B88F6}"/>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2" name="Freeform 334" descr="© INSCALE GmbH, 21.06.2010">
                  <a:extLst>
                    <a:ext uri="{FF2B5EF4-FFF2-40B4-BE49-F238E27FC236}">
                      <a16:creationId xmlns:a16="http://schemas.microsoft.com/office/drawing/2014/main" id="{B8DD6E71-AFF9-4207-8E41-B75AA26F968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6" name="Group 85">
              <a:extLst>
                <a:ext uri="{FF2B5EF4-FFF2-40B4-BE49-F238E27FC236}">
                  <a16:creationId xmlns:a16="http://schemas.microsoft.com/office/drawing/2014/main" id="{6BAB4BBD-3E53-4345-8AB4-734257890F66}"/>
                </a:ext>
              </a:extLst>
            </p:cNvPr>
            <p:cNvGrpSpPr/>
            <p:nvPr/>
          </p:nvGrpSpPr>
          <p:grpSpPr>
            <a:xfrm>
              <a:off x="4859804" y="1169297"/>
              <a:ext cx="802744" cy="354703"/>
              <a:chOff x="4859804" y="1169297"/>
              <a:chExt cx="802744" cy="354703"/>
            </a:xfrm>
          </p:grpSpPr>
          <p:sp>
            <p:nvSpPr>
              <p:cNvPr id="87" name="Chevron 158">
                <a:extLst>
                  <a:ext uri="{FF2B5EF4-FFF2-40B4-BE49-F238E27FC236}">
                    <a16:creationId xmlns:a16="http://schemas.microsoft.com/office/drawing/2014/main" id="{04F9C4E5-AB56-4146-B67C-44C09111A76E}"/>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88" name="Freeform 780">
                <a:extLst>
                  <a:ext uri="{FF2B5EF4-FFF2-40B4-BE49-F238E27FC236}">
                    <a16:creationId xmlns:a16="http://schemas.microsoft.com/office/drawing/2014/main" id="{9B77144D-31F5-4FB4-B928-589973813BF2}"/>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9" name="Text Placeholder 2">
            <a:extLst>
              <a:ext uri="{FF2B5EF4-FFF2-40B4-BE49-F238E27FC236}">
                <a16:creationId xmlns:a16="http://schemas.microsoft.com/office/drawing/2014/main" id="{F9FF17A5-4291-4FCF-81A0-1A58F8FC5554}"/>
              </a:ext>
            </a:extLst>
          </p:cNvPr>
          <p:cNvSpPr txBox="1">
            <a:spLocks/>
          </p:cNvSpPr>
          <p:nvPr/>
        </p:nvSpPr>
        <p:spPr>
          <a:xfrm>
            <a:off x="3107660" y="2512819"/>
            <a:ext cx="991608" cy="487313"/>
          </a:xfrm>
          <a:prstGeom prst="rect">
            <a:avLst/>
          </a:prstGeom>
        </p:spPr>
        <p:txBody>
          <a:bodyPr wrap="square" lIns="0" tIns="0" rIns="0" bIns="0" anchor="t">
            <a:spAutoFit/>
          </a:bodyPr>
          <a:lstStyle/>
          <a:p>
            <a:pPr marL="365760" marR="0" lvl="0" indent="-342880" algn="ctr" defTabSz="914345" rtl="0" eaLnBrk="0" fontAlgn="base" latinLnBrk="0" hangingPunct="0">
              <a:lnSpc>
                <a:spcPct val="100000"/>
              </a:lnSpc>
              <a:spcBef>
                <a:spcPts val="115"/>
              </a:spcBef>
              <a:spcAft>
                <a:spcPct val="0"/>
              </a:spcAft>
              <a:buClrTx/>
              <a:buSzTx/>
              <a:buFontTx/>
              <a:buNone/>
              <a:tabLst/>
              <a:defRPr/>
            </a:pPr>
            <a:r>
              <a:rPr kumimoji="0" lang="en-US" sz="1000" b="1" i="0" u="none" strike="noStrike" kern="1200" cap="none" spc="0" normalizeH="0" baseline="0" noProof="0" dirty="0">
                <a:ln>
                  <a:noFill/>
                </a:ln>
                <a:solidFill>
                  <a:srgbClr val="008000"/>
                </a:solidFill>
                <a:effectLst/>
                <a:uLnTx/>
                <a:uFillTx/>
                <a:latin typeface="Lucida Sans" panose="020B0602030504020204" pitchFamily="34" charset="0"/>
                <a:cs typeface="Calibri" pitchFamily="34" charset="0"/>
              </a:rPr>
              <a:t>Positive</a:t>
            </a:r>
          </a:p>
          <a:p>
            <a:pPr marL="365760" marR="0" lvl="0" indent="-342880" algn="ctr" defTabSz="914345" rtl="0" eaLnBrk="0" fontAlgn="base" latinLnBrk="0" hangingPunct="0">
              <a:lnSpc>
                <a:spcPct val="100000"/>
              </a:lnSpc>
              <a:spcBef>
                <a:spcPts val="115"/>
              </a:spcBef>
              <a:spcAft>
                <a:spcPct val="0"/>
              </a:spcAft>
              <a:buClrTx/>
              <a:buSzTx/>
              <a:buFontTx/>
              <a:buNone/>
              <a:tabLst/>
              <a:defRPr/>
            </a:pPr>
            <a:r>
              <a:rPr kumimoji="0" lang="en-US" sz="1000" b="1" i="0" u="none" strike="noStrike" kern="1200" cap="none" spc="0" normalizeH="0" baseline="0" noProof="0" dirty="0">
                <a:ln>
                  <a:noFill/>
                </a:ln>
                <a:solidFill>
                  <a:srgbClr val="008000"/>
                </a:solidFill>
                <a:effectLst/>
                <a:uLnTx/>
                <a:uFillTx/>
                <a:latin typeface="Lucida Sans" panose="020B0602030504020204" pitchFamily="34" charset="0"/>
                <a:cs typeface="Calibri" pitchFamily="34" charset="0"/>
              </a:rPr>
              <a:t>Contributions</a:t>
            </a:r>
          </a:p>
          <a:p>
            <a:pPr marL="365760" marR="0" lvl="0" indent="-342880" algn="ctr" defTabSz="914345" rtl="0" eaLnBrk="0" fontAlgn="base" latinLnBrk="0" hangingPunct="0">
              <a:lnSpc>
                <a:spcPct val="100000"/>
              </a:lnSpc>
              <a:spcBef>
                <a:spcPts val="115"/>
              </a:spcBef>
              <a:spcAft>
                <a:spcPct val="0"/>
              </a:spcAft>
              <a:buClrTx/>
              <a:buSzTx/>
              <a:buFontTx/>
              <a:buNone/>
              <a:tabLst/>
              <a:defRPr/>
            </a:pPr>
            <a:r>
              <a:rPr kumimoji="0" lang="en-US" sz="1000" b="1" i="0" u="none" strike="noStrike" kern="1200" cap="none" spc="0" normalizeH="0" baseline="0" noProof="0" dirty="0">
                <a:ln>
                  <a:noFill/>
                </a:ln>
                <a:solidFill>
                  <a:srgbClr val="008000"/>
                </a:solidFill>
                <a:effectLst/>
                <a:uLnTx/>
                <a:uFillTx/>
                <a:latin typeface="Lucida Sans" panose="020B0602030504020204" pitchFamily="34" charset="0"/>
                <a:cs typeface="Calibri" pitchFamily="34" charset="0"/>
              </a:rPr>
              <a:t>[+8.88]</a:t>
            </a:r>
          </a:p>
        </p:txBody>
      </p:sp>
      <p:sp>
        <p:nvSpPr>
          <p:cNvPr id="51" name="Text Placeholder 2">
            <a:extLst>
              <a:ext uri="{FF2B5EF4-FFF2-40B4-BE49-F238E27FC236}">
                <a16:creationId xmlns:a16="http://schemas.microsoft.com/office/drawing/2014/main" id="{45D4ABB0-2F36-4CB7-BD32-235BE4C64DBA}"/>
              </a:ext>
            </a:extLst>
          </p:cNvPr>
          <p:cNvSpPr txBox="1">
            <a:spLocks/>
          </p:cNvSpPr>
          <p:nvPr/>
        </p:nvSpPr>
        <p:spPr>
          <a:xfrm>
            <a:off x="4748551" y="2482673"/>
            <a:ext cx="995783" cy="487313"/>
          </a:xfrm>
          <a:prstGeom prst="rect">
            <a:avLst/>
          </a:prstGeom>
        </p:spPr>
        <p:txBody>
          <a:bodyPr wrap="square" lIns="0" tIns="0" rIns="0" bIns="0" anchor="t">
            <a:spAutoFit/>
          </a:bodyPr>
          <a:lstStyle/>
          <a:p>
            <a:pPr marL="365760" marR="0" lvl="0" indent="-342880" algn="ctr" defTabSz="914345" rtl="0" eaLnBrk="0" fontAlgn="base" latinLnBrk="0" hangingPunct="0">
              <a:lnSpc>
                <a:spcPct val="100000"/>
              </a:lnSpc>
              <a:spcBef>
                <a:spcPts val="115"/>
              </a:spcBef>
              <a:spcAft>
                <a:spcPct val="0"/>
              </a:spcAft>
              <a:buClrTx/>
              <a:buSzTx/>
              <a:buFontTx/>
              <a:buNone/>
              <a:tabLst/>
              <a:defRPr/>
            </a:pPr>
            <a:r>
              <a:rPr lang="en-US" sz="1000" b="1" dirty="0">
                <a:solidFill>
                  <a:srgbClr val="C00000"/>
                </a:solidFill>
                <a:latin typeface="Lucida Sans" panose="020B0602030504020204" pitchFamily="34" charset="0"/>
                <a:cs typeface="Calibri" pitchFamily="34" charset="0"/>
              </a:rPr>
              <a:t>Negative</a:t>
            </a:r>
            <a:endParaRPr kumimoji="0" lang="en-US" sz="1000" b="1" i="0" u="none" strike="noStrike" kern="1200" cap="none" spc="0" normalizeH="0" baseline="0" noProof="0" dirty="0">
              <a:ln>
                <a:noFill/>
              </a:ln>
              <a:solidFill>
                <a:srgbClr val="C00000"/>
              </a:solidFill>
              <a:effectLst/>
              <a:uLnTx/>
              <a:uFillTx/>
              <a:latin typeface="Lucida Sans" panose="020B0602030504020204" pitchFamily="34" charset="0"/>
              <a:cs typeface="Calibri" pitchFamily="34" charset="0"/>
            </a:endParaRPr>
          </a:p>
          <a:p>
            <a:pPr marL="365760" marR="0" lvl="0" indent="-342880" algn="ctr" defTabSz="914345" rtl="0" eaLnBrk="0" fontAlgn="base" latinLnBrk="0" hangingPunct="0">
              <a:lnSpc>
                <a:spcPct val="100000"/>
              </a:lnSpc>
              <a:spcBef>
                <a:spcPts val="115"/>
              </a:spcBef>
              <a:spcAft>
                <a:spcPct val="0"/>
              </a:spcAft>
              <a:buClrTx/>
              <a:buSzTx/>
              <a:buFontTx/>
              <a:buNone/>
              <a:tabLst/>
              <a:defRPr/>
            </a:pPr>
            <a:r>
              <a:rPr kumimoji="0" lang="en-US" sz="1000" b="1" i="0" u="none" strike="noStrike" kern="1200" cap="none" spc="0" normalizeH="0" baseline="0" noProof="0" dirty="0">
                <a:ln>
                  <a:noFill/>
                </a:ln>
                <a:solidFill>
                  <a:srgbClr val="C00000"/>
                </a:solidFill>
                <a:effectLst/>
                <a:uLnTx/>
                <a:uFillTx/>
                <a:latin typeface="Lucida Sans" panose="020B0602030504020204" pitchFamily="34" charset="0"/>
                <a:cs typeface="Calibri" pitchFamily="34" charset="0"/>
              </a:rPr>
              <a:t>Contributions</a:t>
            </a:r>
          </a:p>
          <a:p>
            <a:pPr marL="365760" marR="0" lvl="0" indent="-342880" algn="ctr" defTabSz="914345" rtl="0" eaLnBrk="0" fontAlgn="base" latinLnBrk="0" hangingPunct="0">
              <a:lnSpc>
                <a:spcPct val="100000"/>
              </a:lnSpc>
              <a:spcBef>
                <a:spcPts val="115"/>
              </a:spcBef>
              <a:spcAft>
                <a:spcPct val="0"/>
              </a:spcAft>
              <a:buClrTx/>
              <a:buSzTx/>
              <a:buFontTx/>
              <a:buNone/>
              <a:tabLst/>
              <a:defRPr/>
            </a:pPr>
            <a:r>
              <a:rPr kumimoji="0" lang="en-US" sz="1000" b="1" i="0" u="none" strike="noStrike" kern="1200" cap="none" spc="0" normalizeH="0" baseline="0" noProof="0" dirty="0">
                <a:ln>
                  <a:noFill/>
                </a:ln>
                <a:solidFill>
                  <a:srgbClr val="C00000"/>
                </a:solidFill>
                <a:effectLst/>
                <a:uLnTx/>
                <a:uFillTx/>
                <a:latin typeface="Lucida Sans" panose="020B0602030504020204" pitchFamily="34" charset="0"/>
                <a:cs typeface="Calibri" pitchFamily="34" charset="0"/>
              </a:rPr>
              <a:t>[-</a:t>
            </a:r>
            <a:r>
              <a:rPr lang="en-US" sz="1000" b="1" dirty="0">
                <a:solidFill>
                  <a:srgbClr val="C00000"/>
                </a:solidFill>
                <a:latin typeface="Lucida Sans" panose="020B0602030504020204" pitchFamily="34" charset="0"/>
                <a:cs typeface="Calibri" pitchFamily="34" charset="0"/>
              </a:rPr>
              <a:t>2.17</a:t>
            </a:r>
            <a:r>
              <a:rPr kumimoji="0" lang="en-US" sz="1000" b="1" i="0" u="none" strike="noStrike" kern="1200" cap="none" spc="0" normalizeH="0" baseline="0" noProof="0" dirty="0">
                <a:ln>
                  <a:noFill/>
                </a:ln>
                <a:solidFill>
                  <a:srgbClr val="C00000"/>
                </a:solidFill>
                <a:effectLst/>
                <a:uLnTx/>
                <a:uFillTx/>
                <a:latin typeface="Lucida Sans" panose="020B0602030504020204" pitchFamily="34" charset="0"/>
                <a:cs typeface="Calibri" pitchFamily="34" charset="0"/>
              </a:rPr>
              <a:t>]</a:t>
            </a:r>
          </a:p>
        </p:txBody>
      </p:sp>
      <p:graphicFrame>
        <p:nvGraphicFramePr>
          <p:cNvPr id="52" name="Chart 51">
            <a:extLst>
              <a:ext uri="{FF2B5EF4-FFF2-40B4-BE49-F238E27FC236}">
                <a16:creationId xmlns:a16="http://schemas.microsoft.com/office/drawing/2014/main" id="{A3A40919-29F8-4E65-89CA-63E43DB1ADB8}"/>
              </a:ext>
            </a:extLst>
          </p:cNvPr>
          <p:cNvGraphicFramePr/>
          <p:nvPr>
            <p:extLst>
              <p:ext uri="{D42A27DB-BD31-4B8C-83A1-F6EECF244321}">
                <p14:modId xmlns:p14="http://schemas.microsoft.com/office/powerpoint/2010/main" val="3874062863"/>
              </p:ext>
            </p:extLst>
          </p:nvPr>
        </p:nvGraphicFramePr>
        <p:xfrm>
          <a:off x="4766089" y="2757021"/>
          <a:ext cx="1733244" cy="31484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Chart 52">
            <a:extLst>
              <a:ext uri="{FF2B5EF4-FFF2-40B4-BE49-F238E27FC236}">
                <a16:creationId xmlns:a16="http://schemas.microsoft.com/office/drawing/2014/main" id="{16AEF706-2AEF-4849-87C0-F4852B4D2C5C}"/>
              </a:ext>
            </a:extLst>
          </p:cNvPr>
          <p:cNvGraphicFramePr/>
          <p:nvPr>
            <p:extLst>
              <p:ext uri="{D42A27DB-BD31-4B8C-83A1-F6EECF244321}">
                <p14:modId xmlns:p14="http://schemas.microsoft.com/office/powerpoint/2010/main" val="2356092828"/>
              </p:ext>
            </p:extLst>
          </p:nvPr>
        </p:nvGraphicFramePr>
        <p:xfrm>
          <a:off x="2264229" y="2780351"/>
          <a:ext cx="2089864" cy="3312627"/>
        </p:xfrm>
        <a:graphic>
          <a:graphicData uri="http://schemas.openxmlformats.org/drawingml/2006/chart">
            <c:chart xmlns:c="http://schemas.openxmlformats.org/drawingml/2006/chart" xmlns:r="http://schemas.openxmlformats.org/officeDocument/2006/relationships" r:id="rId6"/>
          </a:graphicData>
        </a:graphic>
      </p:graphicFrame>
      <p:sp>
        <p:nvSpPr>
          <p:cNvPr id="54" name="TextBox 53">
            <a:extLst>
              <a:ext uri="{FF2B5EF4-FFF2-40B4-BE49-F238E27FC236}">
                <a16:creationId xmlns:a16="http://schemas.microsoft.com/office/drawing/2014/main" id="{BC990BDE-E328-4D75-898B-D4F3300B3D40}"/>
              </a:ext>
            </a:extLst>
          </p:cNvPr>
          <p:cNvSpPr txBox="1"/>
          <p:nvPr/>
        </p:nvSpPr>
        <p:spPr>
          <a:xfrm>
            <a:off x="3297335" y="3187071"/>
            <a:ext cx="575695" cy="246221"/>
          </a:xfrm>
          <a:prstGeom prst="rect">
            <a:avLst/>
          </a:prstGeom>
          <a:noFill/>
        </p:spPr>
        <p:txBody>
          <a:bodyPr wrap="square" rtlCol="0" anchor="ctr">
            <a:spAutoFit/>
          </a:bodyPr>
          <a:lstStyle/>
          <a:p>
            <a:pPr algn="ctr"/>
            <a:r>
              <a:rPr lang="en-US" sz="1000" b="1" dirty="0">
                <a:solidFill>
                  <a:schemeClr val="bg1"/>
                </a:solidFill>
                <a:latin typeface="Lucida Sans" panose="020B0602030504020204" pitchFamily="34" charset="0"/>
                <a:cs typeface="Calibri" panose="020F0502020204030204" pitchFamily="34" charset="0"/>
              </a:rPr>
              <a:t>+0.96</a:t>
            </a:r>
          </a:p>
        </p:txBody>
      </p:sp>
      <p:sp>
        <p:nvSpPr>
          <p:cNvPr id="55" name="TextBox 54">
            <a:extLst>
              <a:ext uri="{FF2B5EF4-FFF2-40B4-BE49-F238E27FC236}">
                <a16:creationId xmlns:a16="http://schemas.microsoft.com/office/drawing/2014/main" id="{A292842F-978F-46E2-833D-E0DA007F27D8}"/>
              </a:ext>
            </a:extLst>
          </p:cNvPr>
          <p:cNvSpPr txBox="1"/>
          <p:nvPr/>
        </p:nvSpPr>
        <p:spPr>
          <a:xfrm>
            <a:off x="3297334" y="4504367"/>
            <a:ext cx="575695" cy="246221"/>
          </a:xfrm>
          <a:prstGeom prst="rect">
            <a:avLst/>
          </a:prstGeom>
          <a:noFill/>
        </p:spPr>
        <p:txBody>
          <a:bodyPr wrap="square" rtlCol="0" anchor="ctr">
            <a:spAutoFit/>
          </a:bodyPr>
          <a:lstStyle/>
          <a:p>
            <a:pPr algn="ctr"/>
            <a:r>
              <a:rPr lang="en-US" sz="1000" b="1" dirty="0">
                <a:solidFill>
                  <a:schemeClr val="bg1"/>
                </a:solidFill>
                <a:latin typeface="Lucida Sans" panose="020B0602030504020204" pitchFamily="34" charset="0"/>
                <a:cs typeface="Calibri" panose="020F0502020204030204" pitchFamily="34" charset="0"/>
              </a:rPr>
              <a:t>+7.92</a:t>
            </a:r>
          </a:p>
        </p:txBody>
      </p:sp>
      <p:sp>
        <p:nvSpPr>
          <p:cNvPr id="56" name="Rectangular Callout 51">
            <a:extLst>
              <a:ext uri="{FF2B5EF4-FFF2-40B4-BE49-F238E27FC236}">
                <a16:creationId xmlns:a16="http://schemas.microsoft.com/office/drawing/2014/main" id="{B9F01A28-6779-430A-962A-76C4D825540A}"/>
              </a:ext>
            </a:extLst>
          </p:cNvPr>
          <p:cNvSpPr/>
          <p:nvPr/>
        </p:nvSpPr>
        <p:spPr>
          <a:xfrm>
            <a:off x="2141990" y="4519853"/>
            <a:ext cx="892843" cy="370886"/>
          </a:xfrm>
          <a:prstGeom prst="wedgeRectCallout">
            <a:avLst>
              <a:gd name="adj1" fmla="val 64333"/>
              <a:gd name="adj2" fmla="val -18311"/>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008000"/>
                </a:solidFill>
                <a:latin typeface="Lucida Sans" panose="020B0602030504020204" pitchFamily="34" charset="0"/>
                <a:cs typeface="Calibri" panose="020F0502020204030204" pitchFamily="34" charset="0"/>
              </a:rPr>
              <a:t>Consumer Spending</a:t>
            </a:r>
          </a:p>
        </p:txBody>
      </p:sp>
      <p:sp>
        <p:nvSpPr>
          <p:cNvPr id="57" name="Rectangular Callout 51">
            <a:extLst>
              <a:ext uri="{FF2B5EF4-FFF2-40B4-BE49-F238E27FC236}">
                <a16:creationId xmlns:a16="http://schemas.microsoft.com/office/drawing/2014/main" id="{91A5AD44-7B1F-4D5A-B3FA-7E1D0778B22E}"/>
              </a:ext>
            </a:extLst>
          </p:cNvPr>
          <p:cNvSpPr/>
          <p:nvPr/>
        </p:nvSpPr>
        <p:spPr>
          <a:xfrm>
            <a:off x="2141989" y="3210253"/>
            <a:ext cx="892844" cy="330759"/>
          </a:xfrm>
          <a:prstGeom prst="wedgeRectCallout">
            <a:avLst>
              <a:gd name="adj1" fmla="val 64333"/>
              <a:gd name="adj2" fmla="val -18311"/>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008000"/>
                </a:solidFill>
                <a:latin typeface="Lucida Sans" panose="020B0602030504020204" pitchFamily="34" charset="0"/>
                <a:cs typeface="Calibri" panose="020F0502020204030204" pitchFamily="34" charset="0"/>
              </a:rPr>
              <a:t>E&amp;S Investment</a:t>
            </a:r>
          </a:p>
        </p:txBody>
      </p:sp>
      <p:cxnSp>
        <p:nvCxnSpPr>
          <p:cNvPr id="58" name="Straight Arrow Connector 57">
            <a:extLst>
              <a:ext uri="{FF2B5EF4-FFF2-40B4-BE49-F238E27FC236}">
                <a16:creationId xmlns:a16="http://schemas.microsoft.com/office/drawing/2014/main" id="{A915A364-FDCA-4DBB-9527-68E9BC73CBC6}"/>
              </a:ext>
            </a:extLst>
          </p:cNvPr>
          <p:cNvCxnSpPr>
            <a:cxnSpLocks/>
          </p:cNvCxnSpPr>
          <p:nvPr/>
        </p:nvCxnSpPr>
        <p:spPr>
          <a:xfrm flipV="1">
            <a:off x="5238566" y="3823606"/>
            <a:ext cx="0" cy="2081894"/>
          </a:xfrm>
          <a:prstGeom prst="straightConnector1">
            <a:avLst/>
          </a:prstGeom>
          <a:ln w="38100" cap="rnd">
            <a:solidFill>
              <a:srgbClr val="00875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B30FCD-FECB-44D4-B9A5-3E17D0B053A9}"/>
              </a:ext>
            </a:extLst>
          </p:cNvPr>
          <p:cNvSpPr txBox="1"/>
          <p:nvPr/>
        </p:nvSpPr>
        <p:spPr>
          <a:xfrm>
            <a:off x="4871311" y="4402039"/>
            <a:ext cx="731410" cy="577081"/>
          </a:xfrm>
          <a:prstGeom prst="rect">
            <a:avLst/>
          </a:prstGeom>
          <a:pattFill prst="wdUpDiag">
            <a:fgClr>
              <a:schemeClr val="bg1">
                <a:lumMod val="95000"/>
              </a:schemeClr>
            </a:fgClr>
            <a:bgClr>
              <a:schemeClr val="bg1">
                <a:lumMod val="95000"/>
              </a:schemeClr>
            </a:bgClr>
          </a:pattFill>
        </p:spPr>
        <p:txBody>
          <a:bodyPr wrap="square" lIns="0" tIns="45720" rIns="0" bIns="45720" rtlCol="0" anchor="ctr">
            <a:spAutoFit/>
          </a:bodyPr>
          <a:lstStyle/>
          <a:p>
            <a:pPr algn="ctr"/>
            <a:r>
              <a:rPr lang="en-US" sz="1050" b="1" dirty="0">
                <a:solidFill>
                  <a:srgbClr val="006C31"/>
                </a:solidFill>
                <a:latin typeface="Lucida Sans" panose="020B0602030504020204" pitchFamily="34" charset="0"/>
                <a:cs typeface="Calibri" panose="020F0502020204030204" pitchFamily="34" charset="0"/>
              </a:rPr>
              <a:t>GDP Growth</a:t>
            </a:r>
          </a:p>
          <a:p>
            <a:pPr algn="ctr"/>
            <a:r>
              <a:rPr lang="en-US" sz="1050" b="1" dirty="0">
                <a:solidFill>
                  <a:srgbClr val="006C31"/>
                </a:solidFill>
                <a:latin typeface="Lucida Sans" panose="020B0602030504020204" pitchFamily="34" charset="0"/>
                <a:cs typeface="Calibri" panose="020F0502020204030204" pitchFamily="34" charset="0"/>
              </a:rPr>
              <a:t>[+6.71]</a:t>
            </a:r>
          </a:p>
        </p:txBody>
      </p:sp>
      <p:sp>
        <p:nvSpPr>
          <p:cNvPr id="60" name="Rectangular Callout 51">
            <a:extLst>
              <a:ext uri="{FF2B5EF4-FFF2-40B4-BE49-F238E27FC236}">
                <a16:creationId xmlns:a16="http://schemas.microsoft.com/office/drawing/2014/main" id="{97B4B146-9CCF-42B2-A889-5FB67F925000}"/>
              </a:ext>
            </a:extLst>
          </p:cNvPr>
          <p:cNvSpPr/>
          <p:nvPr/>
        </p:nvSpPr>
        <p:spPr>
          <a:xfrm>
            <a:off x="5761872" y="2681940"/>
            <a:ext cx="995783" cy="447038"/>
          </a:xfrm>
          <a:prstGeom prst="wedgeRectCallout">
            <a:avLst>
              <a:gd name="adj1" fmla="val -64736"/>
              <a:gd name="adj2" fmla="val 37866"/>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C00000"/>
                </a:solidFill>
                <a:latin typeface="Lucida Sans" panose="020B0602030504020204" pitchFamily="34" charset="0"/>
                <a:cs typeface="Calibri" panose="020F0502020204030204" pitchFamily="34" charset="0"/>
              </a:rPr>
              <a:t>Net Exports</a:t>
            </a:r>
          </a:p>
          <a:p>
            <a:pPr algn="ctr"/>
            <a:r>
              <a:rPr lang="en-US" sz="1000" dirty="0">
                <a:solidFill>
                  <a:srgbClr val="C00000"/>
                </a:solidFill>
                <a:latin typeface="Lucida Sans" panose="020B0602030504020204" pitchFamily="34" charset="0"/>
                <a:cs typeface="Calibri" panose="020F0502020204030204" pitchFamily="34" charset="0"/>
              </a:rPr>
              <a:t>(-0.18)</a:t>
            </a:r>
          </a:p>
        </p:txBody>
      </p:sp>
      <p:sp>
        <p:nvSpPr>
          <p:cNvPr id="67" name="Rectangular Callout 51">
            <a:extLst>
              <a:ext uri="{FF2B5EF4-FFF2-40B4-BE49-F238E27FC236}">
                <a16:creationId xmlns:a16="http://schemas.microsoft.com/office/drawing/2014/main" id="{C36AAD18-F597-4E99-B091-EEEA7980A4A9}"/>
              </a:ext>
            </a:extLst>
          </p:cNvPr>
          <p:cNvSpPr/>
          <p:nvPr/>
        </p:nvSpPr>
        <p:spPr>
          <a:xfrm>
            <a:off x="5761873" y="3712110"/>
            <a:ext cx="995782" cy="376537"/>
          </a:xfrm>
          <a:prstGeom prst="wedgeRectCallout">
            <a:avLst>
              <a:gd name="adj1" fmla="val -68463"/>
              <a:gd name="adj2" fmla="val -56786"/>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C00000"/>
                </a:solidFill>
                <a:latin typeface="Lucida Sans" panose="020B0602030504020204" pitchFamily="34" charset="0"/>
                <a:cs typeface="Calibri" panose="020F0502020204030204" pitchFamily="34" charset="0"/>
              </a:rPr>
              <a:t>Other Investment</a:t>
            </a:r>
          </a:p>
        </p:txBody>
      </p:sp>
      <p:sp>
        <p:nvSpPr>
          <p:cNvPr id="68" name="Rectangular Callout 51">
            <a:extLst>
              <a:ext uri="{FF2B5EF4-FFF2-40B4-BE49-F238E27FC236}">
                <a16:creationId xmlns:a16="http://schemas.microsoft.com/office/drawing/2014/main" id="{C86DD766-4F8A-4F0C-88FB-29616873ADA3}"/>
              </a:ext>
            </a:extLst>
          </p:cNvPr>
          <p:cNvSpPr/>
          <p:nvPr/>
        </p:nvSpPr>
        <p:spPr>
          <a:xfrm>
            <a:off x="5761872" y="3188052"/>
            <a:ext cx="995782" cy="430385"/>
          </a:xfrm>
          <a:prstGeom prst="wedgeRectCallout">
            <a:avLst>
              <a:gd name="adj1" fmla="val -61228"/>
              <a:gd name="adj2" fmla="val -36336"/>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C00000"/>
                </a:solidFill>
                <a:latin typeface="Lucida Sans" panose="020B0602030504020204" pitchFamily="34" charset="0"/>
                <a:cs typeface="Calibri" panose="020F0502020204030204" pitchFamily="34" charset="0"/>
              </a:rPr>
              <a:t>Govt Spending</a:t>
            </a:r>
          </a:p>
          <a:p>
            <a:pPr algn="ctr"/>
            <a:r>
              <a:rPr lang="en-US" sz="1000" dirty="0">
                <a:solidFill>
                  <a:srgbClr val="C00000"/>
                </a:solidFill>
                <a:latin typeface="Lucida Sans" panose="020B0602030504020204" pitchFamily="34" charset="0"/>
                <a:cs typeface="Calibri" panose="020F0502020204030204" pitchFamily="34" charset="0"/>
              </a:rPr>
              <a:t>(-0.36)</a:t>
            </a:r>
          </a:p>
        </p:txBody>
      </p:sp>
    </p:spTree>
    <p:extLst>
      <p:ext uri="{BB962C8B-B14F-4D97-AF65-F5344CB8AC3E}">
        <p14:creationId xmlns:p14="http://schemas.microsoft.com/office/powerpoint/2010/main" val="282193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18" name="Text Placeholder 4">
            <a:extLst>
              <a:ext uri="{FF2B5EF4-FFF2-40B4-BE49-F238E27FC236}">
                <a16:creationId xmlns:a16="http://schemas.microsoft.com/office/drawing/2014/main" id="{3E2A6D81-8B5C-4002-93BA-F33A813B7B69}"/>
              </a:ext>
            </a:extLst>
          </p:cNvPr>
          <p:cNvSpPr txBox="1">
            <a:spLocks noChangeArrowheads="1"/>
          </p:cNvSpPr>
          <p:nvPr/>
        </p:nvSpPr>
        <p:spPr bwMode="auto">
          <a:xfrm>
            <a:off x="309563" y="662304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2021 Annual Equipment Leasing &amp; Finance U.S. Economic Outlook </a:t>
            </a:r>
          </a:p>
        </p:txBody>
      </p:sp>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5</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Top Economic Headwinds &amp; Tailwinds</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1657346"/>
            <a:ext cx="7548562" cy="319088"/>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ECONOMIC TAILWINDS</a:t>
            </a:r>
          </a:p>
        </p:txBody>
      </p:sp>
      <p:sp>
        <p:nvSpPr>
          <p:cNvPr id="182" name="Pentagon 12">
            <a:extLst>
              <a:ext uri="{FF2B5EF4-FFF2-40B4-BE49-F238E27FC236}">
                <a16:creationId xmlns:a16="http://schemas.microsoft.com/office/drawing/2014/main" id="{44A5294D-C8A7-4469-B80B-656587EE1015}"/>
              </a:ext>
            </a:extLst>
          </p:cNvPr>
          <p:cNvSpPr/>
          <p:nvPr/>
        </p:nvSpPr>
        <p:spPr>
          <a:xfrm flipH="1">
            <a:off x="757238" y="4092670"/>
            <a:ext cx="7548562" cy="319087"/>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r" eaLnBrk="1" fontAlgn="auto" hangingPunct="1">
              <a:lnSpc>
                <a:spcPct val="114000"/>
              </a:lnSpc>
              <a:spcBef>
                <a:spcPts val="0"/>
              </a:spcBef>
              <a:spcAft>
                <a:spcPts val="0"/>
              </a:spcAft>
              <a:defRPr/>
            </a:pPr>
            <a:r>
              <a:rPr lang="en-US" sz="1200" b="1" dirty="0">
                <a:solidFill>
                  <a:schemeClr val="bg1"/>
                </a:solidFill>
              </a:rPr>
              <a:t>ECONOMIC HEADWINDS</a:t>
            </a:r>
          </a:p>
        </p:txBody>
      </p:sp>
      <p:sp>
        <p:nvSpPr>
          <p:cNvPr id="266" name="Rectangle 265">
            <a:extLst>
              <a:ext uri="{FF2B5EF4-FFF2-40B4-BE49-F238E27FC236}">
                <a16:creationId xmlns:a16="http://schemas.microsoft.com/office/drawing/2014/main" id="{6AEC3243-652D-46AB-A7FA-CD48F48EB527}"/>
              </a:ext>
            </a:extLst>
          </p:cNvPr>
          <p:cNvSpPr/>
          <p:nvPr/>
        </p:nvSpPr>
        <p:spPr>
          <a:xfrm flipH="1">
            <a:off x="756962" y="4530996"/>
            <a:ext cx="6923088" cy="87476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2194560" bIns="0" spcCol="182880" anchor="ctr"/>
          <a:lstStyle/>
          <a:p>
            <a:pPr marL="173736" indent="-171450" algn="just" eaLnBrk="1" fontAlgn="auto" hangingPunct="1">
              <a:lnSpc>
                <a:spcPct val="114000"/>
              </a:lnSpc>
              <a:spcBef>
                <a:spcPts val="0"/>
              </a:spcBef>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Although consumer mobility improved substantially over the spring and early summer, the Delta variant has reduced in-person retail and recreation activity.</a:t>
            </a:r>
          </a:p>
          <a:p>
            <a:pPr marL="173736" indent="-171450" algn="just" eaLnBrk="1" fontAlgn="auto" hangingPunct="1">
              <a:lnSpc>
                <a:spcPct val="114000"/>
              </a:lnSpc>
              <a:spcBef>
                <a:spcPts val="0"/>
              </a:spcBef>
              <a:spcAft>
                <a:spcPts val="300"/>
              </a:spcAft>
              <a:buFont typeface="Arial" panose="020B0604020202020204" pitchFamily="34" charset="0"/>
              <a:buChar char="•"/>
              <a:defRPr/>
            </a:pPr>
            <a:r>
              <a:rPr lang="en-US" sz="900" dirty="0">
                <a:solidFill>
                  <a:srgbClr val="000000"/>
                </a:solidFill>
                <a:cs typeface="Calibri" pitchFamily="34" charset="0"/>
              </a:rPr>
              <a:t>The Delta variant is not expected to impair growth as severely as last winter’s COVID-19 surge. However, a worsening public health situation could lead to more financial stress now that federal support measures have largely expired.</a:t>
            </a:r>
          </a:p>
        </p:txBody>
      </p:sp>
      <p:sp>
        <p:nvSpPr>
          <p:cNvPr id="267" name="Pentagon 12">
            <a:extLst>
              <a:ext uri="{FF2B5EF4-FFF2-40B4-BE49-F238E27FC236}">
                <a16:creationId xmlns:a16="http://schemas.microsoft.com/office/drawing/2014/main" id="{A4E4DA0C-BE4D-48D9-BB0A-FD703DE9232B}"/>
              </a:ext>
            </a:extLst>
          </p:cNvPr>
          <p:cNvSpPr/>
          <p:nvPr/>
        </p:nvSpPr>
        <p:spPr>
          <a:xfrm flipH="1">
            <a:off x="5662548" y="4530996"/>
            <a:ext cx="2028890" cy="874767"/>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100" b="1" dirty="0">
                <a:solidFill>
                  <a:schemeClr val="bg1"/>
                </a:solidFill>
              </a:rPr>
              <a:t>Consumer Mobility Stalls</a:t>
            </a:r>
          </a:p>
        </p:txBody>
      </p:sp>
      <p:sp>
        <p:nvSpPr>
          <p:cNvPr id="9256" name="Oval 237">
            <a:extLst>
              <a:ext uri="{FF2B5EF4-FFF2-40B4-BE49-F238E27FC236}">
                <a16:creationId xmlns:a16="http://schemas.microsoft.com/office/drawing/2014/main" id="{32C4BB99-7E8D-492C-8226-01DE5DE1AFF9}"/>
              </a:ext>
            </a:extLst>
          </p:cNvPr>
          <p:cNvSpPr>
            <a:spLocks noChangeArrowheads="1"/>
          </p:cNvSpPr>
          <p:nvPr/>
        </p:nvSpPr>
        <p:spPr bwMode="gray">
          <a:xfrm flipH="1">
            <a:off x="7772400" y="4530996"/>
            <a:ext cx="531813" cy="87476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sz="1400"/>
          </a:p>
        </p:txBody>
      </p:sp>
      <p:sp>
        <p:nvSpPr>
          <p:cNvPr id="81" name="Rectangle 80">
            <a:extLst>
              <a:ext uri="{FF2B5EF4-FFF2-40B4-BE49-F238E27FC236}">
                <a16:creationId xmlns:a16="http://schemas.microsoft.com/office/drawing/2014/main" id="{92A4EA0B-5A00-4469-ACB8-E55DA220F7F0}"/>
              </a:ext>
            </a:extLst>
          </p:cNvPr>
          <p:cNvSpPr/>
          <p:nvPr/>
        </p:nvSpPr>
        <p:spPr>
          <a:xfrm>
            <a:off x="1381125" y="2100436"/>
            <a:ext cx="6924675" cy="8768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Consumers are on strong financial footing thanks to savings accumulated during the pandemic, suggesting consumers still have more pent-up spending power.</a:t>
            </a:r>
          </a:p>
          <a:p>
            <a:pPr marL="173736" indent="-171450" algn="just">
              <a:lnSpc>
                <a:spcPct val="114000"/>
              </a:lnSpc>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This financial cushion is keeping financial stress low as pandemic-era relief measures like the foreclosure and eviction moratoria expire.</a:t>
            </a:r>
          </a:p>
        </p:txBody>
      </p:sp>
      <p:sp>
        <p:nvSpPr>
          <p:cNvPr id="82" name="Pentagon 12">
            <a:extLst>
              <a:ext uri="{FF2B5EF4-FFF2-40B4-BE49-F238E27FC236}">
                <a16:creationId xmlns:a16="http://schemas.microsoft.com/office/drawing/2014/main" id="{3F6834F6-61DB-4B70-B2C1-D02CA3F25DFB}"/>
              </a:ext>
            </a:extLst>
          </p:cNvPr>
          <p:cNvSpPr/>
          <p:nvPr/>
        </p:nvSpPr>
        <p:spPr>
          <a:xfrm>
            <a:off x="1381125" y="2095673"/>
            <a:ext cx="2039938" cy="876879"/>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Consumer Financial Cushion</a:t>
            </a:r>
          </a:p>
        </p:txBody>
      </p:sp>
      <p:sp>
        <p:nvSpPr>
          <p:cNvPr id="9254" name="Oval 237">
            <a:extLst>
              <a:ext uri="{FF2B5EF4-FFF2-40B4-BE49-F238E27FC236}">
                <a16:creationId xmlns:a16="http://schemas.microsoft.com/office/drawing/2014/main" id="{98CBA721-FB02-4D18-9898-5CC9587F82E4}"/>
              </a:ext>
            </a:extLst>
          </p:cNvPr>
          <p:cNvSpPr>
            <a:spLocks noChangeArrowheads="1"/>
          </p:cNvSpPr>
          <p:nvPr/>
        </p:nvSpPr>
        <p:spPr bwMode="gray">
          <a:xfrm>
            <a:off x="757237" y="2100432"/>
            <a:ext cx="533399" cy="87687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3600" b="1" dirty="0">
                <a:solidFill>
                  <a:schemeClr val="bg1"/>
                </a:solidFill>
              </a:rPr>
              <a:t>$</a:t>
            </a:r>
          </a:p>
        </p:txBody>
      </p:sp>
      <p:sp>
        <p:nvSpPr>
          <p:cNvPr id="5" name="Rectangle 4">
            <a:extLst>
              <a:ext uri="{FF2B5EF4-FFF2-40B4-BE49-F238E27FC236}">
                <a16:creationId xmlns:a16="http://schemas.microsoft.com/office/drawing/2014/main" id="{DDF5389F-D803-435C-821B-485909BFB8EC}"/>
              </a:ext>
            </a:extLst>
          </p:cNvPr>
          <p:cNvSpPr/>
          <p:nvPr/>
        </p:nvSpPr>
        <p:spPr bwMode="auto">
          <a:xfrm>
            <a:off x="1381125" y="3096553"/>
            <a:ext cx="6924675" cy="8768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As the economy recovers, there has been a dramatic surge in demand for workers. Labor demand has been particularly strong for in-person services.</a:t>
            </a:r>
          </a:p>
          <a:p>
            <a:pPr marL="173736" indent="-171450" algn="just">
              <a:lnSpc>
                <a:spcPct val="114000"/>
              </a:lnSpc>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However, while hiring has been strong by historical standards, it has fallen short of expectations, and labor force participation remains subdued. One consequence is that many workers are demanding better pay and more flexibility.</a:t>
            </a:r>
          </a:p>
        </p:txBody>
      </p:sp>
      <p:sp>
        <p:nvSpPr>
          <p:cNvPr id="6" name="Pentagon 12">
            <a:extLst>
              <a:ext uri="{FF2B5EF4-FFF2-40B4-BE49-F238E27FC236}">
                <a16:creationId xmlns:a16="http://schemas.microsoft.com/office/drawing/2014/main" id="{789632F8-D59D-4E1C-89F5-4239AEBD19ED}"/>
              </a:ext>
            </a:extLst>
          </p:cNvPr>
          <p:cNvSpPr/>
          <p:nvPr/>
        </p:nvSpPr>
        <p:spPr bwMode="auto">
          <a:xfrm>
            <a:off x="1381125" y="3096553"/>
            <a:ext cx="2039938" cy="876878"/>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Labor Demand</a:t>
            </a:r>
          </a:p>
        </p:txBody>
      </p:sp>
      <p:sp>
        <p:nvSpPr>
          <p:cNvPr id="9253" name="Oval 237">
            <a:extLst>
              <a:ext uri="{FF2B5EF4-FFF2-40B4-BE49-F238E27FC236}">
                <a16:creationId xmlns:a16="http://schemas.microsoft.com/office/drawing/2014/main" id="{2DA44B17-B4B0-4743-B22E-285A91CF9F39}"/>
              </a:ext>
            </a:extLst>
          </p:cNvPr>
          <p:cNvSpPr>
            <a:spLocks noChangeArrowheads="1"/>
          </p:cNvSpPr>
          <p:nvPr/>
        </p:nvSpPr>
        <p:spPr bwMode="gray">
          <a:xfrm>
            <a:off x="758825" y="3096610"/>
            <a:ext cx="530414" cy="87641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sp>
        <p:nvSpPr>
          <p:cNvPr id="268" name="Rectangle 267">
            <a:extLst>
              <a:ext uri="{FF2B5EF4-FFF2-40B4-BE49-F238E27FC236}">
                <a16:creationId xmlns:a16="http://schemas.microsoft.com/office/drawing/2014/main" id="{73E05774-EDE8-4E65-972B-886193C8E8BF}"/>
              </a:ext>
            </a:extLst>
          </p:cNvPr>
          <p:cNvSpPr/>
          <p:nvPr/>
        </p:nvSpPr>
        <p:spPr>
          <a:xfrm flipH="1">
            <a:off x="768350" y="5509305"/>
            <a:ext cx="6923088" cy="8768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2194560" bIns="0" spcCol="182880" anchor="ctr"/>
          <a:lstStyle/>
          <a:p>
            <a:pPr marL="171450" indent="-171450" algn="just" eaLnBrk="1" fontAlgn="auto" hangingPunct="1">
              <a:lnSpc>
                <a:spcPct val="114000"/>
              </a:lnSpc>
              <a:spcBef>
                <a:spcPts val="0"/>
              </a:spcBef>
              <a:spcAft>
                <a:spcPts val="300"/>
              </a:spcAft>
              <a:buFont typeface="Arial" panose="020B0604020202020204" pitchFamily="34" charset="0"/>
              <a:buChar char="•"/>
              <a:defRPr/>
            </a:pPr>
            <a:r>
              <a:rPr lang="en-US" sz="900" dirty="0">
                <a:solidFill>
                  <a:srgbClr val="000000"/>
                </a:solidFill>
                <a:cs typeface="Calibri" pitchFamily="34" charset="0"/>
              </a:rPr>
              <a:t>Supply chains across the world have been disrupted by travel and work restrictions instated due to COVID, especially in East Asian countries.</a:t>
            </a:r>
          </a:p>
          <a:p>
            <a:pPr marL="171450" indent="-171450" algn="just" eaLnBrk="1" fontAlgn="auto" hangingPunct="1">
              <a:lnSpc>
                <a:spcPct val="114000"/>
              </a:lnSpc>
              <a:spcBef>
                <a:spcPts val="0"/>
              </a:spcBef>
              <a:spcAft>
                <a:spcPts val="300"/>
              </a:spcAft>
              <a:buFont typeface="Arial" panose="020B0604020202020204" pitchFamily="34" charset="0"/>
              <a:buChar char="•"/>
              <a:defRPr/>
            </a:pPr>
            <a:r>
              <a:rPr lang="en-US" sz="900" dirty="0">
                <a:solidFill>
                  <a:srgbClr val="000000"/>
                </a:solidFill>
                <a:cs typeface="Calibri" pitchFamily="34" charset="0"/>
              </a:rPr>
              <a:t>Port closures and backlogs have been particularly disruptive to supply chains, causing major delays and cancellations that are driving up prices.</a:t>
            </a:r>
          </a:p>
        </p:txBody>
      </p:sp>
      <p:sp>
        <p:nvSpPr>
          <p:cNvPr id="270" name="Pentagon 12">
            <a:extLst>
              <a:ext uri="{FF2B5EF4-FFF2-40B4-BE49-F238E27FC236}">
                <a16:creationId xmlns:a16="http://schemas.microsoft.com/office/drawing/2014/main" id="{6CDCB3C9-7BE4-4AC2-B8CA-3D2C17475A5C}"/>
              </a:ext>
            </a:extLst>
          </p:cNvPr>
          <p:cNvSpPr/>
          <p:nvPr/>
        </p:nvSpPr>
        <p:spPr>
          <a:xfrm flipH="1">
            <a:off x="5651500" y="5509305"/>
            <a:ext cx="2039938" cy="876878"/>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150" b="1" dirty="0">
                <a:solidFill>
                  <a:schemeClr val="bg1"/>
                </a:solidFill>
              </a:rPr>
              <a:t>Supply Chain Pressures</a:t>
            </a:r>
          </a:p>
        </p:txBody>
      </p:sp>
      <p:sp>
        <p:nvSpPr>
          <p:cNvPr id="9249" name="Oval 237">
            <a:extLst>
              <a:ext uri="{FF2B5EF4-FFF2-40B4-BE49-F238E27FC236}">
                <a16:creationId xmlns:a16="http://schemas.microsoft.com/office/drawing/2014/main" id="{9A11556D-DC6A-4E1A-8ABF-AF88FC131A9E}"/>
              </a:ext>
            </a:extLst>
          </p:cNvPr>
          <p:cNvSpPr>
            <a:spLocks noChangeArrowheads="1"/>
          </p:cNvSpPr>
          <p:nvPr/>
        </p:nvSpPr>
        <p:spPr bwMode="gray">
          <a:xfrm>
            <a:off x="7772400" y="5509305"/>
            <a:ext cx="531813" cy="87687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7" name="Group 886">
            <a:extLst>
              <a:ext uri="{FF2B5EF4-FFF2-40B4-BE49-F238E27FC236}">
                <a16:creationId xmlns:a16="http://schemas.microsoft.com/office/drawing/2014/main" id="{A42307F6-A148-43C0-8941-B593DA3C70BA}"/>
              </a:ext>
            </a:extLst>
          </p:cNvPr>
          <p:cNvGrpSpPr>
            <a:grpSpLocks noChangeAspect="1"/>
          </p:cNvGrpSpPr>
          <p:nvPr/>
        </p:nvGrpSpPr>
        <p:grpSpPr bwMode="auto">
          <a:xfrm>
            <a:off x="7798990" y="5766029"/>
            <a:ext cx="478632" cy="315970"/>
            <a:chOff x="-2621" y="1526"/>
            <a:chExt cx="893" cy="634"/>
          </a:xfrm>
          <a:solidFill>
            <a:schemeClr val="bg1"/>
          </a:solidFill>
        </p:grpSpPr>
        <p:sp>
          <p:nvSpPr>
            <p:cNvPr id="69" name="Freeform 887">
              <a:extLst>
                <a:ext uri="{FF2B5EF4-FFF2-40B4-BE49-F238E27FC236}">
                  <a16:creationId xmlns:a16="http://schemas.microsoft.com/office/drawing/2014/main" id="{31BE0B59-D9C4-485A-AB38-4034EA38548A}"/>
                </a:ext>
              </a:extLst>
            </p:cNvPr>
            <p:cNvSpPr>
              <a:spLocks noChangeAspect="1"/>
            </p:cNvSpPr>
            <p:nvPr/>
          </p:nvSpPr>
          <p:spPr bwMode="auto">
            <a:xfrm>
              <a:off x="-2209" y="1526"/>
              <a:ext cx="196" cy="122"/>
            </a:xfrm>
            <a:custGeom>
              <a:avLst/>
              <a:gdLst>
                <a:gd name="T0" fmla="*/ 201 w 513"/>
                <a:gd name="T1" fmla="*/ 0 h 321"/>
                <a:gd name="T2" fmla="*/ 0 w 513"/>
                <a:gd name="T3" fmla="*/ 256 h 321"/>
                <a:gd name="T4" fmla="*/ 420 w 513"/>
                <a:gd name="T5" fmla="*/ 321 h 321"/>
                <a:gd name="T6" fmla="*/ 513 w 513"/>
                <a:gd name="T7" fmla="*/ 65 h 321"/>
                <a:gd name="T8" fmla="*/ 201 w 513"/>
                <a:gd name="T9" fmla="*/ 0 h 321"/>
                <a:gd name="T10" fmla="*/ 0 60000 65536"/>
                <a:gd name="T11" fmla="*/ 0 60000 65536"/>
                <a:gd name="T12" fmla="*/ 0 60000 65536"/>
                <a:gd name="T13" fmla="*/ 0 60000 65536"/>
                <a:gd name="T14" fmla="*/ 0 60000 65536"/>
                <a:gd name="T15" fmla="*/ 0 w 513"/>
                <a:gd name="T16" fmla="*/ 0 h 321"/>
                <a:gd name="T17" fmla="*/ 513 w 513"/>
                <a:gd name="T18" fmla="*/ 321 h 321"/>
              </a:gdLst>
              <a:ahLst/>
              <a:cxnLst>
                <a:cxn ang="T10">
                  <a:pos x="T0" y="T1"/>
                </a:cxn>
                <a:cxn ang="T11">
                  <a:pos x="T2" y="T3"/>
                </a:cxn>
                <a:cxn ang="T12">
                  <a:pos x="T4" y="T5"/>
                </a:cxn>
                <a:cxn ang="T13">
                  <a:pos x="T6" y="T7"/>
                </a:cxn>
                <a:cxn ang="T14">
                  <a:pos x="T8" y="T9"/>
                </a:cxn>
              </a:cxnLst>
              <a:rect l="T15" t="T16" r="T17" b="T18"/>
              <a:pathLst>
                <a:path w="513" h="321">
                  <a:moveTo>
                    <a:pt x="201" y="0"/>
                  </a:moveTo>
                  <a:cubicBezTo>
                    <a:pt x="0" y="256"/>
                    <a:pt x="0" y="256"/>
                    <a:pt x="0" y="256"/>
                  </a:cubicBezTo>
                  <a:cubicBezTo>
                    <a:pt x="0" y="256"/>
                    <a:pt x="196" y="270"/>
                    <a:pt x="420" y="321"/>
                  </a:cubicBezTo>
                  <a:cubicBezTo>
                    <a:pt x="513" y="65"/>
                    <a:pt x="513" y="65"/>
                    <a:pt x="513" y="65"/>
                  </a:cubicBezTo>
                  <a:cubicBezTo>
                    <a:pt x="513" y="65"/>
                    <a:pt x="312" y="0"/>
                    <a:pt x="201" y="0"/>
                  </a:cubicBezTo>
                  <a:close/>
                </a:path>
              </a:pathLst>
            </a:custGeom>
            <a:grpFill/>
            <a:ln w="9525">
              <a:noFill/>
              <a:round/>
              <a:headEnd/>
              <a:tailEnd/>
            </a:ln>
          </p:spPr>
          <p:txBody>
            <a:bodyPr/>
            <a:lstStyle/>
            <a:p>
              <a:endParaRPr lang="en-US"/>
            </a:p>
          </p:txBody>
        </p:sp>
        <p:sp>
          <p:nvSpPr>
            <p:cNvPr id="70" name="Freeform 888">
              <a:extLst>
                <a:ext uri="{FF2B5EF4-FFF2-40B4-BE49-F238E27FC236}">
                  <a16:creationId xmlns:a16="http://schemas.microsoft.com/office/drawing/2014/main" id="{3404826B-BF47-401E-994B-89A383CFD4EC}"/>
                </a:ext>
              </a:extLst>
            </p:cNvPr>
            <p:cNvSpPr>
              <a:spLocks noChangeAspect="1" noEditPoints="1"/>
            </p:cNvSpPr>
            <p:nvPr/>
          </p:nvSpPr>
          <p:spPr bwMode="auto">
            <a:xfrm>
              <a:off x="-2428" y="1640"/>
              <a:ext cx="586" cy="165"/>
            </a:xfrm>
            <a:custGeom>
              <a:avLst/>
              <a:gdLst>
                <a:gd name="T0" fmla="*/ 145 w 1542"/>
                <a:gd name="T1" fmla="*/ 0 h 436"/>
                <a:gd name="T2" fmla="*/ 0 w 1542"/>
                <a:gd name="T3" fmla="*/ 242 h 436"/>
                <a:gd name="T4" fmla="*/ 1531 w 1542"/>
                <a:gd name="T5" fmla="*/ 436 h 436"/>
                <a:gd name="T6" fmla="*/ 1542 w 1542"/>
                <a:gd name="T7" fmla="*/ 252 h 436"/>
                <a:gd name="T8" fmla="*/ 145 w 1542"/>
                <a:gd name="T9" fmla="*/ 0 h 436"/>
                <a:gd name="T10" fmla="*/ 277 w 1542"/>
                <a:gd name="T11" fmla="*/ 212 h 436"/>
                <a:gd name="T12" fmla="*/ 212 w 1542"/>
                <a:gd name="T13" fmla="*/ 147 h 436"/>
                <a:gd name="T14" fmla="*/ 277 w 1542"/>
                <a:gd name="T15" fmla="*/ 82 h 436"/>
                <a:gd name="T16" fmla="*/ 343 w 1542"/>
                <a:gd name="T17" fmla="*/ 147 h 436"/>
                <a:gd name="T18" fmla="*/ 277 w 1542"/>
                <a:gd name="T19" fmla="*/ 212 h 436"/>
                <a:gd name="T20" fmla="*/ 508 w 1542"/>
                <a:gd name="T21" fmla="*/ 231 h 436"/>
                <a:gd name="T22" fmla="*/ 443 w 1542"/>
                <a:gd name="T23" fmla="*/ 165 h 436"/>
                <a:gd name="T24" fmla="*/ 508 w 1542"/>
                <a:gd name="T25" fmla="*/ 100 h 436"/>
                <a:gd name="T26" fmla="*/ 573 w 1542"/>
                <a:gd name="T27" fmla="*/ 165 h 436"/>
                <a:gd name="T28" fmla="*/ 508 w 1542"/>
                <a:gd name="T29" fmla="*/ 231 h 436"/>
                <a:gd name="T30" fmla="*/ 728 w 1542"/>
                <a:gd name="T31" fmla="*/ 257 h 436"/>
                <a:gd name="T32" fmla="*/ 663 w 1542"/>
                <a:gd name="T33" fmla="*/ 192 h 436"/>
                <a:gd name="T34" fmla="*/ 728 w 1542"/>
                <a:gd name="T35" fmla="*/ 126 h 436"/>
                <a:gd name="T36" fmla="*/ 793 w 1542"/>
                <a:gd name="T37" fmla="*/ 192 h 436"/>
                <a:gd name="T38" fmla="*/ 728 w 1542"/>
                <a:gd name="T39" fmla="*/ 257 h 436"/>
                <a:gd name="T40" fmla="*/ 952 w 1542"/>
                <a:gd name="T41" fmla="*/ 290 h 436"/>
                <a:gd name="T42" fmla="*/ 887 w 1542"/>
                <a:gd name="T43" fmla="*/ 225 h 436"/>
                <a:gd name="T44" fmla="*/ 952 w 1542"/>
                <a:gd name="T45" fmla="*/ 159 h 436"/>
                <a:gd name="T46" fmla="*/ 1017 w 1542"/>
                <a:gd name="T47" fmla="*/ 225 h 436"/>
                <a:gd name="T48" fmla="*/ 952 w 1542"/>
                <a:gd name="T49" fmla="*/ 290 h 4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42"/>
                <a:gd name="T76" fmla="*/ 0 h 436"/>
                <a:gd name="T77" fmla="*/ 1542 w 1542"/>
                <a:gd name="T78" fmla="*/ 436 h 4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42" h="436">
                  <a:moveTo>
                    <a:pt x="145" y="0"/>
                  </a:moveTo>
                  <a:cubicBezTo>
                    <a:pt x="0" y="242"/>
                    <a:pt x="0" y="242"/>
                    <a:pt x="0" y="242"/>
                  </a:cubicBezTo>
                  <a:cubicBezTo>
                    <a:pt x="0" y="242"/>
                    <a:pt x="1093" y="291"/>
                    <a:pt x="1531" y="436"/>
                  </a:cubicBezTo>
                  <a:cubicBezTo>
                    <a:pt x="1542" y="252"/>
                    <a:pt x="1542" y="252"/>
                    <a:pt x="1542" y="252"/>
                  </a:cubicBezTo>
                  <a:cubicBezTo>
                    <a:pt x="1542" y="252"/>
                    <a:pt x="903" y="0"/>
                    <a:pt x="145" y="0"/>
                  </a:cubicBezTo>
                  <a:close/>
                  <a:moveTo>
                    <a:pt x="277" y="212"/>
                  </a:moveTo>
                  <a:cubicBezTo>
                    <a:pt x="241" y="212"/>
                    <a:pt x="212" y="183"/>
                    <a:pt x="212" y="147"/>
                  </a:cubicBezTo>
                  <a:cubicBezTo>
                    <a:pt x="212" y="111"/>
                    <a:pt x="241" y="82"/>
                    <a:pt x="277" y="82"/>
                  </a:cubicBezTo>
                  <a:cubicBezTo>
                    <a:pt x="314" y="82"/>
                    <a:pt x="343" y="111"/>
                    <a:pt x="343" y="147"/>
                  </a:cubicBezTo>
                  <a:cubicBezTo>
                    <a:pt x="343" y="183"/>
                    <a:pt x="314" y="212"/>
                    <a:pt x="277" y="212"/>
                  </a:cubicBezTo>
                  <a:close/>
                  <a:moveTo>
                    <a:pt x="508" y="231"/>
                  </a:moveTo>
                  <a:cubicBezTo>
                    <a:pt x="472" y="231"/>
                    <a:pt x="443" y="202"/>
                    <a:pt x="443" y="165"/>
                  </a:cubicBezTo>
                  <a:cubicBezTo>
                    <a:pt x="443" y="129"/>
                    <a:pt x="472" y="100"/>
                    <a:pt x="508" y="100"/>
                  </a:cubicBezTo>
                  <a:cubicBezTo>
                    <a:pt x="544" y="100"/>
                    <a:pt x="573" y="129"/>
                    <a:pt x="573" y="165"/>
                  </a:cubicBezTo>
                  <a:cubicBezTo>
                    <a:pt x="573" y="202"/>
                    <a:pt x="544" y="231"/>
                    <a:pt x="508" y="231"/>
                  </a:cubicBezTo>
                  <a:close/>
                  <a:moveTo>
                    <a:pt x="728" y="257"/>
                  </a:moveTo>
                  <a:cubicBezTo>
                    <a:pt x="692" y="257"/>
                    <a:pt x="663" y="228"/>
                    <a:pt x="663" y="192"/>
                  </a:cubicBezTo>
                  <a:cubicBezTo>
                    <a:pt x="663" y="156"/>
                    <a:pt x="692" y="126"/>
                    <a:pt x="728" y="126"/>
                  </a:cubicBezTo>
                  <a:cubicBezTo>
                    <a:pt x="764" y="126"/>
                    <a:pt x="793" y="156"/>
                    <a:pt x="793" y="192"/>
                  </a:cubicBezTo>
                  <a:cubicBezTo>
                    <a:pt x="793" y="228"/>
                    <a:pt x="764" y="257"/>
                    <a:pt x="728" y="257"/>
                  </a:cubicBezTo>
                  <a:close/>
                  <a:moveTo>
                    <a:pt x="952" y="290"/>
                  </a:moveTo>
                  <a:cubicBezTo>
                    <a:pt x="916" y="290"/>
                    <a:pt x="887" y="261"/>
                    <a:pt x="887" y="225"/>
                  </a:cubicBezTo>
                  <a:cubicBezTo>
                    <a:pt x="887" y="188"/>
                    <a:pt x="916" y="159"/>
                    <a:pt x="952" y="159"/>
                  </a:cubicBezTo>
                  <a:cubicBezTo>
                    <a:pt x="988" y="159"/>
                    <a:pt x="1017" y="188"/>
                    <a:pt x="1017" y="225"/>
                  </a:cubicBezTo>
                  <a:cubicBezTo>
                    <a:pt x="1017" y="261"/>
                    <a:pt x="988" y="290"/>
                    <a:pt x="952" y="290"/>
                  </a:cubicBezTo>
                  <a:close/>
                </a:path>
              </a:pathLst>
            </a:custGeom>
            <a:grpFill/>
            <a:ln w="9525">
              <a:noFill/>
              <a:round/>
              <a:headEnd/>
              <a:tailEnd/>
            </a:ln>
          </p:spPr>
          <p:txBody>
            <a:bodyPr/>
            <a:lstStyle/>
            <a:p>
              <a:endParaRPr lang="en-US"/>
            </a:p>
          </p:txBody>
        </p:sp>
        <p:sp>
          <p:nvSpPr>
            <p:cNvPr id="71" name="Freeform 889">
              <a:extLst>
                <a:ext uri="{FF2B5EF4-FFF2-40B4-BE49-F238E27FC236}">
                  <a16:creationId xmlns:a16="http://schemas.microsoft.com/office/drawing/2014/main" id="{A7753C81-5E3D-4B49-ABC5-E30045DE8CAC}"/>
                </a:ext>
              </a:extLst>
            </p:cNvPr>
            <p:cNvSpPr>
              <a:spLocks noChangeAspect="1"/>
            </p:cNvSpPr>
            <p:nvPr/>
          </p:nvSpPr>
          <p:spPr bwMode="auto">
            <a:xfrm>
              <a:off x="-2621" y="1733"/>
              <a:ext cx="893" cy="427"/>
            </a:xfrm>
            <a:custGeom>
              <a:avLst/>
              <a:gdLst>
                <a:gd name="T0" fmla="*/ 0 w 2349"/>
                <a:gd name="T1" fmla="*/ 93 h 1123"/>
                <a:gd name="T2" fmla="*/ 498 w 2349"/>
                <a:gd name="T3" fmla="*/ 980 h 1123"/>
                <a:gd name="T4" fmla="*/ 993 w 2349"/>
                <a:gd name="T5" fmla="*/ 746 h 1123"/>
                <a:gd name="T6" fmla="*/ 1451 w 2349"/>
                <a:gd name="T7" fmla="*/ 843 h 1123"/>
                <a:gd name="T8" fmla="*/ 1157 w 2349"/>
                <a:gd name="T9" fmla="*/ 934 h 1123"/>
                <a:gd name="T10" fmla="*/ 1534 w 2349"/>
                <a:gd name="T11" fmla="*/ 970 h 1123"/>
                <a:gd name="T12" fmla="*/ 2210 w 2349"/>
                <a:gd name="T13" fmla="*/ 751 h 1123"/>
                <a:gd name="T14" fmla="*/ 2349 w 2349"/>
                <a:gd name="T15" fmla="*/ 336 h 1123"/>
                <a:gd name="T16" fmla="*/ 0 w 2349"/>
                <a:gd name="T17" fmla="*/ 93 h 1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9"/>
                <a:gd name="T28" fmla="*/ 0 h 1123"/>
                <a:gd name="T29" fmla="*/ 2349 w 2349"/>
                <a:gd name="T30" fmla="*/ 1123 h 1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9" h="1123">
                  <a:moveTo>
                    <a:pt x="0" y="93"/>
                  </a:moveTo>
                  <a:cubicBezTo>
                    <a:pt x="498" y="980"/>
                    <a:pt x="498" y="980"/>
                    <a:pt x="498" y="980"/>
                  </a:cubicBezTo>
                  <a:cubicBezTo>
                    <a:pt x="625" y="947"/>
                    <a:pt x="785" y="872"/>
                    <a:pt x="993" y="746"/>
                  </a:cubicBezTo>
                  <a:cubicBezTo>
                    <a:pt x="1373" y="515"/>
                    <a:pt x="1451" y="843"/>
                    <a:pt x="1451" y="843"/>
                  </a:cubicBezTo>
                  <a:cubicBezTo>
                    <a:pt x="1451" y="843"/>
                    <a:pt x="1157" y="714"/>
                    <a:pt x="1157" y="934"/>
                  </a:cubicBezTo>
                  <a:cubicBezTo>
                    <a:pt x="1157" y="1123"/>
                    <a:pt x="1534" y="970"/>
                    <a:pt x="1534" y="970"/>
                  </a:cubicBezTo>
                  <a:cubicBezTo>
                    <a:pt x="1534" y="970"/>
                    <a:pt x="1931" y="771"/>
                    <a:pt x="2210" y="751"/>
                  </a:cubicBezTo>
                  <a:cubicBezTo>
                    <a:pt x="2260" y="600"/>
                    <a:pt x="2349" y="336"/>
                    <a:pt x="2349" y="336"/>
                  </a:cubicBezTo>
                  <a:cubicBezTo>
                    <a:pt x="2349" y="336"/>
                    <a:pt x="1473" y="0"/>
                    <a:pt x="0" y="93"/>
                  </a:cubicBezTo>
                  <a:close/>
                </a:path>
              </a:pathLst>
            </a:custGeom>
            <a:grpFill/>
            <a:ln w="9525">
              <a:noFill/>
              <a:round/>
              <a:headEnd/>
              <a:tailEnd/>
            </a:ln>
          </p:spPr>
          <p:txBody>
            <a:bodyPr/>
            <a:lstStyle/>
            <a:p>
              <a:endParaRPr lang="en-US"/>
            </a:p>
          </p:txBody>
        </p:sp>
      </p:grpSp>
      <p:sp>
        <p:nvSpPr>
          <p:cNvPr id="72" name="Freeform 87">
            <a:extLst>
              <a:ext uri="{FF2B5EF4-FFF2-40B4-BE49-F238E27FC236}">
                <a16:creationId xmlns:a16="http://schemas.microsoft.com/office/drawing/2014/main" id="{749FD526-268A-41C3-8100-D09E7EC99440}"/>
              </a:ext>
            </a:extLst>
          </p:cNvPr>
          <p:cNvSpPr>
            <a:spLocks noChangeAspect="1" noEditPoints="1"/>
          </p:cNvSpPr>
          <p:nvPr/>
        </p:nvSpPr>
        <p:spPr bwMode="auto">
          <a:xfrm>
            <a:off x="816428" y="3351844"/>
            <a:ext cx="426530" cy="356553"/>
          </a:xfrm>
          <a:custGeom>
            <a:avLst/>
            <a:gdLst>
              <a:gd name="T0" fmla="*/ 677 w 769"/>
              <a:gd name="T1" fmla="*/ 357 h 641"/>
              <a:gd name="T2" fmla="*/ 642 w 769"/>
              <a:gd name="T3" fmla="*/ 339 h 641"/>
              <a:gd name="T4" fmla="*/ 671 w 769"/>
              <a:gd name="T5" fmla="*/ 313 h 641"/>
              <a:gd name="T6" fmla="*/ 680 w 769"/>
              <a:gd name="T7" fmla="*/ 248 h 641"/>
              <a:gd name="T8" fmla="*/ 658 w 769"/>
              <a:gd name="T9" fmla="*/ 127 h 641"/>
              <a:gd name="T10" fmla="*/ 548 w 769"/>
              <a:gd name="T11" fmla="*/ 108 h 641"/>
              <a:gd name="T12" fmla="*/ 557 w 769"/>
              <a:gd name="T13" fmla="*/ 215 h 641"/>
              <a:gd name="T14" fmla="*/ 513 w 769"/>
              <a:gd name="T15" fmla="*/ 313 h 641"/>
              <a:gd name="T16" fmla="*/ 540 w 769"/>
              <a:gd name="T17" fmla="*/ 339 h 641"/>
              <a:gd name="T18" fmla="*/ 507 w 769"/>
              <a:gd name="T19" fmla="*/ 357 h 641"/>
              <a:gd name="T20" fmla="*/ 511 w 769"/>
              <a:gd name="T21" fmla="*/ 394 h 641"/>
              <a:gd name="T22" fmla="*/ 647 w 769"/>
              <a:gd name="T23" fmla="*/ 460 h 641"/>
              <a:gd name="T24" fmla="*/ 748 w 769"/>
              <a:gd name="T25" fmla="*/ 468 h 641"/>
              <a:gd name="T26" fmla="*/ 767 w 769"/>
              <a:gd name="T27" fmla="*/ 449 h 641"/>
              <a:gd name="T28" fmla="*/ 107 w 769"/>
              <a:gd name="T29" fmla="*/ 471 h 641"/>
              <a:gd name="T30" fmla="*/ 203 w 769"/>
              <a:gd name="T31" fmla="*/ 416 h 641"/>
              <a:gd name="T32" fmla="*/ 264 w 769"/>
              <a:gd name="T33" fmla="*/ 390 h 641"/>
              <a:gd name="T34" fmla="*/ 253 w 769"/>
              <a:gd name="T35" fmla="*/ 354 h 641"/>
              <a:gd name="T36" fmla="*/ 225 w 769"/>
              <a:gd name="T37" fmla="*/ 339 h 641"/>
              <a:gd name="T38" fmla="*/ 223 w 769"/>
              <a:gd name="T39" fmla="*/ 320 h 641"/>
              <a:gd name="T40" fmla="*/ 227 w 769"/>
              <a:gd name="T41" fmla="*/ 300 h 641"/>
              <a:gd name="T42" fmla="*/ 210 w 769"/>
              <a:gd name="T43" fmla="*/ 215 h 641"/>
              <a:gd name="T44" fmla="*/ 210 w 769"/>
              <a:gd name="T45" fmla="*/ 101 h 641"/>
              <a:gd name="T46" fmla="*/ 126 w 769"/>
              <a:gd name="T47" fmla="*/ 107 h 641"/>
              <a:gd name="T48" fmla="*/ 98 w 769"/>
              <a:gd name="T49" fmla="*/ 140 h 641"/>
              <a:gd name="T50" fmla="*/ 100 w 769"/>
              <a:gd name="T51" fmla="*/ 204 h 641"/>
              <a:gd name="T52" fmla="*/ 98 w 769"/>
              <a:gd name="T53" fmla="*/ 254 h 641"/>
              <a:gd name="T54" fmla="*/ 115 w 769"/>
              <a:gd name="T55" fmla="*/ 271 h 641"/>
              <a:gd name="T56" fmla="*/ 128 w 769"/>
              <a:gd name="T57" fmla="*/ 309 h 641"/>
              <a:gd name="T58" fmla="*/ 128 w 769"/>
              <a:gd name="T59" fmla="*/ 331 h 641"/>
              <a:gd name="T60" fmla="*/ 107 w 769"/>
              <a:gd name="T61" fmla="*/ 352 h 641"/>
              <a:gd name="T62" fmla="*/ 21 w 769"/>
              <a:gd name="T63" fmla="*/ 394 h 641"/>
              <a:gd name="T64" fmla="*/ 0 w 769"/>
              <a:gd name="T65" fmla="*/ 457 h 641"/>
              <a:gd name="T66" fmla="*/ 39 w 769"/>
              <a:gd name="T67" fmla="*/ 471 h 641"/>
              <a:gd name="T68" fmla="*/ 478 w 769"/>
              <a:gd name="T69" fmla="*/ 414 h 641"/>
              <a:gd name="T70" fmla="*/ 470 w 769"/>
              <a:gd name="T71" fmla="*/ 335 h 641"/>
              <a:gd name="T72" fmla="*/ 494 w 769"/>
              <a:gd name="T73" fmla="*/ 280 h 641"/>
              <a:gd name="T74" fmla="*/ 522 w 769"/>
              <a:gd name="T75" fmla="*/ 201 h 641"/>
              <a:gd name="T76" fmla="*/ 511 w 769"/>
              <a:gd name="T77" fmla="*/ 147 h 641"/>
              <a:gd name="T78" fmla="*/ 507 w 769"/>
              <a:gd name="T79" fmla="*/ 53 h 641"/>
              <a:gd name="T80" fmla="*/ 441 w 769"/>
              <a:gd name="T81" fmla="*/ 7 h 641"/>
              <a:gd name="T82" fmla="*/ 325 w 769"/>
              <a:gd name="T83" fmla="*/ 18 h 641"/>
              <a:gd name="T84" fmla="*/ 256 w 769"/>
              <a:gd name="T85" fmla="*/ 55 h 641"/>
              <a:gd name="T86" fmla="*/ 258 w 769"/>
              <a:gd name="T87" fmla="*/ 160 h 641"/>
              <a:gd name="T88" fmla="*/ 245 w 769"/>
              <a:gd name="T89" fmla="*/ 217 h 641"/>
              <a:gd name="T90" fmla="*/ 284 w 769"/>
              <a:gd name="T91" fmla="*/ 282 h 641"/>
              <a:gd name="T92" fmla="*/ 306 w 769"/>
              <a:gd name="T93" fmla="*/ 346 h 641"/>
              <a:gd name="T94" fmla="*/ 269 w 769"/>
              <a:gd name="T95" fmla="*/ 425 h 641"/>
              <a:gd name="T96" fmla="*/ 161 w 769"/>
              <a:gd name="T97" fmla="*/ 475 h 641"/>
              <a:gd name="T98" fmla="*/ 104 w 769"/>
              <a:gd name="T99" fmla="*/ 554 h 641"/>
              <a:gd name="T100" fmla="*/ 98 w 769"/>
              <a:gd name="T101" fmla="*/ 610 h 641"/>
              <a:gd name="T102" fmla="*/ 198 w 769"/>
              <a:gd name="T103" fmla="*/ 630 h 641"/>
              <a:gd name="T104" fmla="*/ 518 w 769"/>
              <a:gd name="T105" fmla="*/ 635 h 641"/>
              <a:gd name="T106" fmla="*/ 666 w 769"/>
              <a:gd name="T107" fmla="*/ 613 h 641"/>
              <a:gd name="T108" fmla="*/ 669 w 769"/>
              <a:gd name="T109" fmla="*/ 577 h 641"/>
              <a:gd name="T110" fmla="*/ 625 w 769"/>
              <a:gd name="T111" fmla="*/ 486 h 641"/>
              <a:gd name="T112" fmla="*/ 514 w 769"/>
              <a:gd name="T113" fmla="*/ 43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9" h="641">
                <a:moveTo>
                  <a:pt x="747" y="394"/>
                </a:moveTo>
                <a:lnTo>
                  <a:pt x="736" y="385"/>
                </a:lnTo>
                <a:lnTo>
                  <a:pt x="719" y="376"/>
                </a:lnTo>
                <a:lnTo>
                  <a:pt x="697" y="366"/>
                </a:lnTo>
                <a:lnTo>
                  <a:pt x="677" y="357"/>
                </a:lnTo>
                <a:lnTo>
                  <a:pt x="662" y="352"/>
                </a:lnTo>
                <a:lnTo>
                  <a:pt x="654" y="348"/>
                </a:lnTo>
                <a:lnTo>
                  <a:pt x="649" y="344"/>
                </a:lnTo>
                <a:lnTo>
                  <a:pt x="645" y="341"/>
                </a:lnTo>
                <a:lnTo>
                  <a:pt x="642" y="339"/>
                </a:lnTo>
                <a:lnTo>
                  <a:pt x="642" y="335"/>
                </a:lnTo>
                <a:lnTo>
                  <a:pt x="640" y="331"/>
                </a:lnTo>
                <a:lnTo>
                  <a:pt x="640" y="328"/>
                </a:lnTo>
                <a:lnTo>
                  <a:pt x="640" y="318"/>
                </a:lnTo>
                <a:lnTo>
                  <a:pt x="671" y="313"/>
                </a:lnTo>
                <a:lnTo>
                  <a:pt x="697" y="306"/>
                </a:lnTo>
                <a:lnTo>
                  <a:pt x="721" y="295"/>
                </a:lnTo>
                <a:lnTo>
                  <a:pt x="702" y="285"/>
                </a:lnTo>
                <a:lnTo>
                  <a:pt x="689" y="269"/>
                </a:lnTo>
                <a:lnTo>
                  <a:pt x="680" y="248"/>
                </a:lnTo>
                <a:lnTo>
                  <a:pt x="675" y="225"/>
                </a:lnTo>
                <a:lnTo>
                  <a:pt x="673" y="201"/>
                </a:lnTo>
                <a:lnTo>
                  <a:pt x="673" y="177"/>
                </a:lnTo>
                <a:lnTo>
                  <a:pt x="669" y="149"/>
                </a:lnTo>
                <a:lnTo>
                  <a:pt x="658" y="127"/>
                </a:lnTo>
                <a:lnTo>
                  <a:pt x="642" y="110"/>
                </a:lnTo>
                <a:lnTo>
                  <a:pt x="619" y="99"/>
                </a:lnTo>
                <a:lnTo>
                  <a:pt x="592" y="95"/>
                </a:lnTo>
                <a:lnTo>
                  <a:pt x="568" y="99"/>
                </a:lnTo>
                <a:lnTo>
                  <a:pt x="548" y="108"/>
                </a:lnTo>
                <a:lnTo>
                  <a:pt x="546" y="134"/>
                </a:lnTo>
                <a:lnTo>
                  <a:pt x="544" y="160"/>
                </a:lnTo>
                <a:lnTo>
                  <a:pt x="542" y="167"/>
                </a:lnTo>
                <a:lnTo>
                  <a:pt x="553" y="189"/>
                </a:lnTo>
                <a:lnTo>
                  <a:pt x="557" y="215"/>
                </a:lnTo>
                <a:lnTo>
                  <a:pt x="553" y="245"/>
                </a:lnTo>
                <a:lnTo>
                  <a:pt x="546" y="269"/>
                </a:lnTo>
                <a:lnTo>
                  <a:pt x="531" y="291"/>
                </a:lnTo>
                <a:lnTo>
                  <a:pt x="514" y="307"/>
                </a:lnTo>
                <a:lnTo>
                  <a:pt x="513" y="313"/>
                </a:lnTo>
                <a:lnTo>
                  <a:pt x="544" y="318"/>
                </a:lnTo>
                <a:lnTo>
                  <a:pt x="544" y="328"/>
                </a:lnTo>
                <a:lnTo>
                  <a:pt x="544" y="331"/>
                </a:lnTo>
                <a:lnTo>
                  <a:pt x="544" y="335"/>
                </a:lnTo>
                <a:lnTo>
                  <a:pt x="540" y="339"/>
                </a:lnTo>
                <a:lnTo>
                  <a:pt x="537" y="342"/>
                </a:lnTo>
                <a:lnTo>
                  <a:pt x="531" y="346"/>
                </a:lnTo>
                <a:lnTo>
                  <a:pt x="522" y="352"/>
                </a:lnTo>
                <a:lnTo>
                  <a:pt x="514" y="354"/>
                </a:lnTo>
                <a:lnTo>
                  <a:pt x="507" y="357"/>
                </a:lnTo>
                <a:lnTo>
                  <a:pt x="496" y="363"/>
                </a:lnTo>
                <a:lnTo>
                  <a:pt x="496" y="387"/>
                </a:lnTo>
                <a:lnTo>
                  <a:pt x="500" y="389"/>
                </a:lnTo>
                <a:lnTo>
                  <a:pt x="503" y="390"/>
                </a:lnTo>
                <a:lnTo>
                  <a:pt x="511" y="394"/>
                </a:lnTo>
                <a:lnTo>
                  <a:pt x="540" y="407"/>
                </a:lnTo>
                <a:lnTo>
                  <a:pt x="572" y="420"/>
                </a:lnTo>
                <a:lnTo>
                  <a:pt x="599" y="435"/>
                </a:lnTo>
                <a:lnTo>
                  <a:pt x="625" y="447"/>
                </a:lnTo>
                <a:lnTo>
                  <a:pt x="647" y="460"/>
                </a:lnTo>
                <a:lnTo>
                  <a:pt x="660" y="471"/>
                </a:lnTo>
                <a:lnTo>
                  <a:pt x="667" y="479"/>
                </a:lnTo>
                <a:lnTo>
                  <a:pt x="701" y="475"/>
                </a:lnTo>
                <a:lnTo>
                  <a:pt x="728" y="471"/>
                </a:lnTo>
                <a:lnTo>
                  <a:pt x="748" y="468"/>
                </a:lnTo>
                <a:lnTo>
                  <a:pt x="761" y="466"/>
                </a:lnTo>
                <a:lnTo>
                  <a:pt x="765" y="464"/>
                </a:lnTo>
                <a:lnTo>
                  <a:pt x="767" y="460"/>
                </a:lnTo>
                <a:lnTo>
                  <a:pt x="769" y="457"/>
                </a:lnTo>
                <a:lnTo>
                  <a:pt x="767" y="449"/>
                </a:lnTo>
                <a:lnTo>
                  <a:pt x="765" y="436"/>
                </a:lnTo>
                <a:lnTo>
                  <a:pt x="761" y="422"/>
                </a:lnTo>
                <a:lnTo>
                  <a:pt x="756" y="405"/>
                </a:lnTo>
                <a:lnTo>
                  <a:pt x="747" y="394"/>
                </a:lnTo>
                <a:close/>
                <a:moveTo>
                  <a:pt x="107" y="471"/>
                </a:moveTo>
                <a:lnTo>
                  <a:pt x="120" y="460"/>
                </a:lnTo>
                <a:lnTo>
                  <a:pt x="137" y="451"/>
                </a:lnTo>
                <a:lnTo>
                  <a:pt x="159" y="438"/>
                </a:lnTo>
                <a:lnTo>
                  <a:pt x="181" y="427"/>
                </a:lnTo>
                <a:lnTo>
                  <a:pt x="203" y="416"/>
                </a:lnTo>
                <a:lnTo>
                  <a:pt x="225" y="407"/>
                </a:lnTo>
                <a:lnTo>
                  <a:pt x="242" y="400"/>
                </a:lnTo>
                <a:lnTo>
                  <a:pt x="253" y="396"/>
                </a:lnTo>
                <a:lnTo>
                  <a:pt x="258" y="394"/>
                </a:lnTo>
                <a:lnTo>
                  <a:pt x="264" y="390"/>
                </a:lnTo>
                <a:lnTo>
                  <a:pt x="269" y="389"/>
                </a:lnTo>
                <a:lnTo>
                  <a:pt x="271" y="387"/>
                </a:lnTo>
                <a:lnTo>
                  <a:pt x="271" y="363"/>
                </a:lnTo>
                <a:lnTo>
                  <a:pt x="262" y="357"/>
                </a:lnTo>
                <a:lnTo>
                  <a:pt x="253" y="354"/>
                </a:lnTo>
                <a:lnTo>
                  <a:pt x="245" y="352"/>
                </a:lnTo>
                <a:lnTo>
                  <a:pt x="238" y="348"/>
                </a:lnTo>
                <a:lnTo>
                  <a:pt x="233" y="344"/>
                </a:lnTo>
                <a:lnTo>
                  <a:pt x="229" y="341"/>
                </a:lnTo>
                <a:lnTo>
                  <a:pt x="225" y="339"/>
                </a:lnTo>
                <a:lnTo>
                  <a:pt x="225" y="335"/>
                </a:lnTo>
                <a:lnTo>
                  <a:pt x="223" y="331"/>
                </a:lnTo>
                <a:lnTo>
                  <a:pt x="223" y="328"/>
                </a:lnTo>
                <a:lnTo>
                  <a:pt x="223" y="326"/>
                </a:lnTo>
                <a:lnTo>
                  <a:pt x="223" y="320"/>
                </a:lnTo>
                <a:lnTo>
                  <a:pt x="223" y="315"/>
                </a:lnTo>
                <a:lnTo>
                  <a:pt x="223" y="309"/>
                </a:lnTo>
                <a:lnTo>
                  <a:pt x="223" y="306"/>
                </a:lnTo>
                <a:lnTo>
                  <a:pt x="223" y="304"/>
                </a:lnTo>
                <a:lnTo>
                  <a:pt x="227" y="300"/>
                </a:lnTo>
                <a:lnTo>
                  <a:pt x="231" y="293"/>
                </a:lnTo>
                <a:lnTo>
                  <a:pt x="233" y="285"/>
                </a:lnTo>
                <a:lnTo>
                  <a:pt x="221" y="267"/>
                </a:lnTo>
                <a:lnTo>
                  <a:pt x="214" y="245"/>
                </a:lnTo>
                <a:lnTo>
                  <a:pt x="210" y="215"/>
                </a:lnTo>
                <a:lnTo>
                  <a:pt x="214" y="189"/>
                </a:lnTo>
                <a:lnTo>
                  <a:pt x="225" y="167"/>
                </a:lnTo>
                <a:lnTo>
                  <a:pt x="223" y="140"/>
                </a:lnTo>
                <a:lnTo>
                  <a:pt x="220" y="107"/>
                </a:lnTo>
                <a:lnTo>
                  <a:pt x="210" y="101"/>
                </a:lnTo>
                <a:lnTo>
                  <a:pt x="196" y="97"/>
                </a:lnTo>
                <a:lnTo>
                  <a:pt x="175" y="95"/>
                </a:lnTo>
                <a:lnTo>
                  <a:pt x="157" y="97"/>
                </a:lnTo>
                <a:lnTo>
                  <a:pt x="140" y="101"/>
                </a:lnTo>
                <a:lnTo>
                  <a:pt x="126" y="107"/>
                </a:lnTo>
                <a:lnTo>
                  <a:pt x="116" y="110"/>
                </a:lnTo>
                <a:lnTo>
                  <a:pt x="113" y="112"/>
                </a:lnTo>
                <a:lnTo>
                  <a:pt x="109" y="116"/>
                </a:lnTo>
                <a:lnTo>
                  <a:pt x="104" y="125"/>
                </a:lnTo>
                <a:lnTo>
                  <a:pt x="98" y="140"/>
                </a:lnTo>
                <a:lnTo>
                  <a:pt x="96" y="160"/>
                </a:lnTo>
                <a:lnTo>
                  <a:pt x="96" y="180"/>
                </a:lnTo>
                <a:lnTo>
                  <a:pt x="98" y="195"/>
                </a:lnTo>
                <a:lnTo>
                  <a:pt x="100" y="202"/>
                </a:lnTo>
                <a:lnTo>
                  <a:pt x="100" y="204"/>
                </a:lnTo>
                <a:lnTo>
                  <a:pt x="94" y="210"/>
                </a:lnTo>
                <a:lnTo>
                  <a:pt x="91" y="223"/>
                </a:lnTo>
                <a:lnTo>
                  <a:pt x="93" y="237"/>
                </a:lnTo>
                <a:lnTo>
                  <a:pt x="94" y="247"/>
                </a:lnTo>
                <a:lnTo>
                  <a:pt x="98" y="254"/>
                </a:lnTo>
                <a:lnTo>
                  <a:pt x="102" y="260"/>
                </a:lnTo>
                <a:lnTo>
                  <a:pt x="107" y="263"/>
                </a:lnTo>
                <a:lnTo>
                  <a:pt x="111" y="265"/>
                </a:lnTo>
                <a:lnTo>
                  <a:pt x="115" y="265"/>
                </a:lnTo>
                <a:lnTo>
                  <a:pt x="115" y="271"/>
                </a:lnTo>
                <a:lnTo>
                  <a:pt x="118" y="282"/>
                </a:lnTo>
                <a:lnTo>
                  <a:pt x="122" y="295"/>
                </a:lnTo>
                <a:lnTo>
                  <a:pt x="128" y="304"/>
                </a:lnTo>
                <a:lnTo>
                  <a:pt x="128" y="306"/>
                </a:lnTo>
                <a:lnTo>
                  <a:pt x="128" y="309"/>
                </a:lnTo>
                <a:lnTo>
                  <a:pt x="128" y="315"/>
                </a:lnTo>
                <a:lnTo>
                  <a:pt x="128" y="320"/>
                </a:lnTo>
                <a:lnTo>
                  <a:pt x="128" y="326"/>
                </a:lnTo>
                <a:lnTo>
                  <a:pt x="128" y="328"/>
                </a:lnTo>
                <a:lnTo>
                  <a:pt x="128" y="331"/>
                </a:lnTo>
                <a:lnTo>
                  <a:pt x="128" y="335"/>
                </a:lnTo>
                <a:lnTo>
                  <a:pt x="126" y="339"/>
                </a:lnTo>
                <a:lnTo>
                  <a:pt x="122" y="342"/>
                </a:lnTo>
                <a:lnTo>
                  <a:pt x="115" y="346"/>
                </a:lnTo>
                <a:lnTo>
                  <a:pt x="107" y="352"/>
                </a:lnTo>
                <a:lnTo>
                  <a:pt x="91" y="357"/>
                </a:lnTo>
                <a:lnTo>
                  <a:pt x="70" y="366"/>
                </a:lnTo>
                <a:lnTo>
                  <a:pt x="50" y="376"/>
                </a:lnTo>
                <a:lnTo>
                  <a:pt x="32" y="385"/>
                </a:lnTo>
                <a:lnTo>
                  <a:pt x="21" y="394"/>
                </a:lnTo>
                <a:lnTo>
                  <a:pt x="13" y="405"/>
                </a:lnTo>
                <a:lnTo>
                  <a:pt x="8" y="422"/>
                </a:lnTo>
                <a:lnTo>
                  <a:pt x="2" y="436"/>
                </a:lnTo>
                <a:lnTo>
                  <a:pt x="0" y="449"/>
                </a:lnTo>
                <a:lnTo>
                  <a:pt x="0" y="457"/>
                </a:lnTo>
                <a:lnTo>
                  <a:pt x="0" y="460"/>
                </a:lnTo>
                <a:lnTo>
                  <a:pt x="2" y="464"/>
                </a:lnTo>
                <a:lnTo>
                  <a:pt x="8" y="466"/>
                </a:lnTo>
                <a:lnTo>
                  <a:pt x="19" y="468"/>
                </a:lnTo>
                <a:lnTo>
                  <a:pt x="39" y="471"/>
                </a:lnTo>
                <a:lnTo>
                  <a:pt x="67" y="475"/>
                </a:lnTo>
                <a:lnTo>
                  <a:pt x="102" y="479"/>
                </a:lnTo>
                <a:lnTo>
                  <a:pt x="107" y="471"/>
                </a:lnTo>
                <a:close/>
                <a:moveTo>
                  <a:pt x="498" y="425"/>
                </a:moveTo>
                <a:lnTo>
                  <a:pt x="478" y="414"/>
                </a:lnTo>
                <a:lnTo>
                  <a:pt x="467" y="405"/>
                </a:lnTo>
                <a:lnTo>
                  <a:pt x="463" y="396"/>
                </a:lnTo>
                <a:lnTo>
                  <a:pt x="463" y="387"/>
                </a:lnTo>
                <a:lnTo>
                  <a:pt x="463" y="346"/>
                </a:lnTo>
                <a:lnTo>
                  <a:pt x="470" y="335"/>
                </a:lnTo>
                <a:lnTo>
                  <a:pt x="476" y="318"/>
                </a:lnTo>
                <a:lnTo>
                  <a:pt x="481" y="300"/>
                </a:lnTo>
                <a:lnTo>
                  <a:pt x="483" y="287"/>
                </a:lnTo>
                <a:lnTo>
                  <a:pt x="485" y="282"/>
                </a:lnTo>
                <a:lnTo>
                  <a:pt x="494" y="280"/>
                </a:lnTo>
                <a:lnTo>
                  <a:pt x="505" y="271"/>
                </a:lnTo>
                <a:lnTo>
                  <a:pt x="514" y="256"/>
                </a:lnTo>
                <a:lnTo>
                  <a:pt x="522" y="237"/>
                </a:lnTo>
                <a:lnTo>
                  <a:pt x="524" y="217"/>
                </a:lnTo>
                <a:lnTo>
                  <a:pt x="522" y="201"/>
                </a:lnTo>
                <a:lnTo>
                  <a:pt x="516" y="188"/>
                </a:lnTo>
                <a:lnTo>
                  <a:pt x="509" y="180"/>
                </a:lnTo>
                <a:lnTo>
                  <a:pt x="509" y="177"/>
                </a:lnTo>
                <a:lnTo>
                  <a:pt x="509" y="164"/>
                </a:lnTo>
                <a:lnTo>
                  <a:pt x="511" y="147"/>
                </a:lnTo>
                <a:lnTo>
                  <a:pt x="513" y="129"/>
                </a:lnTo>
                <a:lnTo>
                  <a:pt x="514" y="108"/>
                </a:lnTo>
                <a:lnTo>
                  <a:pt x="514" y="94"/>
                </a:lnTo>
                <a:lnTo>
                  <a:pt x="513" y="72"/>
                </a:lnTo>
                <a:lnTo>
                  <a:pt x="507" y="53"/>
                </a:lnTo>
                <a:lnTo>
                  <a:pt x="498" y="38"/>
                </a:lnTo>
                <a:lnTo>
                  <a:pt x="483" y="29"/>
                </a:lnTo>
                <a:lnTo>
                  <a:pt x="463" y="27"/>
                </a:lnTo>
                <a:lnTo>
                  <a:pt x="454" y="16"/>
                </a:lnTo>
                <a:lnTo>
                  <a:pt x="441" y="7"/>
                </a:lnTo>
                <a:lnTo>
                  <a:pt x="420" y="2"/>
                </a:lnTo>
                <a:lnTo>
                  <a:pt x="393" y="0"/>
                </a:lnTo>
                <a:lnTo>
                  <a:pt x="367" y="3"/>
                </a:lnTo>
                <a:lnTo>
                  <a:pt x="345" y="9"/>
                </a:lnTo>
                <a:lnTo>
                  <a:pt x="325" y="18"/>
                </a:lnTo>
                <a:lnTo>
                  <a:pt x="304" y="24"/>
                </a:lnTo>
                <a:lnTo>
                  <a:pt x="280" y="27"/>
                </a:lnTo>
                <a:lnTo>
                  <a:pt x="269" y="31"/>
                </a:lnTo>
                <a:lnTo>
                  <a:pt x="262" y="40"/>
                </a:lnTo>
                <a:lnTo>
                  <a:pt x="256" y="55"/>
                </a:lnTo>
                <a:lnTo>
                  <a:pt x="255" y="73"/>
                </a:lnTo>
                <a:lnTo>
                  <a:pt x="253" y="94"/>
                </a:lnTo>
                <a:lnTo>
                  <a:pt x="255" y="116"/>
                </a:lnTo>
                <a:lnTo>
                  <a:pt x="256" y="140"/>
                </a:lnTo>
                <a:lnTo>
                  <a:pt x="258" y="160"/>
                </a:lnTo>
                <a:lnTo>
                  <a:pt x="260" y="175"/>
                </a:lnTo>
                <a:lnTo>
                  <a:pt x="260" y="180"/>
                </a:lnTo>
                <a:lnTo>
                  <a:pt x="253" y="188"/>
                </a:lnTo>
                <a:lnTo>
                  <a:pt x="247" y="201"/>
                </a:lnTo>
                <a:lnTo>
                  <a:pt x="245" y="217"/>
                </a:lnTo>
                <a:lnTo>
                  <a:pt x="247" y="237"/>
                </a:lnTo>
                <a:lnTo>
                  <a:pt x="255" y="256"/>
                </a:lnTo>
                <a:lnTo>
                  <a:pt x="264" y="271"/>
                </a:lnTo>
                <a:lnTo>
                  <a:pt x="273" y="280"/>
                </a:lnTo>
                <a:lnTo>
                  <a:pt x="284" y="282"/>
                </a:lnTo>
                <a:lnTo>
                  <a:pt x="284" y="287"/>
                </a:lnTo>
                <a:lnTo>
                  <a:pt x="288" y="300"/>
                </a:lnTo>
                <a:lnTo>
                  <a:pt x="291" y="318"/>
                </a:lnTo>
                <a:lnTo>
                  <a:pt x="299" y="335"/>
                </a:lnTo>
                <a:lnTo>
                  <a:pt x="306" y="346"/>
                </a:lnTo>
                <a:lnTo>
                  <a:pt x="306" y="387"/>
                </a:lnTo>
                <a:lnTo>
                  <a:pt x="304" y="396"/>
                </a:lnTo>
                <a:lnTo>
                  <a:pt x="301" y="405"/>
                </a:lnTo>
                <a:lnTo>
                  <a:pt x="290" y="414"/>
                </a:lnTo>
                <a:lnTo>
                  <a:pt x="269" y="425"/>
                </a:lnTo>
                <a:lnTo>
                  <a:pt x="253" y="433"/>
                </a:lnTo>
                <a:lnTo>
                  <a:pt x="231" y="442"/>
                </a:lnTo>
                <a:lnTo>
                  <a:pt x="207" y="453"/>
                </a:lnTo>
                <a:lnTo>
                  <a:pt x="183" y="464"/>
                </a:lnTo>
                <a:lnTo>
                  <a:pt x="161" y="475"/>
                </a:lnTo>
                <a:lnTo>
                  <a:pt x="142" y="486"/>
                </a:lnTo>
                <a:lnTo>
                  <a:pt x="131" y="495"/>
                </a:lnTo>
                <a:lnTo>
                  <a:pt x="118" y="512"/>
                </a:lnTo>
                <a:lnTo>
                  <a:pt x="111" y="532"/>
                </a:lnTo>
                <a:lnTo>
                  <a:pt x="104" y="554"/>
                </a:lnTo>
                <a:lnTo>
                  <a:pt x="100" y="577"/>
                </a:lnTo>
                <a:lnTo>
                  <a:pt x="96" y="593"/>
                </a:lnTo>
                <a:lnTo>
                  <a:pt x="96" y="602"/>
                </a:lnTo>
                <a:lnTo>
                  <a:pt x="96" y="606"/>
                </a:lnTo>
                <a:lnTo>
                  <a:pt x="98" y="610"/>
                </a:lnTo>
                <a:lnTo>
                  <a:pt x="102" y="613"/>
                </a:lnTo>
                <a:lnTo>
                  <a:pt x="107" y="615"/>
                </a:lnTo>
                <a:lnTo>
                  <a:pt x="126" y="619"/>
                </a:lnTo>
                <a:lnTo>
                  <a:pt x="157" y="624"/>
                </a:lnTo>
                <a:lnTo>
                  <a:pt x="198" y="630"/>
                </a:lnTo>
                <a:lnTo>
                  <a:pt x="249" y="635"/>
                </a:lnTo>
                <a:lnTo>
                  <a:pt x="312" y="639"/>
                </a:lnTo>
                <a:lnTo>
                  <a:pt x="384" y="641"/>
                </a:lnTo>
                <a:lnTo>
                  <a:pt x="457" y="639"/>
                </a:lnTo>
                <a:lnTo>
                  <a:pt x="518" y="635"/>
                </a:lnTo>
                <a:lnTo>
                  <a:pt x="570" y="630"/>
                </a:lnTo>
                <a:lnTo>
                  <a:pt x="612" y="624"/>
                </a:lnTo>
                <a:lnTo>
                  <a:pt x="642" y="619"/>
                </a:lnTo>
                <a:lnTo>
                  <a:pt x="660" y="615"/>
                </a:lnTo>
                <a:lnTo>
                  <a:pt x="666" y="613"/>
                </a:lnTo>
                <a:lnTo>
                  <a:pt x="669" y="610"/>
                </a:lnTo>
                <a:lnTo>
                  <a:pt x="671" y="606"/>
                </a:lnTo>
                <a:lnTo>
                  <a:pt x="673" y="602"/>
                </a:lnTo>
                <a:lnTo>
                  <a:pt x="671" y="593"/>
                </a:lnTo>
                <a:lnTo>
                  <a:pt x="669" y="577"/>
                </a:lnTo>
                <a:lnTo>
                  <a:pt x="664" y="554"/>
                </a:lnTo>
                <a:lnTo>
                  <a:pt x="658" y="532"/>
                </a:lnTo>
                <a:lnTo>
                  <a:pt x="649" y="512"/>
                </a:lnTo>
                <a:lnTo>
                  <a:pt x="638" y="495"/>
                </a:lnTo>
                <a:lnTo>
                  <a:pt x="625" y="486"/>
                </a:lnTo>
                <a:lnTo>
                  <a:pt x="608" y="477"/>
                </a:lnTo>
                <a:lnTo>
                  <a:pt x="586" y="464"/>
                </a:lnTo>
                <a:lnTo>
                  <a:pt x="562" y="453"/>
                </a:lnTo>
                <a:lnTo>
                  <a:pt x="537" y="442"/>
                </a:lnTo>
                <a:lnTo>
                  <a:pt x="514" y="433"/>
                </a:lnTo>
                <a:lnTo>
                  <a:pt x="498" y="42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80">
            <a:extLst>
              <a:ext uri="{FF2B5EF4-FFF2-40B4-BE49-F238E27FC236}">
                <a16:creationId xmlns:a16="http://schemas.microsoft.com/office/drawing/2014/main" id="{7F50E2FB-F19D-4291-81BD-34969218B555}"/>
              </a:ext>
            </a:extLst>
          </p:cNvPr>
          <p:cNvSpPr>
            <a:spLocks noEditPoints="1"/>
          </p:cNvSpPr>
          <p:nvPr/>
        </p:nvSpPr>
        <p:spPr bwMode="auto">
          <a:xfrm>
            <a:off x="7820067" y="4804117"/>
            <a:ext cx="404357" cy="432250"/>
          </a:xfrm>
          <a:custGeom>
            <a:avLst/>
            <a:gdLst>
              <a:gd name="T0" fmla="*/ 623 w 4762"/>
              <a:gd name="T1" fmla="*/ 2308 h 5146"/>
              <a:gd name="T2" fmla="*/ 590 w 4762"/>
              <a:gd name="T3" fmla="*/ 2394 h 5146"/>
              <a:gd name="T4" fmla="*/ 1102 w 4762"/>
              <a:gd name="T5" fmla="*/ 2457 h 5146"/>
              <a:gd name="T6" fmla="*/ 1077 w 4762"/>
              <a:gd name="T7" fmla="*/ 2342 h 5146"/>
              <a:gd name="T8" fmla="*/ 1050 w 4762"/>
              <a:gd name="T9" fmla="*/ 2304 h 5146"/>
              <a:gd name="T10" fmla="*/ 944 w 4762"/>
              <a:gd name="T11" fmla="*/ 2375 h 5146"/>
              <a:gd name="T12" fmla="*/ 805 w 4762"/>
              <a:gd name="T13" fmla="*/ 2371 h 5146"/>
              <a:gd name="T14" fmla="*/ 678 w 4762"/>
              <a:gd name="T15" fmla="*/ 2290 h 5146"/>
              <a:gd name="T16" fmla="*/ 4055 w 4762"/>
              <a:gd name="T17" fmla="*/ 2279 h 5146"/>
              <a:gd name="T18" fmla="*/ 3764 w 4762"/>
              <a:gd name="T19" fmla="*/ 2290 h 5146"/>
              <a:gd name="T20" fmla="*/ 3707 w 4762"/>
              <a:gd name="T21" fmla="*/ 2329 h 5146"/>
              <a:gd name="T22" fmla="*/ 3688 w 4762"/>
              <a:gd name="T23" fmla="*/ 2522 h 5146"/>
              <a:gd name="T24" fmla="*/ 4195 w 4762"/>
              <a:gd name="T25" fmla="*/ 2396 h 5146"/>
              <a:gd name="T26" fmla="*/ 4153 w 4762"/>
              <a:gd name="T27" fmla="*/ 2292 h 5146"/>
              <a:gd name="T28" fmla="*/ 2791 w 4762"/>
              <a:gd name="T29" fmla="*/ 1178 h 5146"/>
              <a:gd name="T30" fmla="*/ 3278 w 4762"/>
              <a:gd name="T31" fmla="*/ 2522 h 5146"/>
              <a:gd name="T32" fmla="*/ 3611 w 4762"/>
              <a:gd name="T33" fmla="*/ 2350 h 5146"/>
              <a:gd name="T34" fmla="*/ 3619 w 4762"/>
              <a:gd name="T35" fmla="*/ 2242 h 5146"/>
              <a:gd name="T36" fmla="*/ 3647 w 4762"/>
              <a:gd name="T37" fmla="*/ 2162 h 5146"/>
              <a:gd name="T38" fmla="*/ 3701 w 4762"/>
              <a:gd name="T39" fmla="*/ 2126 h 5146"/>
              <a:gd name="T40" fmla="*/ 3034 w 4762"/>
              <a:gd name="T41" fmla="*/ 1610 h 5146"/>
              <a:gd name="T42" fmla="*/ 1703 w 4762"/>
              <a:gd name="T43" fmla="*/ 1011 h 5146"/>
              <a:gd name="T44" fmla="*/ 1146 w 4762"/>
              <a:gd name="T45" fmla="*/ 2173 h 5146"/>
              <a:gd name="T46" fmla="*/ 1178 w 4762"/>
              <a:gd name="T47" fmla="*/ 2290 h 5146"/>
              <a:gd name="T48" fmla="*/ 1192 w 4762"/>
              <a:gd name="T49" fmla="*/ 2522 h 5146"/>
              <a:gd name="T50" fmla="*/ 2433 w 4762"/>
              <a:gd name="T51" fmla="*/ 0 h 5146"/>
              <a:gd name="T52" fmla="*/ 2646 w 4762"/>
              <a:gd name="T53" fmla="*/ 59 h 5146"/>
              <a:gd name="T54" fmla="*/ 2818 w 4762"/>
              <a:gd name="T55" fmla="*/ 195 h 5146"/>
              <a:gd name="T56" fmla="*/ 4174 w 4762"/>
              <a:gd name="T57" fmla="*/ 1792 h 5146"/>
              <a:gd name="T58" fmla="*/ 4257 w 4762"/>
              <a:gd name="T59" fmla="*/ 1903 h 5146"/>
              <a:gd name="T60" fmla="*/ 4260 w 4762"/>
              <a:gd name="T61" fmla="*/ 2034 h 5146"/>
              <a:gd name="T62" fmla="*/ 4199 w 4762"/>
              <a:gd name="T63" fmla="*/ 2137 h 5146"/>
              <a:gd name="T64" fmla="*/ 4259 w 4762"/>
              <a:gd name="T65" fmla="*/ 2206 h 5146"/>
              <a:gd name="T66" fmla="*/ 4283 w 4762"/>
              <a:gd name="T67" fmla="*/ 2357 h 5146"/>
              <a:gd name="T68" fmla="*/ 4584 w 4762"/>
              <a:gd name="T69" fmla="*/ 2522 h 5146"/>
              <a:gd name="T70" fmla="*/ 3829 w 4762"/>
              <a:gd name="T71" fmla="*/ 4749 h 5146"/>
              <a:gd name="T72" fmla="*/ 3803 w 4762"/>
              <a:gd name="T73" fmla="*/ 4926 h 5146"/>
              <a:gd name="T74" fmla="*/ 3701 w 4762"/>
              <a:gd name="T75" fmla="*/ 5061 h 5146"/>
              <a:gd name="T76" fmla="*/ 3548 w 4762"/>
              <a:gd name="T77" fmla="*/ 5138 h 5146"/>
              <a:gd name="T78" fmla="*/ 3368 w 4762"/>
              <a:gd name="T79" fmla="*/ 5136 h 5146"/>
              <a:gd name="T80" fmla="*/ 3215 w 4762"/>
              <a:gd name="T81" fmla="*/ 5061 h 5146"/>
              <a:gd name="T82" fmla="*/ 3119 w 4762"/>
              <a:gd name="T83" fmla="*/ 4924 h 5146"/>
              <a:gd name="T84" fmla="*/ 2061 w 4762"/>
              <a:gd name="T85" fmla="*/ 2804 h 5146"/>
              <a:gd name="T86" fmla="*/ 1651 w 4762"/>
              <a:gd name="T87" fmla="*/ 3993 h 5146"/>
              <a:gd name="T88" fmla="*/ 1050 w 4762"/>
              <a:gd name="T89" fmla="*/ 4966 h 5146"/>
              <a:gd name="T90" fmla="*/ 923 w 4762"/>
              <a:gd name="T91" fmla="*/ 5094 h 5146"/>
              <a:gd name="T92" fmla="*/ 764 w 4762"/>
              <a:gd name="T93" fmla="*/ 5146 h 5146"/>
              <a:gd name="T94" fmla="*/ 590 w 4762"/>
              <a:gd name="T95" fmla="*/ 5119 h 5146"/>
              <a:gd name="T96" fmla="*/ 448 w 4762"/>
              <a:gd name="T97" fmla="*/ 5017 h 5146"/>
              <a:gd name="T98" fmla="*/ 368 w 4762"/>
              <a:gd name="T99" fmla="*/ 4870 h 5146"/>
              <a:gd name="T100" fmla="*/ 370 w 4762"/>
              <a:gd name="T101" fmla="*/ 4717 h 5146"/>
              <a:gd name="T102" fmla="*/ 730 w 4762"/>
              <a:gd name="T103" fmla="*/ 4096 h 5146"/>
              <a:gd name="T104" fmla="*/ 462 w 4762"/>
              <a:gd name="T105" fmla="*/ 2522 h 5146"/>
              <a:gd name="T106" fmla="*/ 471 w 4762"/>
              <a:gd name="T107" fmla="*/ 2329 h 5146"/>
              <a:gd name="T108" fmla="*/ 512 w 4762"/>
              <a:gd name="T109" fmla="*/ 2191 h 5146"/>
              <a:gd name="T110" fmla="*/ 565 w 4762"/>
              <a:gd name="T111" fmla="*/ 2129 h 5146"/>
              <a:gd name="T112" fmla="*/ 609 w 4762"/>
              <a:gd name="T113" fmla="*/ 2112 h 5146"/>
              <a:gd name="T114" fmla="*/ 891 w 4762"/>
              <a:gd name="T115" fmla="*/ 1022 h 5146"/>
              <a:gd name="T116" fmla="*/ 2050 w 4762"/>
              <a:gd name="T117" fmla="*/ 103 h 5146"/>
              <a:gd name="T118" fmla="*/ 2274 w 4762"/>
              <a:gd name="T119" fmla="*/ 9 h 5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2" h="5146">
                <a:moveTo>
                  <a:pt x="667" y="2290"/>
                </a:moveTo>
                <a:lnTo>
                  <a:pt x="642" y="2296"/>
                </a:lnTo>
                <a:lnTo>
                  <a:pt x="623" y="2308"/>
                </a:lnTo>
                <a:lnTo>
                  <a:pt x="607" y="2329"/>
                </a:lnTo>
                <a:lnTo>
                  <a:pt x="596" y="2357"/>
                </a:lnTo>
                <a:lnTo>
                  <a:pt x="590" y="2394"/>
                </a:lnTo>
                <a:lnTo>
                  <a:pt x="590" y="2522"/>
                </a:lnTo>
                <a:lnTo>
                  <a:pt x="1102" y="2522"/>
                </a:lnTo>
                <a:lnTo>
                  <a:pt x="1102" y="2457"/>
                </a:lnTo>
                <a:lnTo>
                  <a:pt x="1098" y="2422"/>
                </a:lnTo>
                <a:lnTo>
                  <a:pt x="1090" y="2384"/>
                </a:lnTo>
                <a:lnTo>
                  <a:pt x="1077" y="2342"/>
                </a:lnTo>
                <a:lnTo>
                  <a:pt x="1073" y="2327"/>
                </a:lnTo>
                <a:lnTo>
                  <a:pt x="1065" y="2313"/>
                </a:lnTo>
                <a:lnTo>
                  <a:pt x="1050" y="2304"/>
                </a:lnTo>
                <a:lnTo>
                  <a:pt x="1017" y="2336"/>
                </a:lnTo>
                <a:lnTo>
                  <a:pt x="983" y="2359"/>
                </a:lnTo>
                <a:lnTo>
                  <a:pt x="944" y="2375"/>
                </a:lnTo>
                <a:lnTo>
                  <a:pt x="902" y="2382"/>
                </a:lnTo>
                <a:lnTo>
                  <a:pt x="858" y="2380"/>
                </a:lnTo>
                <a:lnTo>
                  <a:pt x="805" y="2371"/>
                </a:lnTo>
                <a:lnTo>
                  <a:pt x="757" y="2352"/>
                </a:lnTo>
                <a:lnTo>
                  <a:pt x="715" y="2325"/>
                </a:lnTo>
                <a:lnTo>
                  <a:pt x="678" y="2290"/>
                </a:lnTo>
                <a:lnTo>
                  <a:pt x="667" y="2290"/>
                </a:lnTo>
                <a:close/>
                <a:moveTo>
                  <a:pt x="4111" y="2279"/>
                </a:moveTo>
                <a:lnTo>
                  <a:pt x="4055" y="2279"/>
                </a:lnTo>
                <a:lnTo>
                  <a:pt x="3990" y="2285"/>
                </a:lnTo>
                <a:lnTo>
                  <a:pt x="3918" y="2290"/>
                </a:lnTo>
                <a:lnTo>
                  <a:pt x="3764" y="2290"/>
                </a:lnTo>
                <a:lnTo>
                  <a:pt x="3741" y="2296"/>
                </a:lnTo>
                <a:lnTo>
                  <a:pt x="3722" y="2308"/>
                </a:lnTo>
                <a:lnTo>
                  <a:pt x="3707" y="2329"/>
                </a:lnTo>
                <a:lnTo>
                  <a:pt x="3695" y="2357"/>
                </a:lnTo>
                <a:lnTo>
                  <a:pt x="3688" y="2394"/>
                </a:lnTo>
                <a:lnTo>
                  <a:pt x="3688" y="2522"/>
                </a:lnTo>
                <a:lnTo>
                  <a:pt x="4199" y="2522"/>
                </a:lnTo>
                <a:lnTo>
                  <a:pt x="4199" y="2457"/>
                </a:lnTo>
                <a:lnTo>
                  <a:pt x="4195" y="2396"/>
                </a:lnTo>
                <a:lnTo>
                  <a:pt x="4180" y="2336"/>
                </a:lnTo>
                <a:lnTo>
                  <a:pt x="4168" y="2311"/>
                </a:lnTo>
                <a:lnTo>
                  <a:pt x="4153" y="2292"/>
                </a:lnTo>
                <a:lnTo>
                  <a:pt x="4134" y="2283"/>
                </a:lnTo>
                <a:lnTo>
                  <a:pt x="4111" y="2279"/>
                </a:lnTo>
                <a:close/>
                <a:moveTo>
                  <a:pt x="2791" y="1178"/>
                </a:moveTo>
                <a:lnTo>
                  <a:pt x="2548" y="2227"/>
                </a:lnTo>
                <a:lnTo>
                  <a:pt x="3226" y="2982"/>
                </a:lnTo>
                <a:lnTo>
                  <a:pt x="3278" y="2522"/>
                </a:lnTo>
                <a:lnTo>
                  <a:pt x="3611" y="2522"/>
                </a:lnTo>
                <a:lnTo>
                  <a:pt x="3611" y="2407"/>
                </a:lnTo>
                <a:lnTo>
                  <a:pt x="3611" y="2350"/>
                </a:lnTo>
                <a:lnTo>
                  <a:pt x="3613" y="2304"/>
                </a:lnTo>
                <a:lnTo>
                  <a:pt x="3615" y="2267"/>
                </a:lnTo>
                <a:lnTo>
                  <a:pt x="3619" y="2242"/>
                </a:lnTo>
                <a:lnTo>
                  <a:pt x="3624" y="2227"/>
                </a:lnTo>
                <a:lnTo>
                  <a:pt x="3636" y="2191"/>
                </a:lnTo>
                <a:lnTo>
                  <a:pt x="3647" y="2162"/>
                </a:lnTo>
                <a:lnTo>
                  <a:pt x="3663" y="2141"/>
                </a:lnTo>
                <a:lnTo>
                  <a:pt x="3682" y="2129"/>
                </a:lnTo>
                <a:lnTo>
                  <a:pt x="3701" y="2126"/>
                </a:lnTo>
                <a:lnTo>
                  <a:pt x="3803" y="2126"/>
                </a:lnTo>
                <a:lnTo>
                  <a:pt x="3061" y="1639"/>
                </a:lnTo>
                <a:lnTo>
                  <a:pt x="3034" y="1610"/>
                </a:lnTo>
                <a:lnTo>
                  <a:pt x="3010" y="1574"/>
                </a:lnTo>
                <a:lnTo>
                  <a:pt x="2791" y="1178"/>
                </a:lnTo>
                <a:close/>
                <a:moveTo>
                  <a:pt x="1703" y="1011"/>
                </a:moveTo>
                <a:lnTo>
                  <a:pt x="1320" y="1306"/>
                </a:lnTo>
                <a:lnTo>
                  <a:pt x="1126" y="2150"/>
                </a:lnTo>
                <a:lnTo>
                  <a:pt x="1146" y="2173"/>
                </a:lnTo>
                <a:lnTo>
                  <a:pt x="1159" y="2204"/>
                </a:lnTo>
                <a:lnTo>
                  <a:pt x="1171" y="2244"/>
                </a:lnTo>
                <a:lnTo>
                  <a:pt x="1178" y="2290"/>
                </a:lnTo>
                <a:lnTo>
                  <a:pt x="1186" y="2357"/>
                </a:lnTo>
                <a:lnTo>
                  <a:pt x="1190" y="2434"/>
                </a:lnTo>
                <a:lnTo>
                  <a:pt x="1192" y="2522"/>
                </a:lnTo>
                <a:lnTo>
                  <a:pt x="1345" y="2522"/>
                </a:lnTo>
                <a:lnTo>
                  <a:pt x="1703" y="1011"/>
                </a:lnTo>
                <a:close/>
                <a:moveTo>
                  <a:pt x="2433" y="0"/>
                </a:moveTo>
                <a:lnTo>
                  <a:pt x="2508" y="11"/>
                </a:lnTo>
                <a:lnTo>
                  <a:pt x="2579" y="30"/>
                </a:lnTo>
                <a:lnTo>
                  <a:pt x="2646" y="59"/>
                </a:lnTo>
                <a:lnTo>
                  <a:pt x="2707" y="96"/>
                </a:lnTo>
                <a:lnTo>
                  <a:pt x="2764" y="141"/>
                </a:lnTo>
                <a:lnTo>
                  <a:pt x="2818" y="195"/>
                </a:lnTo>
                <a:lnTo>
                  <a:pt x="2868" y="256"/>
                </a:lnTo>
                <a:lnTo>
                  <a:pt x="3419" y="1306"/>
                </a:lnTo>
                <a:lnTo>
                  <a:pt x="4174" y="1792"/>
                </a:lnTo>
                <a:lnTo>
                  <a:pt x="4211" y="1825"/>
                </a:lnTo>
                <a:lnTo>
                  <a:pt x="4237" y="1861"/>
                </a:lnTo>
                <a:lnTo>
                  <a:pt x="4257" y="1903"/>
                </a:lnTo>
                <a:lnTo>
                  <a:pt x="4264" y="1947"/>
                </a:lnTo>
                <a:lnTo>
                  <a:pt x="4264" y="1997"/>
                </a:lnTo>
                <a:lnTo>
                  <a:pt x="4260" y="2034"/>
                </a:lnTo>
                <a:lnTo>
                  <a:pt x="4247" y="2070"/>
                </a:lnTo>
                <a:lnTo>
                  <a:pt x="4228" y="2105"/>
                </a:lnTo>
                <a:lnTo>
                  <a:pt x="4199" y="2137"/>
                </a:lnTo>
                <a:lnTo>
                  <a:pt x="4224" y="2152"/>
                </a:lnTo>
                <a:lnTo>
                  <a:pt x="4243" y="2173"/>
                </a:lnTo>
                <a:lnTo>
                  <a:pt x="4259" y="2206"/>
                </a:lnTo>
                <a:lnTo>
                  <a:pt x="4270" y="2244"/>
                </a:lnTo>
                <a:lnTo>
                  <a:pt x="4276" y="2290"/>
                </a:lnTo>
                <a:lnTo>
                  <a:pt x="4283" y="2357"/>
                </a:lnTo>
                <a:lnTo>
                  <a:pt x="4287" y="2434"/>
                </a:lnTo>
                <a:lnTo>
                  <a:pt x="4289" y="2522"/>
                </a:lnTo>
                <a:lnTo>
                  <a:pt x="4584" y="2522"/>
                </a:lnTo>
                <a:lnTo>
                  <a:pt x="4762" y="4096"/>
                </a:lnTo>
                <a:lnTo>
                  <a:pt x="3701" y="4096"/>
                </a:lnTo>
                <a:lnTo>
                  <a:pt x="3829" y="4749"/>
                </a:lnTo>
                <a:lnTo>
                  <a:pt x="3829" y="4813"/>
                </a:lnTo>
                <a:lnTo>
                  <a:pt x="3820" y="4872"/>
                </a:lnTo>
                <a:lnTo>
                  <a:pt x="3803" y="4926"/>
                </a:lnTo>
                <a:lnTo>
                  <a:pt x="3776" y="4977"/>
                </a:lnTo>
                <a:lnTo>
                  <a:pt x="3743" y="5021"/>
                </a:lnTo>
                <a:lnTo>
                  <a:pt x="3701" y="5061"/>
                </a:lnTo>
                <a:lnTo>
                  <a:pt x="3653" y="5096"/>
                </a:lnTo>
                <a:lnTo>
                  <a:pt x="3601" y="5121"/>
                </a:lnTo>
                <a:lnTo>
                  <a:pt x="3548" y="5138"/>
                </a:lnTo>
                <a:lnTo>
                  <a:pt x="3492" y="5146"/>
                </a:lnTo>
                <a:lnTo>
                  <a:pt x="3431" y="5146"/>
                </a:lnTo>
                <a:lnTo>
                  <a:pt x="3368" y="5136"/>
                </a:lnTo>
                <a:lnTo>
                  <a:pt x="3310" y="5119"/>
                </a:lnTo>
                <a:lnTo>
                  <a:pt x="3259" y="5094"/>
                </a:lnTo>
                <a:lnTo>
                  <a:pt x="3215" y="5061"/>
                </a:lnTo>
                <a:lnTo>
                  <a:pt x="3176" y="5023"/>
                </a:lnTo>
                <a:lnTo>
                  <a:pt x="3144" y="4977"/>
                </a:lnTo>
                <a:lnTo>
                  <a:pt x="3119" y="4924"/>
                </a:lnTo>
                <a:lnTo>
                  <a:pt x="3100" y="4864"/>
                </a:lnTo>
                <a:lnTo>
                  <a:pt x="2856" y="3623"/>
                </a:lnTo>
                <a:lnTo>
                  <a:pt x="2061" y="2804"/>
                </a:lnTo>
                <a:lnTo>
                  <a:pt x="1883" y="3610"/>
                </a:lnTo>
                <a:lnTo>
                  <a:pt x="1807" y="3750"/>
                </a:lnTo>
                <a:lnTo>
                  <a:pt x="1651" y="3993"/>
                </a:lnTo>
                <a:lnTo>
                  <a:pt x="1665" y="4096"/>
                </a:lnTo>
                <a:lnTo>
                  <a:pt x="1588" y="4096"/>
                </a:lnTo>
                <a:lnTo>
                  <a:pt x="1050" y="4966"/>
                </a:lnTo>
                <a:lnTo>
                  <a:pt x="1012" y="5017"/>
                </a:lnTo>
                <a:lnTo>
                  <a:pt x="969" y="5060"/>
                </a:lnTo>
                <a:lnTo>
                  <a:pt x="923" y="5094"/>
                </a:lnTo>
                <a:lnTo>
                  <a:pt x="876" y="5119"/>
                </a:lnTo>
                <a:lnTo>
                  <a:pt x="822" y="5136"/>
                </a:lnTo>
                <a:lnTo>
                  <a:pt x="764" y="5146"/>
                </a:lnTo>
                <a:lnTo>
                  <a:pt x="705" y="5146"/>
                </a:lnTo>
                <a:lnTo>
                  <a:pt x="646" y="5136"/>
                </a:lnTo>
                <a:lnTo>
                  <a:pt x="590" y="5119"/>
                </a:lnTo>
                <a:lnTo>
                  <a:pt x="538" y="5094"/>
                </a:lnTo>
                <a:lnTo>
                  <a:pt x="492" y="5060"/>
                </a:lnTo>
                <a:lnTo>
                  <a:pt x="448" y="5017"/>
                </a:lnTo>
                <a:lnTo>
                  <a:pt x="412" y="4970"/>
                </a:lnTo>
                <a:lnTo>
                  <a:pt x="385" y="4922"/>
                </a:lnTo>
                <a:lnTo>
                  <a:pt x="368" y="4870"/>
                </a:lnTo>
                <a:lnTo>
                  <a:pt x="358" y="4816"/>
                </a:lnTo>
                <a:lnTo>
                  <a:pt x="358" y="4761"/>
                </a:lnTo>
                <a:lnTo>
                  <a:pt x="370" y="4717"/>
                </a:lnTo>
                <a:lnTo>
                  <a:pt x="387" y="4665"/>
                </a:lnTo>
                <a:lnTo>
                  <a:pt x="410" y="4608"/>
                </a:lnTo>
                <a:lnTo>
                  <a:pt x="730" y="4096"/>
                </a:lnTo>
                <a:lnTo>
                  <a:pt x="0" y="4096"/>
                </a:lnTo>
                <a:lnTo>
                  <a:pt x="180" y="2522"/>
                </a:lnTo>
                <a:lnTo>
                  <a:pt x="462" y="2522"/>
                </a:lnTo>
                <a:lnTo>
                  <a:pt x="462" y="2407"/>
                </a:lnTo>
                <a:lnTo>
                  <a:pt x="464" y="2371"/>
                </a:lnTo>
                <a:lnTo>
                  <a:pt x="471" y="2329"/>
                </a:lnTo>
                <a:lnTo>
                  <a:pt x="483" y="2281"/>
                </a:lnTo>
                <a:lnTo>
                  <a:pt x="500" y="2227"/>
                </a:lnTo>
                <a:lnTo>
                  <a:pt x="512" y="2191"/>
                </a:lnTo>
                <a:lnTo>
                  <a:pt x="527" y="2162"/>
                </a:lnTo>
                <a:lnTo>
                  <a:pt x="544" y="2141"/>
                </a:lnTo>
                <a:lnTo>
                  <a:pt x="565" y="2129"/>
                </a:lnTo>
                <a:lnTo>
                  <a:pt x="590" y="2126"/>
                </a:lnTo>
                <a:lnTo>
                  <a:pt x="602" y="2126"/>
                </a:lnTo>
                <a:lnTo>
                  <a:pt x="609" y="2112"/>
                </a:lnTo>
                <a:lnTo>
                  <a:pt x="615" y="2099"/>
                </a:lnTo>
                <a:lnTo>
                  <a:pt x="872" y="1063"/>
                </a:lnTo>
                <a:lnTo>
                  <a:pt x="891" y="1022"/>
                </a:lnTo>
                <a:lnTo>
                  <a:pt x="916" y="988"/>
                </a:lnTo>
                <a:lnTo>
                  <a:pt x="948" y="959"/>
                </a:lnTo>
                <a:lnTo>
                  <a:pt x="2050" y="103"/>
                </a:lnTo>
                <a:lnTo>
                  <a:pt x="2123" y="61"/>
                </a:lnTo>
                <a:lnTo>
                  <a:pt x="2197" y="30"/>
                </a:lnTo>
                <a:lnTo>
                  <a:pt x="2274" y="9"/>
                </a:lnTo>
                <a:lnTo>
                  <a:pt x="2352" y="0"/>
                </a:lnTo>
                <a:lnTo>
                  <a:pt x="24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9">
            <a:extLst>
              <a:ext uri="{FF2B5EF4-FFF2-40B4-BE49-F238E27FC236}">
                <a16:creationId xmlns:a16="http://schemas.microsoft.com/office/drawing/2014/main" id="{9D00D787-8B3B-44A6-B200-F85AF0B93227}"/>
              </a:ext>
            </a:extLst>
          </p:cNvPr>
          <p:cNvSpPr>
            <a:spLocks/>
          </p:cNvSpPr>
          <p:nvPr/>
        </p:nvSpPr>
        <p:spPr bwMode="auto">
          <a:xfrm>
            <a:off x="7987253" y="4678378"/>
            <a:ext cx="103716" cy="98777"/>
          </a:xfrm>
          <a:custGeom>
            <a:avLst/>
            <a:gdLst>
              <a:gd name="T0" fmla="*/ 517 w 1092"/>
              <a:gd name="T1" fmla="*/ 0 h 1040"/>
              <a:gd name="T2" fmla="*/ 592 w 1092"/>
              <a:gd name="T3" fmla="*/ 1 h 1040"/>
              <a:gd name="T4" fmla="*/ 663 w 1092"/>
              <a:gd name="T5" fmla="*/ 11 h 1040"/>
              <a:gd name="T6" fmla="*/ 732 w 1092"/>
              <a:gd name="T7" fmla="*/ 30 h 1040"/>
              <a:gd name="T8" fmla="*/ 797 w 1092"/>
              <a:gd name="T9" fmla="*/ 55 h 1040"/>
              <a:gd name="T10" fmla="*/ 856 w 1092"/>
              <a:gd name="T11" fmla="*/ 90 h 1040"/>
              <a:gd name="T12" fmla="*/ 912 w 1092"/>
              <a:gd name="T13" fmla="*/ 132 h 1040"/>
              <a:gd name="T14" fmla="*/ 962 w 1092"/>
              <a:gd name="T15" fmla="*/ 180 h 1040"/>
              <a:gd name="T16" fmla="*/ 1008 w 1092"/>
              <a:gd name="T17" fmla="*/ 235 h 1040"/>
              <a:gd name="T18" fmla="*/ 1042 w 1092"/>
              <a:gd name="T19" fmla="*/ 293 h 1040"/>
              <a:gd name="T20" fmla="*/ 1069 w 1092"/>
              <a:gd name="T21" fmla="*/ 356 h 1040"/>
              <a:gd name="T22" fmla="*/ 1084 w 1092"/>
              <a:gd name="T23" fmla="*/ 419 h 1040"/>
              <a:gd name="T24" fmla="*/ 1092 w 1092"/>
              <a:gd name="T25" fmla="*/ 488 h 1040"/>
              <a:gd name="T26" fmla="*/ 1090 w 1092"/>
              <a:gd name="T27" fmla="*/ 559 h 1040"/>
              <a:gd name="T28" fmla="*/ 1080 w 1092"/>
              <a:gd name="T29" fmla="*/ 628 h 1040"/>
              <a:gd name="T30" fmla="*/ 1061 w 1092"/>
              <a:gd name="T31" fmla="*/ 695 h 1040"/>
              <a:gd name="T32" fmla="*/ 1034 w 1092"/>
              <a:gd name="T33" fmla="*/ 756 h 1040"/>
              <a:gd name="T34" fmla="*/ 1000 w 1092"/>
              <a:gd name="T35" fmla="*/ 814 h 1040"/>
              <a:gd name="T36" fmla="*/ 956 w 1092"/>
              <a:gd name="T37" fmla="*/ 867 h 1040"/>
              <a:gd name="T38" fmla="*/ 904 w 1092"/>
              <a:gd name="T39" fmla="*/ 917 h 1040"/>
              <a:gd name="T40" fmla="*/ 847 w 1092"/>
              <a:gd name="T41" fmla="*/ 959 h 1040"/>
              <a:gd name="T42" fmla="*/ 787 w 1092"/>
              <a:gd name="T43" fmla="*/ 992 h 1040"/>
              <a:gd name="T44" fmla="*/ 722 w 1092"/>
              <a:gd name="T45" fmla="*/ 1017 h 1040"/>
              <a:gd name="T46" fmla="*/ 655 w 1092"/>
              <a:gd name="T47" fmla="*/ 1034 h 1040"/>
              <a:gd name="T48" fmla="*/ 582 w 1092"/>
              <a:gd name="T49" fmla="*/ 1040 h 1040"/>
              <a:gd name="T50" fmla="*/ 508 w 1092"/>
              <a:gd name="T51" fmla="*/ 1038 h 1040"/>
              <a:gd name="T52" fmla="*/ 433 w 1092"/>
              <a:gd name="T53" fmla="*/ 1028 h 1040"/>
              <a:gd name="T54" fmla="*/ 364 w 1092"/>
              <a:gd name="T55" fmla="*/ 1009 h 1040"/>
              <a:gd name="T56" fmla="*/ 299 w 1092"/>
              <a:gd name="T57" fmla="*/ 984 h 1040"/>
              <a:gd name="T58" fmla="*/ 237 w 1092"/>
              <a:gd name="T59" fmla="*/ 949 h 1040"/>
              <a:gd name="T60" fmla="*/ 182 w 1092"/>
              <a:gd name="T61" fmla="*/ 907 h 1040"/>
              <a:gd name="T62" fmla="*/ 130 w 1092"/>
              <a:gd name="T63" fmla="*/ 859 h 1040"/>
              <a:gd name="T64" fmla="*/ 86 w 1092"/>
              <a:gd name="T65" fmla="*/ 804 h 1040"/>
              <a:gd name="T66" fmla="*/ 50 w 1092"/>
              <a:gd name="T67" fmla="*/ 746 h 1040"/>
              <a:gd name="T68" fmla="*/ 25 w 1092"/>
              <a:gd name="T69" fmla="*/ 685 h 1040"/>
              <a:gd name="T70" fmla="*/ 8 w 1092"/>
              <a:gd name="T71" fmla="*/ 620 h 1040"/>
              <a:gd name="T72" fmla="*/ 0 w 1092"/>
              <a:gd name="T73" fmla="*/ 553 h 1040"/>
              <a:gd name="T74" fmla="*/ 2 w 1092"/>
              <a:gd name="T75" fmla="*/ 482 h 1040"/>
              <a:gd name="T76" fmla="*/ 13 w 1092"/>
              <a:gd name="T77" fmla="*/ 411 h 1040"/>
              <a:gd name="T78" fmla="*/ 32 w 1092"/>
              <a:gd name="T79" fmla="*/ 344 h 1040"/>
              <a:gd name="T80" fmla="*/ 59 w 1092"/>
              <a:gd name="T81" fmla="*/ 283 h 1040"/>
              <a:gd name="T82" fmla="*/ 96 w 1092"/>
              <a:gd name="T83" fmla="*/ 226 h 1040"/>
              <a:gd name="T84" fmla="*/ 142 w 1092"/>
              <a:gd name="T85" fmla="*/ 172 h 1040"/>
              <a:gd name="T86" fmla="*/ 193 w 1092"/>
              <a:gd name="T87" fmla="*/ 122 h 1040"/>
              <a:gd name="T88" fmla="*/ 253 w 1092"/>
              <a:gd name="T89" fmla="*/ 80 h 1040"/>
              <a:gd name="T90" fmla="*/ 316 w 1092"/>
              <a:gd name="T91" fmla="*/ 47 h 1040"/>
              <a:gd name="T92" fmla="*/ 379 w 1092"/>
              <a:gd name="T93" fmla="*/ 23 h 1040"/>
              <a:gd name="T94" fmla="*/ 448 w 1092"/>
              <a:gd name="T95" fmla="*/ 7 h 1040"/>
              <a:gd name="T96" fmla="*/ 517 w 1092"/>
              <a:gd name="T97" fmla="*/ 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92" h="1040">
                <a:moveTo>
                  <a:pt x="517" y="0"/>
                </a:moveTo>
                <a:lnTo>
                  <a:pt x="592" y="1"/>
                </a:lnTo>
                <a:lnTo>
                  <a:pt x="663" y="11"/>
                </a:lnTo>
                <a:lnTo>
                  <a:pt x="732" y="30"/>
                </a:lnTo>
                <a:lnTo>
                  <a:pt x="797" y="55"/>
                </a:lnTo>
                <a:lnTo>
                  <a:pt x="856" y="90"/>
                </a:lnTo>
                <a:lnTo>
                  <a:pt x="912" y="132"/>
                </a:lnTo>
                <a:lnTo>
                  <a:pt x="962" y="180"/>
                </a:lnTo>
                <a:lnTo>
                  <a:pt x="1008" y="235"/>
                </a:lnTo>
                <a:lnTo>
                  <a:pt x="1042" y="293"/>
                </a:lnTo>
                <a:lnTo>
                  <a:pt x="1069" y="356"/>
                </a:lnTo>
                <a:lnTo>
                  <a:pt x="1084" y="419"/>
                </a:lnTo>
                <a:lnTo>
                  <a:pt x="1092" y="488"/>
                </a:lnTo>
                <a:lnTo>
                  <a:pt x="1090" y="559"/>
                </a:lnTo>
                <a:lnTo>
                  <a:pt x="1080" y="628"/>
                </a:lnTo>
                <a:lnTo>
                  <a:pt x="1061" y="695"/>
                </a:lnTo>
                <a:lnTo>
                  <a:pt x="1034" y="756"/>
                </a:lnTo>
                <a:lnTo>
                  <a:pt x="1000" y="814"/>
                </a:lnTo>
                <a:lnTo>
                  <a:pt x="956" y="867"/>
                </a:lnTo>
                <a:lnTo>
                  <a:pt x="904" y="917"/>
                </a:lnTo>
                <a:lnTo>
                  <a:pt x="847" y="959"/>
                </a:lnTo>
                <a:lnTo>
                  <a:pt x="787" y="992"/>
                </a:lnTo>
                <a:lnTo>
                  <a:pt x="722" y="1017"/>
                </a:lnTo>
                <a:lnTo>
                  <a:pt x="655" y="1034"/>
                </a:lnTo>
                <a:lnTo>
                  <a:pt x="582" y="1040"/>
                </a:lnTo>
                <a:lnTo>
                  <a:pt x="508" y="1038"/>
                </a:lnTo>
                <a:lnTo>
                  <a:pt x="433" y="1028"/>
                </a:lnTo>
                <a:lnTo>
                  <a:pt x="364" y="1009"/>
                </a:lnTo>
                <a:lnTo>
                  <a:pt x="299" y="984"/>
                </a:lnTo>
                <a:lnTo>
                  <a:pt x="237" y="949"/>
                </a:lnTo>
                <a:lnTo>
                  <a:pt x="182" y="907"/>
                </a:lnTo>
                <a:lnTo>
                  <a:pt x="130" y="859"/>
                </a:lnTo>
                <a:lnTo>
                  <a:pt x="86" y="804"/>
                </a:lnTo>
                <a:lnTo>
                  <a:pt x="50" y="746"/>
                </a:lnTo>
                <a:lnTo>
                  <a:pt x="25" y="685"/>
                </a:lnTo>
                <a:lnTo>
                  <a:pt x="8" y="620"/>
                </a:lnTo>
                <a:lnTo>
                  <a:pt x="0" y="553"/>
                </a:lnTo>
                <a:lnTo>
                  <a:pt x="2" y="482"/>
                </a:lnTo>
                <a:lnTo>
                  <a:pt x="13" y="411"/>
                </a:lnTo>
                <a:lnTo>
                  <a:pt x="32" y="344"/>
                </a:lnTo>
                <a:lnTo>
                  <a:pt x="59" y="283"/>
                </a:lnTo>
                <a:lnTo>
                  <a:pt x="96" y="226"/>
                </a:lnTo>
                <a:lnTo>
                  <a:pt x="142" y="172"/>
                </a:lnTo>
                <a:lnTo>
                  <a:pt x="193" y="122"/>
                </a:lnTo>
                <a:lnTo>
                  <a:pt x="253" y="80"/>
                </a:lnTo>
                <a:lnTo>
                  <a:pt x="316" y="47"/>
                </a:lnTo>
                <a:lnTo>
                  <a:pt x="379" y="23"/>
                </a:lnTo>
                <a:lnTo>
                  <a:pt x="448" y="7"/>
                </a:lnTo>
                <a:lnTo>
                  <a:pt x="5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29392" y="2222683"/>
            <a:ext cx="7924891" cy="1612116"/>
            <a:chOff x="313091" y="2572676"/>
            <a:chExt cx="8100150" cy="1353047"/>
          </a:xfrm>
        </p:grpSpPr>
        <p:sp>
          <p:nvSpPr>
            <p:cNvPr id="7" name="Rectangle 6"/>
            <p:cNvSpPr/>
            <p:nvPr/>
          </p:nvSpPr>
          <p:spPr>
            <a:xfrm>
              <a:off x="1905000" y="2572676"/>
              <a:ext cx="6508241" cy="135304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274320" anchor="ctr"/>
            <a:lstStyle/>
            <a:p>
              <a:pPr marL="171450" indent="-171450" algn="just">
                <a:lnSpc>
                  <a:spcPct val="114000"/>
                </a:lnSpc>
                <a:spcAft>
                  <a:spcPts val="600"/>
                </a:spcAft>
                <a:buFont typeface="Arial" panose="020B0604020202020204" pitchFamily="34" charset="0"/>
                <a:buChar char="•"/>
              </a:pPr>
              <a:r>
                <a:rPr lang="en-US" sz="1000" dirty="0">
                  <a:solidFill>
                    <a:srgbClr val="102A7E"/>
                  </a:solidFill>
                  <a:cs typeface="Calibri" pitchFamily="34" charset="0"/>
                </a:rPr>
                <a:t>Congress has been engaged in debates on various spending and budget items that carry serious economic, financial, and geopolitical consequences. </a:t>
              </a:r>
            </a:p>
            <a:p>
              <a:pPr marL="171450" indent="-171450" algn="just">
                <a:lnSpc>
                  <a:spcPct val="114000"/>
                </a:lnSpc>
                <a:spcAft>
                  <a:spcPts val="600"/>
                </a:spcAft>
                <a:buFont typeface="Arial" panose="020B0604020202020204" pitchFamily="34" charset="0"/>
                <a:buChar char="•"/>
              </a:pPr>
              <a:r>
                <a:rPr lang="en-US" sz="1000" dirty="0">
                  <a:solidFill>
                    <a:srgbClr val="102A7E"/>
                  </a:solidFill>
                  <a:cs typeface="Calibri" pitchFamily="34" charset="0"/>
                </a:rPr>
                <a:t>While Congress has avoided a potential partial shutdown and breach of the debt ceiling for now, both measures are temporary and will have to be addressed again later this year.</a:t>
              </a:r>
            </a:p>
            <a:p>
              <a:pPr marL="171450" indent="-171450" algn="just">
                <a:lnSpc>
                  <a:spcPct val="114000"/>
                </a:lnSpc>
                <a:spcAft>
                  <a:spcPts val="600"/>
                </a:spcAft>
                <a:buFont typeface="Arial" panose="020B0604020202020204" pitchFamily="34" charset="0"/>
                <a:buChar char="•"/>
              </a:pPr>
              <a:r>
                <a:rPr lang="en-US" sz="1000" dirty="0">
                  <a:solidFill>
                    <a:srgbClr val="102A7E"/>
                  </a:solidFill>
                  <a:cs typeface="Calibri" pitchFamily="34" charset="0"/>
                </a:rPr>
                <a:t>Meanwhile, Democrats continue to debate among one another how to pass an infrastructure bill and large social spending bill. Both bills carry sizeable price tags, but also have the potential to boost future growth.</a:t>
              </a:r>
            </a:p>
          </p:txBody>
        </p:sp>
        <p:sp>
          <p:nvSpPr>
            <p:cNvPr id="8" name="Pentagon 22"/>
            <p:cNvSpPr/>
            <p:nvPr/>
          </p:nvSpPr>
          <p:spPr>
            <a:xfrm>
              <a:off x="506873" y="2572676"/>
              <a:ext cx="2388728" cy="1353047"/>
            </a:xfrm>
            <a:prstGeom prst="homePlate">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a:lnSpc>
                  <a:spcPct val="114000"/>
                </a:lnSpc>
              </a:pPr>
              <a:r>
                <a:rPr lang="en-US" sz="1050" b="1" dirty="0">
                  <a:solidFill>
                    <a:schemeClr val="bg1"/>
                  </a:solidFill>
                </a:rPr>
                <a:t>Fiscal Policy Uncertainty</a:t>
              </a:r>
            </a:p>
          </p:txBody>
        </p:sp>
        <p:sp>
          <p:nvSpPr>
            <p:cNvPr id="9" name="Oval 8"/>
            <p:cNvSpPr/>
            <p:nvPr/>
          </p:nvSpPr>
          <p:spPr>
            <a:xfrm>
              <a:off x="313091" y="2969669"/>
              <a:ext cx="386207" cy="332014"/>
            </a:xfrm>
            <a:prstGeom prst="ellipse">
              <a:avLst/>
            </a:prstGeom>
            <a:solidFill>
              <a:srgbClr val="E8E8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4000"/>
                </a:lnSpc>
                <a:defRPr/>
              </a:pPr>
              <a:r>
                <a:rPr lang="en-US" sz="1050" b="1" dirty="0">
                  <a:solidFill>
                    <a:srgbClr val="102A7E"/>
                  </a:solidFill>
                </a:rPr>
                <a:t>1</a:t>
              </a:r>
            </a:p>
          </p:txBody>
        </p:sp>
      </p:grpSp>
      <p:grpSp>
        <p:nvGrpSpPr>
          <p:cNvPr id="2" name="Group 1"/>
          <p:cNvGrpSpPr/>
          <p:nvPr/>
        </p:nvGrpSpPr>
        <p:grpSpPr>
          <a:xfrm>
            <a:off x="623647" y="4006250"/>
            <a:ext cx="7930636" cy="1329167"/>
            <a:chOff x="307135" y="3788828"/>
            <a:chExt cx="8049279" cy="1124712"/>
          </a:xfrm>
        </p:grpSpPr>
        <p:sp>
          <p:nvSpPr>
            <p:cNvPr id="10" name="Rectangle 9"/>
            <p:cNvSpPr/>
            <p:nvPr/>
          </p:nvSpPr>
          <p:spPr>
            <a:xfrm>
              <a:off x="1893732" y="3788828"/>
              <a:ext cx="6462682" cy="111556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274320" anchor="ctr"/>
            <a:lstStyle/>
            <a:p>
              <a:pPr marL="171450" indent="-171450" algn="just">
                <a:lnSpc>
                  <a:spcPct val="114000"/>
                </a:lnSpc>
                <a:spcAft>
                  <a:spcPts val="600"/>
                </a:spcAft>
                <a:buFont typeface="Arial" panose="020B0604020202020204" pitchFamily="34" charset="0"/>
                <a:buChar char="•"/>
              </a:pPr>
              <a:endParaRPr lang="en-US" sz="1000" dirty="0">
                <a:solidFill>
                  <a:srgbClr val="102A7E"/>
                </a:solidFill>
                <a:cs typeface="Calibri" pitchFamily="34" charset="0"/>
              </a:endParaRPr>
            </a:p>
            <a:p>
              <a:pPr marL="171450" indent="-171450" algn="just">
                <a:lnSpc>
                  <a:spcPct val="114000"/>
                </a:lnSpc>
                <a:spcAft>
                  <a:spcPts val="600"/>
                </a:spcAft>
                <a:buFont typeface="Arial" panose="020B0604020202020204" pitchFamily="34" charset="0"/>
                <a:buChar char="•"/>
              </a:pPr>
              <a:r>
                <a:rPr lang="en-US" sz="1000" dirty="0">
                  <a:solidFill>
                    <a:srgbClr val="102A7E"/>
                  </a:solidFill>
                  <a:cs typeface="Calibri" pitchFamily="34" charset="0"/>
                </a:rPr>
                <a:t>Concerns about persistently high inflation have intensified. Consumers are reporting historically high inflation expectations and a significant share of businesses have been raising prices.</a:t>
              </a:r>
            </a:p>
            <a:p>
              <a:pPr marL="171450" indent="-171450" algn="just">
                <a:lnSpc>
                  <a:spcPct val="114000"/>
                </a:lnSpc>
                <a:spcAft>
                  <a:spcPts val="600"/>
                </a:spcAft>
                <a:buFont typeface="Arial" panose="020B0604020202020204" pitchFamily="34" charset="0"/>
                <a:buChar char="•"/>
              </a:pPr>
              <a:r>
                <a:rPr lang="en-US" sz="1000" dirty="0">
                  <a:solidFill>
                    <a:srgbClr val="102A7E"/>
                  </a:solidFill>
                  <a:cs typeface="Calibri" pitchFamily="34" charset="0"/>
                </a:rPr>
                <a:t>An unprecedented level of federal payments, along with a tight labor market and supply chain bottlenecks, are combining to put significant upward pressure on prices. Economists are split on whether these price increases will subside over the next six months or will persist for longer.</a:t>
              </a:r>
            </a:p>
            <a:p>
              <a:pPr marL="171450" indent="-171450" algn="just">
                <a:lnSpc>
                  <a:spcPct val="114000"/>
                </a:lnSpc>
                <a:spcAft>
                  <a:spcPts val="600"/>
                </a:spcAft>
                <a:buFont typeface="Arial" panose="020B0604020202020204" pitchFamily="34" charset="0"/>
                <a:buChar char="•"/>
              </a:pPr>
              <a:endParaRPr lang="en-US" sz="1000" dirty="0">
                <a:solidFill>
                  <a:srgbClr val="102A7E"/>
                </a:solidFill>
                <a:cs typeface="Calibri" pitchFamily="34" charset="0"/>
              </a:endParaRPr>
            </a:p>
          </p:txBody>
        </p:sp>
        <p:sp>
          <p:nvSpPr>
            <p:cNvPr id="11" name="Pentagon 29"/>
            <p:cNvSpPr/>
            <p:nvPr/>
          </p:nvSpPr>
          <p:spPr>
            <a:xfrm>
              <a:off x="506873" y="3797972"/>
              <a:ext cx="2224488" cy="1115568"/>
            </a:xfrm>
            <a:prstGeom prst="homePlate">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a:lnSpc>
                  <a:spcPct val="114000"/>
                </a:lnSpc>
              </a:pPr>
              <a:r>
                <a:rPr lang="en-US" sz="1050" b="1" dirty="0">
                  <a:solidFill>
                    <a:schemeClr val="bg1"/>
                  </a:solidFill>
                </a:rPr>
                <a:t>Inflation Concerns</a:t>
              </a:r>
            </a:p>
          </p:txBody>
        </p:sp>
        <p:sp>
          <p:nvSpPr>
            <p:cNvPr id="12" name="Oval 11"/>
            <p:cNvSpPr/>
            <p:nvPr/>
          </p:nvSpPr>
          <p:spPr>
            <a:xfrm>
              <a:off x="307135" y="4194965"/>
              <a:ext cx="386208" cy="334736"/>
            </a:xfrm>
            <a:prstGeom prst="ellipse">
              <a:avLst/>
            </a:prstGeom>
            <a:solidFill>
              <a:srgbClr val="E8E8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4000"/>
                </a:lnSpc>
                <a:defRPr/>
              </a:pPr>
              <a:r>
                <a:rPr lang="en-US" sz="1050" b="1" dirty="0">
                  <a:solidFill>
                    <a:srgbClr val="102A7E"/>
                  </a:solidFill>
                </a:rPr>
                <a:t>2</a:t>
              </a:r>
            </a:p>
          </p:txBody>
        </p:sp>
      </p:grpSp>
      <p:sp>
        <p:nvSpPr>
          <p:cNvPr id="38"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6</a:t>
            </a:fld>
            <a:endParaRPr lang="en-US" sz="1050" dirty="0">
              <a:solidFill>
                <a:srgbClr val="102A7E">
                  <a:tint val="75000"/>
                </a:srgbClr>
              </a:solidFill>
              <a:latin typeface="Century Gothic"/>
            </a:endParaRPr>
          </a:p>
        </p:txBody>
      </p:sp>
      <p:sp>
        <p:nvSpPr>
          <p:cNvPr id="35" name="TextBox 34">
            <a:extLst>
              <a:ext uri="{FF2B5EF4-FFF2-40B4-BE49-F238E27FC236}">
                <a16:creationId xmlns:a16="http://schemas.microsoft.com/office/drawing/2014/main" id="{F06AE530-BFCC-46DE-81E0-E366F38DF3D3}"/>
              </a:ext>
            </a:extLst>
          </p:cNvPr>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a:ea typeface="+mn-ea"/>
                <a:cs typeface="+mn-cs"/>
              </a:rPr>
              <a:t>Additional Factors to Watch</a:t>
            </a:r>
          </a:p>
        </p:txBody>
      </p:sp>
      <p:sp>
        <p:nvSpPr>
          <p:cNvPr id="34" name="Text Placeholder 4">
            <a:extLst>
              <a:ext uri="{FF2B5EF4-FFF2-40B4-BE49-F238E27FC236}">
                <a16:creationId xmlns:a16="http://schemas.microsoft.com/office/drawing/2014/main" id="{651858B6-B93E-46B9-A918-55C745D6A107}"/>
              </a:ext>
            </a:extLst>
          </p:cNvPr>
          <p:cNvSpPr txBox="1">
            <a:spLocks/>
          </p:cNvSpPr>
          <p:nvPr/>
        </p:nvSpPr>
        <p:spPr>
          <a:xfrm>
            <a:off x="310056" y="6565900"/>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2021 Annual Equipment Leasing &amp; Finance U.S. Economic Outlook </a:t>
            </a:r>
          </a:p>
        </p:txBody>
      </p:sp>
      <p:pic>
        <p:nvPicPr>
          <p:cNvPr id="33" name="Picture 5" descr="C:\Users\Public\Documents\ELFF\ELFF logo.jpg">
            <a:extLst>
              <a:ext uri="{FF2B5EF4-FFF2-40B4-BE49-F238E27FC236}">
                <a16:creationId xmlns:a16="http://schemas.microsoft.com/office/drawing/2014/main" id="{01B1FFA3-E20A-4771-BC84-B7816D387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a:extLst>
              <a:ext uri="{FF2B5EF4-FFF2-40B4-BE49-F238E27FC236}">
                <a16:creationId xmlns:a16="http://schemas.microsoft.com/office/drawing/2014/main" id="{3FBF113F-45AB-4D7D-97F3-1A494B077B3D}"/>
              </a:ext>
            </a:extLst>
          </p:cNvPr>
          <p:cNvGrpSpPr/>
          <p:nvPr/>
        </p:nvGrpSpPr>
        <p:grpSpPr>
          <a:xfrm>
            <a:off x="3481452" y="1157296"/>
            <a:ext cx="2181096" cy="354703"/>
            <a:chOff x="3481452" y="1169297"/>
            <a:chExt cx="2181096" cy="354703"/>
          </a:xfrm>
        </p:grpSpPr>
        <p:grpSp>
          <p:nvGrpSpPr>
            <p:cNvPr id="73" name="Group 72">
              <a:extLst>
                <a:ext uri="{FF2B5EF4-FFF2-40B4-BE49-F238E27FC236}">
                  <a16:creationId xmlns:a16="http://schemas.microsoft.com/office/drawing/2014/main" id="{520E0B17-A154-4CE3-B900-58B562E369E1}"/>
                </a:ext>
              </a:extLst>
            </p:cNvPr>
            <p:cNvGrpSpPr/>
            <p:nvPr/>
          </p:nvGrpSpPr>
          <p:grpSpPr>
            <a:xfrm>
              <a:off x="4170628" y="1169297"/>
              <a:ext cx="802744" cy="354703"/>
              <a:chOff x="4170628" y="1169297"/>
              <a:chExt cx="802744" cy="354703"/>
            </a:xfrm>
          </p:grpSpPr>
          <p:sp>
            <p:nvSpPr>
              <p:cNvPr id="82" name="Chevron 157">
                <a:extLst>
                  <a:ext uri="{FF2B5EF4-FFF2-40B4-BE49-F238E27FC236}">
                    <a16:creationId xmlns:a16="http://schemas.microsoft.com/office/drawing/2014/main" id="{E955B546-4C55-4611-BA2D-4543C3C6F2E6}"/>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83" name="Group 945">
                <a:extLst>
                  <a:ext uri="{FF2B5EF4-FFF2-40B4-BE49-F238E27FC236}">
                    <a16:creationId xmlns:a16="http://schemas.microsoft.com/office/drawing/2014/main" id="{C41DA772-A8AE-4234-8FDF-AAF1BFACBC6F}"/>
                  </a:ext>
                </a:extLst>
              </p:cNvPr>
              <p:cNvGrpSpPr>
                <a:grpSpLocks noChangeAspect="1"/>
              </p:cNvGrpSpPr>
              <p:nvPr/>
            </p:nvGrpSpPr>
            <p:grpSpPr bwMode="auto">
              <a:xfrm>
                <a:off x="4490966" y="1200403"/>
                <a:ext cx="162069" cy="292491"/>
                <a:chOff x="1570" y="1754"/>
                <a:chExt cx="169" cy="305"/>
              </a:xfrm>
              <a:solidFill>
                <a:schemeClr val="bg1"/>
              </a:solidFill>
            </p:grpSpPr>
            <p:sp>
              <p:nvSpPr>
                <p:cNvPr id="84" name="Freeform 196" descr="© INSCALE GmbH, 21.06.2010">
                  <a:extLst>
                    <a:ext uri="{FF2B5EF4-FFF2-40B4-BE49-F238E27FC236}">
                      <a16:creationId xmlns:a16="http://schemas.microsoft.com/office/drawing/2014/main" id="{D78DA563-EA42-4229-BBC8-20D91F4C5448}"/>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85" name="Freeform 197" descr="© INSCALE GmbH, 21.06.2010">
                  <a:extLst>
                    <a:ext uri="{FF2B5EF4-FFF2-40B4-BE49-F238E27FC236}">
                      <a16:creationId xmlns:a16="http://schemas.microsoft.com/office/drawing/2014/main" id="{4BA3A913-9580-4901-8401-CC6A12DD8166}"/>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86" name="Freeform 198" descr="© INSCALE GmbH, 21.06.2010">
                  <a:extLst>
                    <a:ext uri="{FF2B5EF4-FFF2-40B4-BE49-F238E27FC236}">
                      <a16:creationId xmlns:a16="http://schemas.microsoft.com/office/drawing/2014/main" id="{7559B1BA-7D01-40AB-A19E-537EB4D057B1}"/>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74" name="Group 73">
              <a:extLst>
                <a:ext uri="{FF2B5EF4-FFF2-40B4-BE49-F238E27FC236}">
                  <a16:creationId xmlns:a16="http://schemas.microsoft.com/office/drawing/2014/main" id="{77CE69A0-218E-491C-BA70-AF1AEB837379}"/>
                </a:ext>
              </a:extLst>
            </p:cNvPr>
            <p:cNvGrpSpPr/>
            <p:nvPr/>
          </p:nvGrpSpPr>
          <p:grpSpPr>
            <a:xfrm>
              <a:off x="3481452" y="1169297"/>
              <a:ext cx="802744" cy="354703"/>
              <a:chOff x="3481452" y="1169297"/>
              <a:chExt cx="802744" cy="354703"/>
            </a:xfrm>
          </p:grpSpPr>
          <p:sp>
            <p:nvSpPr>
              <p:cNvPr id="78" name="Chevron 156">
                <a:extLst>
                  <a:ext uri="{FF2B5EF4-FFF2-40B4-BE49-F238E27FC236}">
                    <a16:creationId xmlns:a16="http://schemas.microsoft.com/office/drawing/2014/main" id="{8C910563-FE51-4773-9AD9-9A7B7157A4FE}"/>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79" name="Gruppieren 18">
                <a:extLst>
                  <a:ext uri="{FF2B5EF4-FFF2-40B4-BE49-F238E27FC236}">
                    <a16:creationId xmlns:a16="http://schemas.microsoft.com/office/drawing/2014/main" id="{9B72A190-DD60-462F-A12F-A4AE35C2F0B5}"/>
                  </a:ext>
                </a:extLst>
              </p:cNvPr>
              <p:cNvGrpSpPr>
                <a:grpSpLocks noChangeAspect="1"/>
              </p:cNvGrpSpPr>
              <p:nvPr/>
            </p:nvGrpSpPr>
            <p:grpSpPr>
              <a:xfrm>
                <a:off x="3701205" y="1219231"/>
                <a:ext cx="363238" cy="254834"/>
                <a:chOff x="5276852" y="3736975"/>
                <a:chExt cx="508000" cy="356394"/>
              </a:xfrm>
              <a:solidFill>
                <a:schemeClr val="bg1"/>
              </a:solidFill>
            </p:grpSpPr>
            <p:sp>
              <p:nvSpPr>
                <p:cNvPr id="80" name="Freeform 332" descr="© INSCALE GmbH, 21.06.2010">
                  <a:extLst>
                    <a:ext uri="{FF2B5EF4-FFF2-40B4-BE49-F238E27FC236}">
                      <a16:creationId xmlns:a16="http://schemas.microsoft.com/office/drawing/2014/main" id="{45946F76-F429-42CF-8027-60D5F46D0496}"/>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81" name="Freeform 334" descr="© INSCALE GmbH, 21.06.2010">
                  <a:extLst>
                    <a:ext uri="{FF2B5EF4-FFF2-40B4-BE49-F238E27FC236}">
                      <a16:creationId xmlns:a16="http://schemas.microsoft.com/office/drawing/2014/main" id="{007BE2B1-D4F6-46CB-AD14-97053D367842}"/>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75" name="Group 74">
              <a:extLst>
                <a:ext uri="{FF2B5EF4-FFF2-40B4-BE49-F238E27FC236}">
                  <a16:creationId xmlns:a16="http://schemas.microsoft.com/office/drawing/2014/main" id="{A2D6A483-F614-4675-BEAE-2F87A2B01AAE}"/>
                </a:ext>
              </a:extLst>
            </p:cNvPr>
            <p:cNvGrpSpPr/>
            <p:nvPr/>
          </p:nvGrpSpPr>
          <p:grpSpPr>
            <a:xfrm>
              <a:off x="4859804" y="1169297"/>
              <a:ext cx="802744" cy="354703"/>
              <a:chOff x="4859804" y="1169297"/>
              <a:chExt cx="802744" cy="354703"/>
            </a:xfrm>
          </p:grpSpPr>
          <p:sp>
            <p:nvSpPr>
              <p:cNvPr id="76" name="Chevron 158">
                <a:extLst>
                  <a:ext uri="{FF2B5EF4-FFF2-40B4-BE49-F238E27FC236}">
                    <a16:creationId xmlns:a16="http://schemas.microsoft.com/office/drawing/2014/main" id="{E3DE176A-7C9B-445C-B5F4-7957EAD960B7}"/>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77" name="Freeform 780">
                <a:extLst>
                  <a:ext uri="{FF2B5EF4-FFF2-40B4-BE49-F238E27FC236}">
                    <a16:creationId xmlns:a16="http://schemas.microsoft.com/office/drawing/2014/main" id="{9B604A1B-4D55-4E29-A1D7-D3EA5DF696AE}"/>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62599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29392" y="2222684"/>
            <a:ext cx="7924891" cy="1329167"/>
            <a:chOff x="313091" y="2572676"/>
            <a:chExt cx="8100150" cy="1115568"/>
          </a:xfrm>
        </p:grpSpPr>
        <p:sp>
          <p:nvSpPr>
            <p:cNvPr id="7" name="Rectangle 6"/>
            <p:cNvSpPr/>
            <p:nvPr/>
          </p:nvSpPr>
          <p:spPr>
            <a:xfrm>
              <a:off x="1905000" y="2572676"/>
              <a:ext cx="6508241" cy="111556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274320" anchor="ctr"/>
            <a:lstStyle/>
            <a:p>
              <a:pPr marL="171450" indent="-171450" algn="just">
                <a:lnSpc>
                  <a:spcPct val="114000"/>
                </a:lnSpc>
                <a:spcAft>
                  <a:spcPts val="600"/>
                </a:spcAft>
                <a:buFont typeface="Arial" panose="020B0604020202020204" pitchFamily="34" charset="0"/>
                <a:buChar char="•"/>
              </a:pPr>
              <a:r>
                <a:rPr lang="en-US" sz="1000" dirty="0">
                  <a:solidFill>
                    <a:srgbClr val="102A7E"/>
                  </a:solidFill>
                  <a:cs typeface="Calibri" pitchFamily="34" charset="0"/>
                </a:rPr>
                <a:t>Although the Delta variant has caused some “breakthrough” COVID-19 infections, vaccines have been very successful in limiting serious COVID-related illnesses and deaths among the fully vaccinated</a:t>
              </a:r>
            </a:p>
            <a:p>
              <a:pPr marL="171450" indent="-171450" algn="just">
                <a:lnSpc>
                  <a:spcPct val="114000"/>
                </a:lnSpc>
                <a:spcAft>
                  <a:spcPts val="600"/>
                </a:spcAft>
                <a:buFont typeface="Arial" panose="020B0604020202020204" pitchFamily="34" charset="0"/>
                <a:buChar char="•"/>
              </a:pPr>
              <a:r>
                <a:rPr lang="en-US" sz="1000" dirty="0">
                  <a:solidFill>
                    <a:srgbClr val="102A7E"/>
                  </a:solidFill>
                  <a:cs typeface="Calibri" pitchFamily="34" charset="0"/>
                </a:rPr>
                <a:t>The combination of an overall vaccination rate approaching 60% and some level of natural immunity among those recently infected may prevent or limit the impact a new wave this winter. However, if another surge does occur, it would negatively affect consumer confidence and economic activity.</a:t>
              </a:r>
            </a:p>
          </p:txBody>
        </p:sp>
        <p:sp>
          <p:nvSpPr>
            <p:cNvPr id="8" name="Pentagon 22"/>
            <p:cNvSpPr/>
            <p:nvPr/>
          </p:nvSpPr>
          <p:spPr>
            <a:xfrm>
              <a:off x="506873" y="2572676"/>
              <a:ext cx="2274648" cy="1115568"/>
            </a:xfrm>
            <a:prstGeom prst="homePlate">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a:lnSpc>
                  <a:spcPct val="114000"/>
                </a:lnSpc>
              </a:pPr>
              <a:r>
                <a:rPr lang="en-US" sz="1050" b="1" dirty="0">
                  <a:solidFill>
                    <a:schemeClr val="bg1"/>
                  </a:solidFill>
                </a:rPr>
                <a:t>Pandemic Trajectory</a:t>
              </a:r>
            </a:p>
          </p:txBody>
        </p:sp>
        <p:sp>
          <p:nvSpPr>
            <p:cNvPr id="9" name="Oval 8"/>
            <p:cNvSpPr/>
            <p:nvPr/>
          </p:nvSpPr>
          <p:spPr>
            <a:xfrm>
              <a:off x="313091" y="2969669"/>
              <a:ext cx="386207" cy="332014"/>
            </a:xfrm>
            <a:prstGeom prst="ellipse">
              <a:avLst/>
            </a:prstGeom>
            <a:solidFill>
              <a:srgbClr val="E8E8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4000"/>
                </a:lnSpc>
                <a:defRPr/>
              </a:pPr>
              <a:r>
                <a:rPr lang="en-US" sz="1050" b="1" dirty="0">
                  <a:solidFill>
                    <a:srgbClr val="102A7E"/>
                  </a:solidFill>
                </a:rPr>
                <a:t>3</a:t>
              </a:r>
            </a:p>
          </p:txBody>
        </p:sp>
      </p:grpSp>
      <p:grpSp>
        <p:nvGrpSpPr>
          <p:cNvPr id="2" name="Group 1"/>
          <p:cNvGrpSpPr/>
          <p:nvPr/>
        </p:nvGrpSpPr>
        <p:grpSpPr>
          <a:xfrm>
            <a:off x="623647" y="3834799"/>
            <a:ext cx="7930636" cy="1572599"/>
            <a:chOff x="307135" y="3788828"/>
            <a:chExt cx="8049279" cy="1330699"/>
          </a:xfrm>
        </p:grpSpPr>
        <p:sp>
          <p:nvSpPr>
            <p:cNvPr id="10" name="Rectangle 9"/>
            <p:cNvSpPr/>
            <p:nvPr/>
          </p:nvSpPr>
          <p:spPr>
            <a:xfrm>
              <a:off x="1905002" y="3788828"/>
              <a:ext cx="6451412" cy="1330699"/>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274320" anchor="ctr"/>
            <a:lstStyle/>
            <a:p>
              <a:pPr marL="171450" indent="-171450" algn="just">
                <a:lnSpc>
                  <a:spcPct val="114000"/>
                </a:lnSpc>
                <a:spcAft>
                  <a:spcPts val="600"/>
                </a:spcAft>
                <a:buFont typeface="Arial" panose="020B0604020202020204" pitchFamily="34" charset="0"/>
                <a:buChar char="•"/>
              </a:pPr>
              <a:endParaRPr lang="en-US" sz="1000" dirty="0">
                <a:solidFill>
                  <a:srgbClr val="102A7E"/>
                </a:solidFill>
                <a:cs typeface="Calibri" pitchFamily="34" charset="0"/>
              </a:endParaRPr>
            </a:p>
            <a:p>
              <a:pPr marL="171450" indent="-171450" algn="just">
                <a:lnSpc>
                  <a:spcPct val="114000"/>
                </a:lnSpc>
                <a:spcAft>
                  <a:spcPts val="600"/>
                </a:spcAft>
                <a:buFont typeface="Arial" panose="020B0604020202020204" pitchFamily="34" charset="0"/>
                <a:buChar char="•"/>
              </a:pPr>
              <a:r>
                <a:rPr lang="en-US" sz="1000" dirty="0">
                  <a:solidFill>
                    <a:srgbClr val="102A7E"/>
                  </a:solidFill>
                  <a:cs typeface="Calibri" pitchFamily="34" charset="0"/>
                </a:rPr>
                <a:t>Inflation concerns and financial market gains have led Fed watchers to expect a slow return to tighter monetary policy conditions (e.g., “tapering” of asset purchases) later this year.</a:t>
              </a:r>
            </a:p>
            <a:p>
              <a:pPr marL="171450" indent="-171450" algn="just">
                <a:lnSpc>
                  <a:spcPct val="114000"/>
                </a:lnSpc>
                <a:spcAft>
                  <a:spcPts val="600"/>
                </a:spcAft>
                <a:buFont typeface="Arial" panose="020B0604020202020204" pitchFamily="34" charset="0"/>
                <a:buChar char="•"/>
              </a:pPr>
              <a:r>
                <a:rPr lang="en-US" sz="1000" dirty="0">
                  <a:solidFill>
                    <a:srgbClr val="102A7E"/>
                  </a:solidFill>
                  <a:cs typeface="Calibri" pitchFamily="34" charset="0"/>
                </a:rPr>
                <a:t>This prediction comes during a volatile time for financial markets, which is largely caused by substantial weakness in the Chinese housing sector and equity markets. This could have consequences for stock prices, business confidence, and consumer sentiment.</a:t>
              </a:r>
            </a:p>
            <a:p>
              <a:pPr marL="171450" indent="-171450" algn="just">
                <a:lnSpc>
                  <a:spcPct val="114000"/>
                </a:lnSpc>
                <a:spcAft>
                  <a:spcPts val="600"/>
                </a:spcAft>
                <a:buFont typeface="Arial" panose="020B0604020202020204" pitchFamily="34" charset="0"/>
                <a:buChar char="•"/>
              </a:pPr>
              <a:endParaRPr lang="en-US" sz="1000" dirty="0">
                <a:solidFill>
                  <a:srgbClr val="102A7E"/>
                </a:solidFill>
                <a:cs typeface="Calibri" pitchFamily="34" charset="0"/>
              </a:endParaRPr>
            </a:p>
          </p:txBody>
        </p:sp>
        <p:sp>
          <p:nvSpPr>
            <p:cNvPr id="11" name="Pentagon 29"/>
            <p:cNvSpPr/>
            <p:nvPr/>
          </p:nvSpPr>
          <p:spPr>
            <a:xfrm>
              <a:off x="506873" y="3797972"/>
              <a:ext cx="2388727" cy="1321555"/>
            </a:xfrm>
            <a:prstGeom prst="homePlate">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a:lnSpc>
                  <a:spcPct val="114000"/>
                </a:lnSpc>
              </a:pPr>
              <a:r>
                <a:rPr lang="en-US" sz="1050" b="1" dirty="0">
                  <a:solidFill>
                    <a:schemeClr val="bg1"/>
                  </a:solidFill>
                </a:rPr>
                <a:t>Monetary Policy</a:t>
              </a:r>
            </a:p>
          </p:txBody>
        </p:sp>
        <p:sp>
          <p:nvSpPr>
            <p:cNvPr id="12" name="Oval 11"/>
            <p:cNvSpPr/>
            <p:nvPr/>
          </p:nvSpPr>
          <p:spPr>
            <a:xfrm>
              <a:off x="307135" y="4194965"/>
              <a:ext cx="386208" cy="334736"/>
            </a:xfrm>
            <a:prstGeom prst="ellipse">
              <a:avLst/>
            </a:prstGeom>
            <a:solidFill>
              <a:srgbClr val="E8E8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4000"/>
                </a:lnSpc>
                <a:defRPr/>
              </a:pPr>
              <a:r>
                <a:rPr lang="en-US" sz="1050" b="1" dirty="0">
                  <a:solidFill>
                    <a:srgbClr val="102A7E"/>
                  </a:solidFill>
                </a:rPr>
                <a:t>4</a:t>
              </a:r>
            </a:p>
          </p:txBody>
        </p:sp>
      </p:grpSp>
      <p:sp>
        <p:nvSpPr>
          <p:cNvPr id="38"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7</a:t>
            </a:fld>
            <a:endParaRPr lang="en-US" sz="1050" dirty="0">
              <a:solidFill>
                <a:srgbClr val="102A7E">
                  <a:tint val="75000"/>
                </a:srgbClr>
              </a:solidFill>
              <a:latin typeface="Century Gothic"/>
            </a:endParaRPr>
          </a:p>
        </p:txBody>
      </p:sp>
      <p:sp>
        <p:nvSpPr>
          <p:cNvPr id="35" name="TextBox 34">
            <a:extLst>
              <a:ext uri="{FF2B5EF4-FFF2-40B4-BE49-F238E27FC236}">
                <a16:creationId xmlns:a16="http://schemas.microsoft.com/office/drawing/2014/main" id="{F06AE530-BFCC-46DE-81E0-E366F38DF3D3}"/>
              </a:ext>
            </a:extLst>
          </p:cNvPr>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a:ea typeface="+mn-ea"/>
                <a:cs typeface="+mn-cs"/>
              </a:rPr>
              <a:t>Additional Factors to Watch</a:t>
            </a:r>
          </a:p>
        </p:txBody>
      </p:sp>
      <p:sp>
        <p:nvSpPr>
          <p:cNvPr id="34" name="Text Placeholder 4">
            <a:extLst>
              <a:ext uri="{FF2B5EF4-FFF2-40B4-BE49-F238E27FC236}">
                <a16:creationId xmlns:a16="http://schemas.microsoft.com/office/drawing/2014/main" id="{651858B6-B93E-46B9-A918-55C745D6A107}"/>
              </a:ext>
            </a:extLst>
          </p:cNvPr>
          <p:cNvSpPr txBox="1">
            <a:spLocks/>
          </p:cNvSpPr>
          <p:nvPr/>
        </p:nvSpPr>
        <p:spPr>
          <a:xfrm>
            <a:off x="310056" y="6565900"/>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2021 Annual Equipment Leasing &amp; Finance U.S. Economic Outlook </a:t>
            </a:r>
          </a:p>
        </p:txBody>
      </p:sp>
      <p:pic>
        <p:nvPicPr>
          <p:cNvPr id="33" name="Picture 5" descr="C:\Users\Public\Documents\ELFF\ELFF logo.jpg">
            <a:extLst>
              <a:ext uri="{FF2B5EF4-FFF2-40B4-BE49-F238E27FC236}">
                <a16:creationId xmlns:a16="http://schemas.microsoft.com/office/drawing/2014/main" id="{01B1FFA3-E20A-4771-BC84-B7816D387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a:extLst>
              <a:ext uri="{FF2B5EF4-FFF2-40B4-BE49-F238E27FC236}">
                <a16:creationId xmlns:a16="http://schemas.microsoft.com/office/drawing/2014/main" id="{3FBF113F-45AB-4D7D-97F3-1A494B077B3D}"/>
              </a:ext>
            </a:extLst>
          </p:cNvPr>
          <p:cNvGrpSpPr/>
          <p:nvPr/>
        </p:nvGrpSpPr>
        <p:grpSpPr>
          <a:xfrm>
            <a:off x="3481452" y="1157296"/>
            <a:ext cx="2181096" cy="354703"/>
            <a:chOff x="3481452" y="1169297"/>
            <a:chExt cx="2181096" cy="354703"/>
          </a:xfrm>
        </p:grpSpPr>
        <p:grpSp>
          <p:nvGrpSpPr>
            <p:cNvPr id="73" name="Group 72">
              <a:extLst>
                <a:ext uri="{FF2B5EF4-FFF2-40B4-BE49-F238E27FC236}">
                  <a16:creationId xmlns:a16="http://schemas.microsoft.com/office/drawing/2014/main" id="{520E0B17-A154-4CE3-B900-58B562E369E1}"/>
                </a:ext>
              </a:extLst>
            </p:cNvPr>
            <p:cNvGrpSpPr/>
            <p:nvPr/>
          </p:nvGrpSpPr>
          <p:grpSpPr>
            <a:xfrm>
              <a:off x="4170628" y="1169297"/>
              <a:ext cx="802744" cy="354703"/>
              <a:chOff x="4170628" y="1169297"/>
              <a:chExt cx="802744" cy="354703"/>
            </a:xfrm>
          </p:grpSpPr>
          <p:sp>
            <p:nvSpPr>
              <p:cNvPr id="82" name="Chevron 157">
                <a:extLst>
                  <a:ext uri="{FF2B5EF4-FFF2-40B4-BE49-F238E27FC236}">
                    <a16:creationId xmlns:a16="http://schemas.microsoft.com/office/drawing/2014/main" id="{E955B546-4C55-4611-BA2D-4543C3C6F2E6}"/>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83" name="Group 945">
                <a:extLst>
                  <a:ext uri="{FF2B5EF4-FFF2-40B4-BE49-F238E27FC236}">
                    <a16:creationId xmlns:a16="http://schemas.microsoft.com/office/drawing/2014/main" id="{C41DA772-A8AE-4234-8FDF-AAF1BFACBC6F}"/>
                  </a:ext>
                </a:extLst>
              </p:cNvPr>
              <p:cNvGrpSpPr>
                <a:grpSpLocks noChangeAspect="1"/>
              </p:cNvGrpSpPr>
              <p:nvPr/>
            </p:nvGrpSpPr>
            <p:grpSpPr bwMode="auto">
              <a:xfrm>
                <a:off x="4490966" y="1200403"/>
                <a:ext cx="162069" cy="292491"/>
                <a:chOff x="1570" y="1754"/>
                <a:chExt cx="169" cy="305"/>
              </a:xfrm>
              <a:solidFill>
                <a:schemeClr val="bg1"/>
              </a:solidFill>
            </p:grpSpPr>
            <p:sp>
              <p:nvSpPr>
                <p:cNvPr id="84" name="Freeform 196" descr="© INSCALE GmbH, 21.06.2010">
                  <a:extLst>
                    <a:ext uri="{FF2B5EF4-FFF2-40B4-BE49-F238E27FC236}">
                      <a16:creationId xmlns:a16="http://schemas.microsoft.com/office/drawing/2014/main" id="{D78DA563-EA42-4229-BBC8-20D91F4C5448}"/>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85" name="Freeform 197" descr="© INSCALE GmbH, 21.06.2010">
                  <a:extLst>
                    <a:ext uri="{FF2B5EF4-FFF2-40B4-BE49-F238E27FC236}">
                      <a16:creationId xmlns:a16="http://schemas.microsoft.com/office/drawing/2014/main" id="{4BA3A913-9580-4901-8401-CC6A12DD8166}"/>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86" name="Freeform 198" descr="© INSCALE GmbH, 21.06.2010">
                  <a:extLst>
                    <a:ext uri="{FF2B5EF4-FFF2-40B4-BE49-F238E27FC236}">
                      <a16:creationId xmlns:a16="http://schemas.microsoft.com/office/drawing/2014/main" id="{7559B1BA-7D01-40AB-A19E-537EB4D057B1}"/>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74" name="Group 73">
              <a:extLst>
                <a:ext uri="{FF2B5EF4-FFF2-40B4-BE49-F238E27FC236}">
                  <a16:creationId xmlns:a16="http://schemas.microsoft.com/office/drawing/2014/main" id="{77CE69A0-218E-491C-BA70-AF1AEB837379}"/>
                </a:ext>
              </a:extLst>
            </p:cNvPr>
            <p:cNvGrpSpPr/>
            <p:nvPr/>
          </p:nvGrpSpPr>
          <p:grpSpPr>
            <a:xfrm>
              <a:off x="3481452" y="1169297"/>
              <a:ext cx="802744" cy="354703"/>
              <a:chOff x="3481452" y="1169297"/>
              <a:chExt cx="802744" cy="354703"/>
            </a:xfrm>
          </p:grpSpPr>
          <p:sp>
            <p:nvSpPr>
              <p:cNvPr id="78" name="Chevron 156">
                <a:extLst>
                  <a:ext uri="{FF2B5EF4-FFF2-40B4-BE49-F238E27FC236}">
                    <a16:creationId xmlns:a16="http://schemas.microsoft.com/office/drawing/2014/main" id="{8C910563-FE51-4773-9AD9-9A7B7157A4FE}"/>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79" name="Gruppieren 18">
                <a:extLst>
                  <a:ext uri="{FF2B5EF4-FFF2-40B4-BE49-F238E27FC236}">
                    <a16:creationId xmlns:a16="http://schemas.microsoft.com/office/drawing/2014/main" id="{9B72A190-DD60-462F-A12F-A4AE35C2F0B5}"/>
                  </a:ext>
                </a:extLst>
              </p:cNvPr>
              <p:cNvGrpSpPr>
                <a:grpSpLocks noChangeAspect="1"/>
              </p:cNvGrpSpPr>
              <p:nvPr/>
            </p:nvGrpSpPr>
            <p:grpSpPr>
              <a:xfrm>
                <a:off x="3701205" y="1219231"/>
                <a:ext cx="363238" cy="254834"/>
                <a:chOff x="5276852" y="3736975"/>
                <a:chExt cx="508000" cy="356394"/>
              </a:xfrm>
              <a:solidFill>
                <a:schemeClr val="bg1"/>
              </a:solidFill>
            </p:grpSpPr>
            <p:sp>
              <p:nvSpPr>
                <p:cNvPr id="80" name="Freeform 332" descr="© INSCALE GmbH, 21.06.2010">
                  <a:extLst>
                    <a:ext uri="{FF2B5EF4-FFF2-40B4-BE49-F238E27FC236}">
                      <a16:creationId xmlns:a16="http://schemas.microsoft.com/office/drawing/2014/main" id="{45946F76-F429-42CF-8027-60D5F46D0496}"/>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81" name="Freeform 334" descr="© INSCALE GmbH, 21.06.2010">
                  <a:extLst>
                    <a:ext uri="{FF2B5EF4-FFF2-40B4-BE49-F238E27FC236}">
                      <a16:creationId xmlns:a16="http://schemas.microsoft.com/office/drawing/2014/main" id="{007BE2B1-D4F6-46CB-AD14-97053D367842}"/>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75" name="Group 74">
              <a:extLst>
                <a:ext uri="{FF2B5EF4-FFF2-40B4-BE49-F238E27FC236}">
                  <a16:creationId xmlns:a16="http://schemas.microsoft.com/office/drawing/2014/main" id="{A2D6A483-F614-4675-BEAE-2F87A2B01AAE}"/>
                </a:ext>
              </a:extLst>
            </p:cNvPr>
            <p:cNvGrpSpPr/>
            <p:nvPr/>
          </p:nvGrpSpPr>
          <p:grpSpPr>
            <a:xfrm>
              <a:off x="4859804" y="1169297"/>
              <a:ext cx="802744" cy="354703"/>
              <a:chOff x="4859804" y="1169297"/>
              <a:chExt cx="802744" cy="354703"/>
            </a:xfrm>
          </p:grpSpPr>
          <p:sp>
            <p:nvSpPr>
              <p:cNvPr id="76" name="Chevron 158">
                <a:extLst>
                  <a:ext uri="{FF2B5EF4-FFF2-40B4-BE49-F238E27FC236}">
                    <a16:creationId xmlns:a16="http://schemas.microsoft.com/office/drawing/2014/main" id="{E3DE176A-7C9B-445C-B5F4-7957EAD960B7}"/>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77" name="Freeform 780">
                <a:extLst>
                  <a:ext uri="{FF2B5EF4-FFF2-40B4-BE49-F238E27FC236}">
                    <a16:creationId xmlns:a16="http://schemas.microsoft.com/office/drawing/2014/main" id="{9B604A1B-4D55-4E29-A1D7-D3EA5DF696AE}"/>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76611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Projections for Key Economic Indicators</a:t>
            </a:r>
          </a:p>
        </p:txBody>
      </p:sp>
      <p:sp>
        <p:nvSpPr>
          <p:cNvPr id="23"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7</a:t>
            </a:r>
          </a:p>
        </p:txBody>
      </p:sp>
      <p:graphicFrame>
        <p:nvGraphicFramePr>
          <p:cNvPr id="4" name="Table 3"/>
          <p:cNvGraphicFramePr>
            <a:graphicFrameLocks noGrp="1"/>
          </p:cNvGraphicFramePr>
          <p:nvPr>
            <p:extLst>
              <p:ext uri="{D42A27DB-BD31-4B8C-83A1-F6EECF244321}">
                <p14:modId xmlns:p14="http://schemas.microsoft.com/office/powerpoint/2010/main" val="1714173618"/>
              </p:ext>
            </p:extLst>
          </p:nvPr>
        </p:nvGraphicFramePr>
        <p:xfrm>
          <a:off x="741494" y="1835594"/>
          <a:ext cx="7661013" cy="3516282"/>
        </p:xfrm>
        <a:graphic>
          <a:graphicData uri="http://schemas.openxmlformats.org/drawingml/2006/table">
            <a:tbl>
              <a:tblPr/>
              <a:tblGrid>
                <a:gridCol w="2423991">
                  <a:extLst>
                    <a:ext uri="{9D8B030D-6E8A-4147-A177-3AD203B41FA5}">
                      <a16:colId xmlns:a16="http://schemas.microsoft.com/office/drawing/2014/main" val="1767882302"/>
                    </a:ext>
                  </a:extLst>
                </a:gridCol>
                <a:gridCol w="748146">
                  <a:extLst>
                    <a:ext uri="{9D8B030D-6E8A-4147-A177-3AD203B41FA5}">
                      <a16:colId xmlns:a16="http://schemas.microsoft.com/office/drawing/2014/main" val="2524518036"/>
                    </a:ext>
                  </a:extLst>
                </a:gridCol>
                <a:gridCol w="748146">
                  <a:extLst>
                    <a:ext uri="{9D8B030D-6E8A-4147-A177-3AD203B41FA5}">
                      <a16:colId xmlns:a16="http://schemas.microsoft.com/office/drawing/2014/main" val="2564106912"/>
                    </a:ext>
                  </a:extLst>
                </a:gridCol>
                <a:gridCol w="748146">
                  <a:extLst>
                    <a:ext uri="{9D8B030D-6E8A-4147-A177-3AD203B41FA5}">
                      <a16:colId xmlns:a16="http://schemas.microsoft.com/office/drawing/2014/main" val="133562370"/>
                    </a:ext>
                  </a:extLst>
                </a:gridCol>
                <a:gridCol w="748146">
                  <a:extLst>
                    <a:ext uri="{9D8B030D-6E8A-4147-A177-3AD203B41FA5}">
                      <a16:colId xmlns:a16="http://schemas.microsoft.com/office/drawing/2014/main" val="1900235790"/>
                    </a:ext>
                  </a:extLst>
                </a:gridCol>
                <a:gridCol w="748146">
                  <a:extLst>
                    <a:ext uri="{9D8B030D-6E8A-4147-A177-3AD203B41FA5}">
                      <a16:colId xmlns:a16="http://schemas.microsoft.com/office/drawing/2014/main" val="4029913227"/>
                    </a:ext>
                  </a:extLst>
                </a:gridCol>
                <a:gridCol w="748146">
                  <a:extLst>
                    <a:ext uri="{9D8B030D-6E8A-4147-A177-3AD203B41FA5}">
                      <a16:colId xmlns:a16="http://schemas.microsoft.com/office/drawing/2014/main" val="210497292"/>
                    </a:ext>
                  </a:extLst>
                </a:gridCol>
                <a:gridCol w="748146">
                  <a:extLst>
                    <a:ext uri="{9D8B030D-6E8A-4147-A177-3AD203B41FA5}">
                      <a16:colId xmlns:a16="http://schemas.microsoft.com/office/drawing/2014/main" val="2682434122"/>
                    </a:ext>
                  </a:extLst>
                </a:gridCol>
              </a:tblGrid>
              <a:tr h="276811">
                <a:tc rowSpan="2">
                  <a:txBody>
                    <a:bodyPr/>
                    <a:lstStyle/>
                    <a:p>
                      <a:pPr algn="ctr" fontAlgn="ctr"/>
                      <a:r>
                        <a:rPr lang="en-US" sz="900" b="1" i="0" u="none" strike="noStrike" dirty="0">
                          <a:solidFill>
                            <a:srgbClr val="243772"/>
                          </a:solidFill>
                          <a:effectLst/>
                          <a:latin typeface="Arial" panose="020B0604020202020204" pitchFamily="34" charset="0"/>
                        </a:rPr>
                        <a:t>Indicator</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Arial" panose="020B0604020202020204" pitchFamily="34" charset="0"/>
                        </a:rPr>
                        <a:t>2019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Arial" panose="020B0604020202020204" pitchFamily="34" charset="0"/>
                        </a:rPr>
                        <a:t>2020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gridSpan="4">
                  <a:txBody>
                    <a:bodyPr/>
                    <a:lstStyle/>
                    <a:p>
                      <a:pPr algn="ctr" fontAlgn="ctr"/>
                      <a:r>
                        <a:rPr lang="en-US" sz="900" b="1" i="0" u="none" strike="noStrike" dirty="0">
                          <a:solidFill>
                            <a:srgbClr val="243772"/>
                          </a:solidFill>
                          <a:effectLst/>
                          <a:latin typeface="Arial" panose="020B0604020202020204" pitchFamily="34" charset="0"/>
                        </a:rPr>
                        <a:t>2021 Quarterly Estimates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900" b="1" i="0" u="none" strike="noStrike" dirty="0">
                          <a:solidFill>
                            <a:srgbClr val="243772"/>
                          </a:solidFill>
                          <a:effectLst/>
                          <a:latin typeface="Arial" panose="020B0604020202020204" pitchFamily="34" charset="0"/>
                        </a:rPr>
                        <a:t>2021e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2051498342"/>
                  </a:ext>
                </a:extLst>
              </a:tr>
              <a:tr h="2468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243772"/>
                          </a:solidFill>
                          <a:effectLst/>
                          <a:latin typeface="Arial" panose="020B0604020202020204" pitchFamily="34" charset="0"/>
                        </a:rPr>
                        <a:t>Q1e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Arial" panose="020B0604020202020204" pitchFamily="34" charset="0"/>
                        </a:rPr>
                        <a:t>Q2e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Arial" panose="020B0604020202020204" pitchFamily="34" charset="0"/>
                        </a:rPr>
                        <a:t>Q3e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a:solidFill>
                            <a:srgbClr val="243772"/>
                          </a:solidFill>
                          <a:effectLst/>
                          <a:latin typeface="Arial" panose="020B0604020202020204" pitchFamily="34" charset="0"/>
                        </a:rPr>
                        <a:t>Q4e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vMerge="1">
                  <a:txBody>
                    <a:bodyPr/>
                    <a:lstStyle/>
                    <a:p>
                      <a:endParaRPr lang="en-US"/>
                    </a:p>
                  </a:txBody>
                  <a:tcPr/>
                </a:tc>
                <a:extLst>
                  <a:ext uri="{0D108BD9-81ED-4DB2-BD59-A6C34878D82A}">
                    <a16:rowId xmlns:a16="http://schemas.microsoft.com/office/drawing/2014/main" val="3648307706"/>
                  </a:ext>
                </a:extLst>
              </a:tr>
              <a:tr h="598517">
                <a:tc>
                  <a:txBody>
                    <a:bodyPr/>
                    <a:lstStyle/>
                    <a:p>
                      <a:pPr algn="l" fontAlgn="ctr"/>
                      <a:r>
                        <a:rPr lang="en-US" sz="900" b="1" i="0" u="none" strike="noStrike" dirty="0">
                          <a:solidFill>
                            <a:srgbClr val="243772"/>
                          </a:solidFill>
                          <a:effectLst/>
                          <a:latin typeface="Arial" panose="020B0604020202020204" pitchFamily="34" charset="0"/>
                        </a:rPr>
                        <a:t>   Real GDP (SAAR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fontAlgn="ctr" latinLnBrk="0" hangingPunct="1">
                        <a:lnSpc>
                          <a:spcPct val="115000"/>
                        </a:lnSpc>
                        <a:spcBef>
                          <a:spcPts val="0"/>
                        </a:spcBef>
                        <a:spcAft>
                          <a:spcPts val="0"/>
                        </a:spcAft>
                      </a:pPr>
                      <a:r>
                        <a:rPr lang="en-US" sz="1100" b="0" i="1" u="none" strike="noStrike" kern="1200" dirty="0">
                          <a:solidFill>
                            <a:srgbClr val="4D4D4D"/>
                          </a:solidFill>
                          <a:effectLst/>
                          <a:latin typeface="Meiryo" panose="020B0604030504040204" pitchFamily="34" charset="-128"/>
                          <a:ea typeface="Meiryo" panose="020B0604030504040204" pitchFamily="34" charset="-128"/>
                          <a:cs typeface="+mn-cs"/>
                        </a:rPr>
                        <a:t>2.2%</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fontAlgn="ctr" latinLnBrk="0" hangingPunct="1">
                        <a:lnSpc>
                          <a:spcPct val="115000"/>
                        </a:lnSpc>
                        <a:spcBef>
                          <a:spcPts val="0"/>
                        </a:spcBef>
                        <a:spcAft>
                          <a:spcPts val="0"/>
                        </a:spcAft>
                      </a:pPr>
                      <a:r>
                        <a:rPr lang="en-US" sz="1100" b="0" i="1" u="none" strike="noStrike" kern="1200" dirty="0">
                          <a:solidFill>
                            <a:srgbClr val="4D4D4D"/>
                          </a:solidFill>
                          <a:effectLst/>
                          <a:latin typeface="Meiryo" panose="020B0604030504040204" pitchFamily="34" charset="-128"/>
                          <a:ea typeface="Meiryo" panose="020B0604030504040204" pitchFamily="34" charset="-128"/>
                          <a:cs typeface="+mn-cs"/>
                        </a:rPr>
                        <a:t>-3.5%</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6.3%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6.7%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5.3%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250978351"/>
                  </a:ext>
                </a:extLst>
              </a:tr>
              <a:tr h="598517">
                <a:tc>
                  <a:txBody>
                    <a:bodyPr/>
                    <a:lstStyle/>
                    <a:p>
                      <a:pPr algn="l" fontAlgn="ctr"/>
                      <a:r>
                        <a:rPr lang="en-US" sz="900" b="1" i="0" u="none" strike="noStrike" dirty="0">
                          <a:solidFill>
                            <a:srgbClr val="243772"/>
                          </a:solidFill>
                          <a:effectLst/>
                          <a:latin typeface="Arial" panose="020B0604020202020204" pitchFamily="34" charset="0"/>
                        </a:rPr>
                        <a:t>   Real Investment in Equipment &amp; Software    </a:t>
                      </a:r>
                    </a:p>
                    <a:p>
                      <a:pPr algn="l" fontAlgn="ctr"/>
                      <a:r>
                        <a:rPr lang="en-US" sz="900" b="1" i="0" u="none" strike="noStrike" dirty="0">
                          <a:solidFill>
                            <a:srgbClr val="243772"/>
                          </a:solidFill>
                          <a:effectLst/>
                          <a:latin typeface="Arial" panose="020B0604020202020204" pitchFamily="34" charset="0"/>
                        </a:rPr>
                        <a:t>   (SAAR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fontAlgn="ctr" latinLnBrk="0" hangingPunct="1">
                        <a:lnSpc>
                          <a:spcPct val="115000"/>
                        </a:lnSpc>
                        <a:spcBef>
                          <a:spcPts val="0"/>
                        </a:spcBef>
                        <a:spcAft>
                          <a:spcPts val="0"/>
                        </a:spcAft>
                      </a:pPr>
                      <a:r>
                        <a:rPr lang="en-US" sz="1100" b="0" i="1" u="none" strike="noStrike" kern="1200" dirty="0">
                          <a:solidFill>
                            <a:srgbClr val="4D4D4D"/>
                          </a:solidFill>
                          <a:effectLst/>
                          <a:latin typeface="Meiryo" panose="020B0604030504040204" pitchFamily="34" charset="-128"/>
                          <a:ea typeface="Meiryo" panose="020B0604030504040204" pitchFamily="34" charset="-128"/>
                          <a:cs typeface="+mn-cs"/>
                        </a:rPr>
                        <a:t>3.5%</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fontAlgn="ctr" latinLnBrk="0" hangingPunct="1">
                        <a:lnSpc>
                          <a:spcPct val="115000"/>
                        </a:lnSpc>
                        <a:spcBef>
                          <a:spcPts val="0"/>
                        </a:spcBef>
                        <a:spcAft>
                          <a:spcPts val="0"/>
                        </a:spcAft>
                      </a:pPr>
                      <a:r>
                        <a:rPr lang="en-US" sz="1100" b="0" i="1" u="none" strike="noStrike" kern="1200" dirty="0">
                          <a:solidFill>
                            <a:srgbClr val="4D4D4D"/>
                          </a:solidFill>
                          <a:effectLst/>
                          <a:latin typeface="Meiryo" panose="020B0604030504040204" pitchFamily="34" charset="-128"/>
                          <a:ea typeface="Meiryo" panose="020B0604030504040204" pitchFamily="34" charset="-128"/>
                          <a:cs typeface="+mn-cs"/>
                        </a:rPr>
                        <a:t>-2.1%</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17.6%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12.7%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13.2%</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1622142031"/>
                  </a:ext>
                </a:extLst>
              </a:tr>
              <a:tr h="598517">
                <a:tc>
                  <a:txBody>
                    <a:bodyPr/>
                    <a:lstStyle/>
                    <a:p>
                      <a:pPr algn="l" fontAlgn="ctr"/>
                      <a:r>
                        <a:rPr lang="en-US" sz="900" b="1" i="0" u="none" strike="noStrike" dirty="0">
                          <a:solidFill>
                            <a:srgbClr val="243772"/>
                          </a:solidFill>
                          <a:effectLst/>
                          <a:latin typeface="Arial" panose="020B0604020202020204" pitchFamily="34" charset="0"/>
                        </a:rPr>
                        <a:t>   Inflation </a:t>
                      </a:r>
                      <a:br>
                        <a:rPr lang="en-US" sz="900" b="1" i="0" u="none" strike="noStrike" dirty="0">
                          <a:solidFill>
                            <a:srgbClr val="243772"/>
                          </a:solidFill>
                          <a:effectLst/>
                          <a:latin typeface="Arial" panose="020B0604020202020204" pitchFamily="34" charset="0"/>
                        </a:rPr>
                      </a:br>
                      <a:r>
                        <a:rPr lang="en-US" sz="900" b="1" i="0" u="none" strike="noStrike" dirty="0">
                          <a:solidFill>
                            <a:srgbClr val="243772"/>
                          </a:solidFill>
                          <a:effectLst/>
                          <a:latin typeface="Arial" panose="020B0604020202020204" pitchFamily="34" charset="0"/>
                        </a:rPr>
                        <a:t>   (year-on-year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fontAlgn="ctr" latinLnBrk="0" hangingPunct="1">
                        <a:lnSpc>
                          <a:spcPct val="115000"/>
                        </a:lnSpc>
                        <a:spcBef>
                          <a:spcPts val="0"/>
                        </a:spcBef>
                        <a:spcAft>
                          <a:spcPts val="0"/>
                        </a:spcAft>
                      </a:pPr>
                      <a:r>
                        <a:rPr lang="en-US" sz="1100" b="0" i="1" u="none" strike="noStrike" kern="1200" dirty="0">
                          <a:solidFill>
                            <a:srgbClr val="4D4D4D"/>
                          </a:solidFill>
                          <a:effectLst/>
                          <a:latin typeface="Meiryo" panose="020B0604030504040204" pitchFamily="34" charset="-128"/>
                          <a:ea typeface="Meiryo" panose="020B0604030504040204" pitchFamily="34" charset="-128"/>
                          <a:cs typeface="+mn-cs"/>
                        </a:rPr>
                        <a:t>1.8%</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fontAlgn="ctr" latinLnBrk="0" hangingPunct="1">
                        <a:lnSpc>
                          <a:spcPct val="115000"/>
                        </a:lnSpc>
                        <a:spcBef>
                          <a:spcPts val="0"/>
                        </a:spcBef>
                        <a:spcAft>
                          <a:spcPts val="0"/>
                        </a:spcAft>
                      </a:pPr>
                      <a:r>
                        <a:rPr lang="en-US" sz="1100" b="0" i="1" u="none" strike="noStrike" kern="1200" dirty="0">
                          <a:solidFill>
                            <a:srgbClr val="4D4D4D"/>
                          </a:solidFill>
                          <a:effectLst/>
                          <a:latin typeface="Meiryo" panose="020B0604030504040204" pitchFamily="34" charset="-128"/>
                          <a:ea typeface="Meiryo" panose="020B0604030504040204" pitchFamily="34" charset="-128"/>
                          <a:cs typeface="+mn-cs"/>
                        </a:rPr>
                        <a:t>1.2%</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4.8%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5.3%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4.7%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4.2%</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742130515"/>
                  </a:ext>
                </a:extLst>
              </a:tr>
              <a:tr h="598517">
                <a:tc>
                  <a:txBody>
                    <a:bodyPr/>
                    <a:lstStyle/>
                    <a:p>
                      <a:pPr algn="l" fontAlgn="ctr"/>
                      <a:r>
                        <a:rPr lang="en-US" sz="900" b="1" i="0" u="none" strike="noStrike" dirty="0">
                          <a:solidFill>
                            <a:srgbClr val="243772"/>
                          </a:solidFill>
                          <a:effectLst/>
                          <a:latin typeface="Arial" panose="020B0604020202020204" pitchFamily="34" charset="0"/>
                        </a:rPr>
                        <a:t>   Federal Funds Target Rate</a:t>
                      </a:r>
                      <a:br>
                        <a:rPr lang="en-US" sz="900" b="1" i="0" u="none" strike="noStrike" dirty="0">
                          <a:solidFill>
                            <a:srgbClr val="243772"/>
                          </a:solidFill>
                          <a:effectLst/>
                          <a:latin typeface="Arial" panose="020B0604020202020204" pitchFamily="34" charset="0"/>
                        </a:rPr>
                      </a:br>
                      <a:r>
                        <a:rPr lang="en-US" sz="900" b="1" i="0" u="none" strike="noStrike" dirty="0">
                          <a:solidFill>
                            <a:srgbClr val="243772"/>
                          </a:solidFill>
                          <a:effectLst/>
                          <a:latin typeface="Arial" panose="020B0604020202020204" pitchFamily="34" charset="0"/>
                        </a:rPr>
                        <a:t>   (upper bound, end of period)</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fontAlgn="ctr" latinLnBrk="0" hangingPunct="1">
                        <a:lnSpc>
                          <a:spcPct val="115000"/>
                        </a:lnSpc>
                        <a:spcBef>
                          <a:spcPts val="0"/>
                        </a:spcBef>
                        <a:spcAft>
                          <a:spcPts val="0"/>
                        </a:spcAft>
                      </a:pPr>
                      <a:r>
                        <a:rPr lang="en-US" sz="1100" b="0" i="1" u="none" strike="noStrike" kern="1200" dirty="0">
                          <a:solidFill>
                            <a:srgbClr val="4D4D4D"/>
                          </a:solidFill>
                          <a:effectLst/>
                          <a:latin typeface="Meiryo" panose="020B0604030504040204" pitchFamily="34" charset="-128"/>
                          <a:ea typeface="Meiryo" panose="020B0604030504040204" pitchFamily="34" charset="-128"/>
                          <a:cs typeface="+mn-cs"/>
                        </a:rPr>
                        <a:t>1.75%</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fontAlgn="ctr" latinLnBrk="0" hangingPunct="1">
                        <a:lnSpc>
                          <a:spcPct val="115000"/>
                        </a:lnSpc>
                        <a:spcBef>
                          <a:spcPts val="0"/>
                        </a:spcBef>
                        <a:spcAft>
                          <a:spcPts val="0"/>
                        </a:spcAft>
                      </a:pPr>
                      <a:r>
                        <a:rPr lang="en-US" sz="1100" b="0" i="1" u="none" strike="noStrike" kern="1200" dirty="0">
                          <a:solidFill>
                            <a:srgbClr val="4D4D4D"/>
                          </a:solidFill>
                          <a:effectLst/>
                          <a:latin typeface="Meiryo" panose="020B0604030504040204" pitchFamily="34" charset="-128"/>
                          <a:ea typeface="Meiryo" panose="020B0604030504040204" pitchFamily="34" charset="-128"/>
                          <a:cs typeface="+mn-cs"/>
                        </a:rPr>
                        <a:t>0.25%</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0.25%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0.25%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0.25%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0.25%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0.25%</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087597929"/>
                  </a:ext>
                </a:extLst>
              </a:tr>
              <a:tr h="598517">
                <a:tc>
                  <a:txBody>
                    <a:bodyPr/>
                    <a:lstStyle/>
                    <a:p>
                      <a:pPr algn="l" fontAlgn="ctr"/>
                      <a:r>
                        <a:rPr lang="en-US" sz="900" b="1" i="0" u="none" strike="noStrike" dirty="0">
                          <a:solidFill>
                            <a:srgbClr val="243772"/>
                          </a:solidFill>
                          <a:effectLst/>
                          <a:latin typeface="Arial" panose="020B0604020202020204" pitchFamily="34" charset="0"/>
                        </a:rPr>
                        <a:t>   Total Payroll Growth (thousands)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fontAlgn="ctr" latinLnBrk="0" hangingPunct="1">
                        <a:lnSpc>
                          <a:spcPct val="115000"/>
                        </a:lnSpc>
                        <a:spcBef>
                          <a:spcPts val="0"/>
                        </a:spcBef>
                        <a:spcAft>
                          <a:spcPts val="0"/>
                        </a:spcAft>
                      </a:pPr>
                      <a:r>
                        <a:rPr lang="en-US" sz="1100" b="0" i="1" u="none" strike="noStrike" kern="1200" dirty="0">
                          <a:solidFill>
                            <a:srgbClr val="4D4D4D"/>
                          </a:solidFill>
                          <a:effectLst/>
                          <a:latin typeface="Meiryo" panose="020B0604030504040204" pitchFamily="34" charset="-128"/>
                          <a:ea typeface="Meiryo" panose="020B0604030504040204" pitchFamily="34" charset="-128"/>
                          <a:cs typeface="+mn-cs"/>
                        </a:rPr>
                        <a:t>2,011</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fontAlgn="ctr" latinLnBrk="0" hangingPunct="1">
                        <a:lnSpc>
                          <a:spcPct val="115000"/>
                        </a:lnSpc>
                        <a:spcBef>
                          <a:spcPts val="0"/>
                        </a:spcBef>
                        <a:spcAft>
                          <a:spcPts val="0"/>
                        </a:spcAft>
                      </a:pPr>
                      <a:r>
                        <a:rPr lang="en-US" sz="1100" b="0" i="1" u="none" strike="noStrike" kern="1200" dirty="0">
                          <a:solidFill>
                            <a:srgbClr val="4D4D4D"/>
                          </a:solidFill>
                          <a:effectLst/>
                          <a:latin typeface="Meiryo" panose="020B0604030504040204" pitchFamily="34" charset="-128"/>
                          <a:ea typeface="Meiryo" panose="020B0604030504040204" pitchFamily="34" charset="-128"/>
                          <a:cs typeface="+mn-cs"/>
                        </a:rPr>
                        <a:t>-9,416</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1,554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1,845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1,651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1,500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fontAlgn="ctr" latinLnBrk="0" hangingPunct="1">
                        <a:lnSpc>
                          <a:spcPct val="115000"/>
                        </a:lnSpc>
                        <a:spcBef>
                          <a:spcPts val="0"/>
                        </a:spcBef>
                        <a:spcAft>
                          <a:spcPts val="0"/>
                        </a:spcAft>
                      </a:pPr>
                      <a:r>
                        <a:rPr lang="en-US" sz="1100" b="0" i="0" u="none" strike="noStrike" kern="1200" dirty="0">
                          <a:solidFill>
                            <a:srgbClr val="4D4D4D"/>
                          </a:solidFill>
                          <a:effectLst/>
                          <a:latin typeface="Meiryo" panose="020B0604030504040204" pitchFamily="34" charset="-128"/>
                          <a:ea typeface="Meiryo" panose="020B0604030504040204" pitchFamily="34" charset="-128"/>
                          <a:cs typeface="+mn-cs"/>
                        </a:rPr>
                        <a:t>6,500</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53515510"/>
                  </a:ext>
                </a:extLst>
              </a:tr>
            </a:tbl>
          </a:graphicData>
        </a:graphic>
      </p:graphicFrame>
      <p:sp>
        <p:nvSpPr>
          <p:cNvPr id="26" name="Text Placeholder 4"/>
          <p:cNvSpPr txBox="1">
            <a:spLocks/>
          </p:cNvSpPr>
          <p:nvPr/>
        </p:nvSpPr>
        <p:spPr>
          <a:xfrm>
            <a:off x="671185" y="5379747"/>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2021 Q3 Equipment Leasing &amp; Finance U.S. Economic Outlook </a:t>
            </a:r>
          </a:p>
        </p:txBody>
      </p:sp>
      <p:pic>
        <p:nvPicPr>
          <p:cNvPr id="28" name="Picture 5" descr="C:\Users\Public\Documents\ELFF\ELFF logo.jpg">
            <a:extLst>
              <a:ext uri="{FF2B5EF4-FFF2-40B4-BE49-F238E27FC236}">
                <a16:creationId xmlns:a16="http://schemas.microsoft.com/office/drawing/2014/main" id="{AB6AAFE3-22FC-4B79-A307-651A17317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ADE773CA-5AB5-4B0A-A55F-BD9DEAF2F706}"/>
              </a:ext>
            </a:extLst>
          </p:cNvPr>
          <p:cNvGrpSpPr/>
          <p:nvPr/>
        </p:nvGrpSpPr>
        <p:grpSpPr>
          <a:xfrm>
            <a:off x="3481452" y="1157296"/>
            <a:ext cx="2181096" cy="354703"/>
            <a:chOff x="3481452" y="1169297"/>
            <a:chExt cx="2181096" cy="354703"/>
          </a:xfrm>
        </p:grpSpPr>
        <p:grpSp>
          <p:nvGrpSpPr>
            <p:cNvPr id="31" name="Group 30">
              <a:extLst>
                <a:ext uri="{FF2B5EF4-FFF2-40B4-BE49-F238E27FC236}">
                  <a16:creationId xmlns:a16="http://schemas.microsoft.com/office/drawing/2014/main" id="{4ED86FCF-E450-4407-826E-5F24DB2FDB03}"/>
                </a:ext>
              </a:extLst>
            </p:cNvPr>
            <p:cNvGrpSpPr/>
            <p:nvPr/>
          </p:nvGrpSpPr>
          <p:grpSpPr>
            <a:xfrm>
              <a:off x="4170628" y="1169297"/>
              <a:ext cx="802744" cy="354703"/>
              <a:chOff x="4170628" y="1169297"/>
              <a:chExt cx="802744" cy="354703"/>
            </a:xfrm>
          </p:grpSpPr>
          <p:sp>
            <p:nvSpPr>
              <p:cNvPr id="40" name="Chevron 157">
                <a:extLst>
                  <a:ext uri="{FF2B5EF4-FFF2-40B4-BE49-F238E27FC236}">
                    <a16:creationId xmlns:a16="http://schemas.microsoft.com/office/drawing/2014/main" id="{1EC9F37C-094C-4478-984F-ED8F735D5962}"/>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 name="Group 945">
                <a:extLst>
                  <a:ext uri="{FF2B5EF4-FFF2-40B4-BE49-F238E27FC236}">
                    <a16:creationId xmlns:a16="http://schemas.microsoft.com/office/drawing/2014/main" id="{D68DC8D3-4E05-4C18-8D39-645B73CE780D}"/>
                  </a:ext>
                </a:extLst>
              </p:cNvPr>
              <p:cNvGrpSpPr>
                <a:grpSpLocks noChangeAspect="1"/>
              </p:cNvGrpSpPr>
              <p:nvPr/>
            </p:nvGrpSpPr>
            <p:grpSpPr bwMode="auto">
              <a:xfrm>
                <a:off x="4490966" y="1200403"/>
                <a:ext cx="162069" cy="292491"/>
                <a:chOff x="1570" y="1754"/>
                <a:chExt cx="169" cy="305"/>
              </a:xfrm>
              <a:solidFill>
                <a:schemeClr val="bg1"/>
              </a:solidFill>
            </p:grpSpPr>
            <p:sp>
              <p:nvSpPr>
                <p:cNvPr id="42" name="Freeform 196" descr="© INSCALE GmbH, 21.06.2010">
                  <a:extLst>
                    <a:ext uri="{FF2B5EF4-FFF2-40B4-BE49-F238E27FC236}">
                      <a16:creationId xmlns:a16="http://schemas.microsoft.com/office/drawing/2014/main" id="{094412B2-C709-4E2D-AE13-9F2478E21B2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3" name="Freeform 197" descr="© INSCALE GmbH, 21.06.2010">
                  <a:extLst>
                    <a:ext uri="{FF2B5EF4-FFF2-40B4-BE49-F238E27FC236}">
                      <a16:creationId xmlns:a16="http://schemas.microsoft.com/office/drawing/2014/main" id="{65708890-0DBD-4ED2-B051-0811A1EFFE34}"/>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4" name="Freeform 198" descr="© INSCALE GmbH, 21.06.2010">
                  <a:extLst>
                    <a:ext uri="{FF2B5EF4-FFF2-40B4-BE49-F238E27FC236}">
                      <a16:creationId xmlns:a16="http://schemas.microsoft.com/office/drawing/2014/main" id="{D076E362-5F4D-42FC-95FF-60F58BD5DB4B}"/>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2" name="Group 31">
              <a:extLst>
                <a:ext uri="{FF2B5EF4-FFF2-40B4-BE49-F238E27FC236}">
                  <a16:creationId xmlns:a16="http://schemas.microsoft.com/office/drawing/2014/main" id="{1DB617B0-FA05-42AB-B613-67227E53F410}"/>
                </a:ext>
              </a:extLst>
            </p:cNvPr>
            <p:cNvGrpSpPr/>
            <p:nvPr/>
          </p:nvGrpSpPr>
          <p:grpSpPr>
            <a:xfrm>
              <a:off x="3481452" y="1169297"/>
              <a:ext cx="802744" cy="354703"/>
              <a:chOff x="3481452" y="1169297"/>
              <a:chExt cx="802744" cy="354703"/>
            </a:xfrm>
          </p:grpSpPr>
          <p:sp>
            <p:nvSpPr>
              <p:cNvPr id="36" name="Chevron 156">
                <a:extLst>
                  <a:ext uri="{FF2B5EF4-FFF2-40B4-BE49-F238E27FC236}">
                    <a16:creationId xmlns:a16="http://schemas.microsoft.com/office/drawing/2014/main" id="{85B5F9C1-4BE2-46D1-B707-02541444A3DA}"/>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37" name="Gruppieren 18">
                <a:extLst>
                  <a:ext uri="{FF2B5EF4-FFF2-40B4-BE49-F238E27FC236}">
                    <a16:creationId xmlns:a16="http://schemas.microsoft.com/office/drawing/2014/main" id="{959A848D-0286-4CE9-8E25-F4041B96D91D}"/>
                  </a:ext>
                </a:extLst>
              </p:cNvPr>
              <p:cNvGrpSpPr>
                <a:grpSpLocks noChangeAspect="1"/>
              </p:cNvGrpSpPr>
              <p:nvPr/>
            </p:nvGrpSpPr>
            <p:grpSpPr>
              <a:xfrm>
                <a:off x="3701205" y="1219231"/>
                <a:ext cx="363238" cy="254834"/>
                <a:chOff x="5276852" y="3736975"/>
                <a:chExt cx="508000" cy="356394"/>
              </a:xfrm>
              <a:solidFill>
                <a:schemeClr val="bg1"/>
              </a:solidFill>
            </p:grpSpPr>
            <p:sp>
              <p:nvSpPr>
                <p:cNvPr id="38" name="Freeform 332" descr="© INSCALE GmbH, 21.06.2010">
                  <a:extLst>
                    <a:ext uri="{FF2B5EF4-FFF2-40B4-BE49-F238E27FC236}">
                      <a16:creationId xmlns:a16="http://schemas.microsoft.com/office/drawing/2014/main" id="{5ACB8A22-BE7E-46F8-80DF-B9EDEF1890CE}"/>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39" name="Freeform 334" descr="© INSCALE GmbH, 21.06.2010">
                  <a:extLst>
                    <a:ext uri="{FF2B5EF4-FFF2-40B4-BE49-F238E27FC236}">
                      <a16:creationId xmlns:a16="http://schemas.microsoft.com/office/drawing/2014/main" id="{5346A7BB-4FCF-4730-B6A1-51B25C7802F4}"/>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3" name="Group 32">
              <a:extLst>
                <a:ext uri="{FF2B5EF4-FFF2-40B4-BE49-F238E27FC236}">
                  <a16:creationId xmlns:a16="http://schemas.microsoft.com/office/drawing/2014/main" id="{A4AA2951-87F2-462F-8CEB-78AD5ACF0A79}"/>
                </a:ext>
              </a:extLst>
            </p:cNvPr>
            <p:cNvGrpSpPr/>
            <p:nvPr/>
          </p:nvGrpSpPr>
          <p:grpSpPr>
            <a:xfrm>
              <a:off x="4859804" y="1169297"/>
              <a:ext cx="802744" cy="354703"/>
              <a:chOff x="4859804" y="1169297"/>
              <a:chExt cx="802744" cy="354703"/>
            </a:xfrm>
          </p:grpSpPr>
          <p:sp>
            <p:nvSpPr>
              <p:cNvPr id="34" name="Chevron 158">
                <a:extLst>
                  <a:ext uri="{FF2B5EF4-FFF2-40B4-BE49-F238E27FC236}">
                    <a16:creationId xmlns:a16="http://schemas.microsoft.com/office/drawing/2014/main" id="{597EC1F0-74AE-4073-9808-2E64CCE13EAB}"/>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35" name="Freeform 780">
                <a:extLst>
                  <a:ext uri="{FF2B5EF4-FFF2-40B4-BE49-F238E27FC236}">
                    <a16:creationId xmlns:a16="http://schemas.microsoft.com/office/drawing/2014/main" id="{FB8245D2-C95D-4EB9-87D7-4719ADE7236F}"/>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35022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Placeholder 6"/>
          <p:cNvGraphicFramePr>
            <a:graphicFrameLocks/>
          </p:cNvGraphicFramePr>
          <p:nvPr>
            <p:extLst>
              <p:ext uri="{D42A27DB-BD31-4B8C-83A1-F6EECF244321}">
                <p14:modId xmlns:p14="http://schemas.microsoft.com/office/powerpoint/2010/main" val="977428407"/>
              </p:ext>
            </p:extLst>
          </p:nvPr>
        </p:nvGraphicFramePr>
        <p:xfrm>
          <a:off x="-3356" y="1126423"/>
          <a:ext cx="9144000" cy="569485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600" b="1" dirty="0">
                <a:solidFill>
                  <a:srgbClr val="102A7E"/>
                </a:solidFill>
              </a:rPr>
              <a:t>Business investment expanded in Q2 2021 for the fourth consecutive quarter. Q3 growth is expected to have been substantially weaker than the first half of the year.</a:t>
            </a:r>
            <a:endParaRPr lang="en-US" sz="1600" b="1" dirty="0">
              <a:solidFill>
                <a:srgbClr val="FF0000"/>
              </a:solidFill>
            </a:endParaRPr>
          </a:p>
        </p:txBody>
      </p:sp>
      <p:grpSp>
        <p:nvGrpSpPr>
          <p:cNvPr id="76" name="Group 75"/>
          <p:cNvGrpSpPr/>
          <p:nvPr/>
        </p:nvGrpSpPr>
        <p:grpSpPr>
          <a:xfrm>
            <a:off x="310056" y="1806150"/>
            <a:ext cx="8458200" cy="425262"/>
            <a:chOff x="310056" y="1421265"/>
            <a:chExt cx="8458200" cy="425262"/>
          </a:xfrm>
        </p:grpSpPr>
        <p:sp>
          <p:nvSpPr>
            <p:cNvPr id="77"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Real Nonresidential Fixed Investment, Percent Change from Previous Quarter (SAAR)</a:t>
              </a:r>
            </a:p>
          </p:txBody>
        </p:sp>
        <p:sp>
          <p:nvSpPr>
            <p:cNvPr id="78"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Business Investment</a:t>
              </a:r>
            </a:p>
          </p:txBody>
        </p:sp>
      </p:grpSp>
      <p:sp>
        <p:nvSpPr>
          <p:cNvPr id="109" name="Text Placeholder 4"/>
          <p:cNvSpPr txBox="1">
            <a:spLocks/>
          </p:cNvSpPr>
          <p:nvPr/>
        </p:nvSpPr>
        <p:spPr>
          <a:xfrm>
            <a:off x="310056" y="6485467"/>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a:t>
            </a:r>
          </a:p>
        </p:txBody>
      </p:sp>
      <p:sp>
        <p:nvSpPr>
          <p:cNvPr id="91" name="TextBox 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114" name="Group 113"/>
          <p:cNvGrpSpPr/>
          <p:nvPr/>
        </p:nvGrpSpPr>
        <p:grpSpPr>
          <a:xfrm>
            <a:off x="8233199" y="2925449"/>
            <a:ext cx="581892" cy="397502"/>
            <a:chOff x="8048655" y="2350681"/>
            <a:chExt cx="581892" cy="411480"/>
          </a:xfrm>
          <a:solidFill>
            <a:srgbClr val="D2CD00"/>
          </a:solidFill>
        </p:grpSpPr>
        <p:sp>
          <p:nvSpPr>
            <p:cNvPr id="115" name="Teardrop 114"/>
            <p:cNvSpPr/>
            <p:nvPr/>
          </p:nvSpPr>
          <p:spPr>
            <a:xfrm rot="8134636">
              <a:off x="8125152" y="2350681"/>
              <a:ext cx="411480" cy="411480"/>
            </a:xfrm>
            <a:prstGeom prst="teardrop">
              <a:avLst>
                <a:gd name="adj" fmla="val 157226"/>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26" name="TextBox 125"/>
            <p:cNvSpPr txBox="1"/>
            <p:nvPr/>
          </p:nvSpPr>
          <p:spPr>
            <a:xfrm>
              <a:off x="8048655" y="2442290"/>
              <a:ext cx="581892" cy="246915"/>
            </a:xfrm>
            <a:prstGeom prst="rect">
              <a:avLst/>
            </a:prstGeom>
            <a:noFill/>
          </p:spPr>
          <p:txBody>
            <a:bodyPr wrap="square" rtlCol="0">
              <a:spAutoFit/>
            </a:bodyPr>
            <a:lstStyle/>
            <a:p>
              <a:pPr algn="ctr"/>
              <a:r>
                <a:rPr lang="en-US" sz="950" b="1" dirty="0">
                  <a:solidFill>
                    <a:prstClr val="white"/>
                  </a:solidFill>
                </a:rPr>
                <a:t>9.2%</a:t>
              </a:r>
            </a:p>
          </p:txBody>
        </p:sp>
      </p:grpSp>
      <p:grpSp>
        <p:nvGrpSpPr>
          <p:cNvPr id="124" name="Group 123"/>
          <p:cNvGrpSpPr/>
          <p:nvPr/>
        </p:nvGrpSpPr>
        <p:grpSpPr>
          <a:xfrm>
            <a:off x="3481452" y="1169297"/>
            <a:ext cx="2181096" cy="354703"/>
            <a:chOff x="3481452" y="1169297"/>
            <a:chExt cx="2181096" cy="354703"/>
          </a:xfrm>
        </p:grpSpPr>
        <p:grpSp>
          <p:nvGrpSpPr>
            <p:cNvPr id="125" name="Group 124"/>
            <p:cNvGrpSpPr/>
            <p:nvPr/>
          </p:nvGrpSpPr>
          <p:grpSpPr>
            <a:xfrm>
              <a:off x="4170628" y="1169297"/>
              <a:ext cx="802744" cy="354703"/>
              <a:chOff x="4170628" y="1169297"/>
              <a:chExt cx="802744" cy="354703"/>
            </a:xfrm>
          </p:grpSpPr>
          <p:sp>
            <p:nvSpPr>
              <p:cNvPr id="200"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01" name="Group 945"/>
              <p:cNvGrpSpPr>
                <a:grpSpLocks noChangeAspect="1"/>
              </p:cNvGrpSpPr>
              <p:nvPr/>
            </p:nvGrpSpPr>
            <p:grpSpPr bwMode="auto">
              <a:xfrm>
                <a:off x="4490966" y="1200403"/>
                <a:ext cx="162069" cy="292491"/>
                <a:chOff x="1570" y="1754"/>
                <a:chExt cx="169" cy="305"/>
              </a:xfrm>
              <a:solidFill>
                <a:schemeClr val="bg1"/>
              </a:solidFill>
            </p:grpSpPr>
            <p:sp>
              <p:nvSpPr>
                <p:cNvPr id="202"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2" name="Group 191"/>
            <p:cNvGrpSpPr/>
            <p:nvPr/>
          </p:nvGrpSpPr>
          <p:grpSpPr>
            <a:xfrm>
              <a:off x="3481452" y="1169297"/>
              <a:ext cx="802744" cy="354703"/>
              <a:chOff x="3481452" y="1169297"/>
              <a:chExt cx="802744" cy="354703"/>
            </a:xfrm>
          </p:grpSpPr>
          <p:sp>
            <p:nvSpPr>
              <p:cNvPr id="196"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97" name="Gruppieren 18"/>
              <p:cNvGrpSpPr>
                <a:grpSpLocks noChangeAspect="1"/>
              </p:cNvGrpSpPr>
              <p:nvPr/>
            </p:nvGrpSpPr>
            <p:grpSpPr>
              <a:xfrm>
                <a:off x="3701205" y="1219231"/>
                <a:ext cx="363238" cy="254834"/>
                <a:chOff x="5276852" y="3736975"/>
                <a:chExt cx="508000" cy="356394"/>
              </a:xfrm>
              <a:solidFill>
                <a:schemeClr val="bg1"/>
              </a:solidFill>
            </p:grpSpPr>
            <p:sp>
              <p:nvSpPr>
                <p:cNvPr id="198"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9"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3" name="Group 192"/>
            <p:cNvGrpSpPr/>
            <p:nvPr/>
          </p:nvGrpSpPr>
          <p:grpSpPr>
            <a:xfrm>
              <a:off x="4859804" y="1169297"/>
              <a:ext cx="802744" cy="354703"/>
              <a:chOff x="4859804" y="1169297"/>
              <a:chExt cx="802744" cy="354703"/>
            </a:xfrm>
          </p:grpSpPr>
          <p:sp>
            <p:nvSpPr>
              <p:cNvPr id="194"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95"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8</a:t>
            </a:r>
          </a:p>
        </p:txBody>
      </p:sp>
      <p:pic>
        <p:nvPicPr>
          <p:cNvPr id="29" name="Picture 5" descr="C:\Users\Public\Documents\ELFF\ELFF logo.jpg">
            <a:extLst>
              <a:ext uri="{FF2B5EF4-FFF2-40B4-BE49-F238E27FC236}">
                <a16:creationId xmlns:a16="http://schemas.microsoft.com/office/drawing/2014/main" id="{71729B79-272F-4E97-A7D4-B9562C0722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1" name="Speech Bubble: Rectangle 30">
            <a:extLst>
              <a:ext uri="{FF2B5EF4-FFF2-40B4-BE49-F238E27FC236}">
                <a16:creationId xmlns:a16="http://schemas.microsoft.com/office/drawing/2014/main" id="{9D0EF900-7CB0-464A-9BB3-E9F2D1B4F8ED}"/>
              </a:ext>
            </a:extLst>
          </p:cNvPr>
          <p:cNvSpPr/>
          <p:nvPr/>
        </p:nvSpPr>
        <p:spPr>
          <a:xfrm>
            <a:off x="6750996" y="5605316"/>
            <a:ext cx="678859" cy="252521"/>
          </a:xfrm>
          <a:prstGeom prst="wedgeRectCallout">
            <a:avLst>
              <a:gd name="adj1" fmla="val 68928"/>
              <a:gd name="adj2" fmla="val -242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cs typeface="Calibri" panose="020F0502020204030204" pitchFamily="34" charset="0"/>
              </a:rPr>
              <a:t>-30.3%</a:t>
            </a:r>
          </a:p>
        </p:txBody>
      </p:sp>
    </p:spTree>
    <p:extLst>
      <p:ext uri="{BB962C8B-B14F-4D97-AF65-F5344CB8AC3E}">
        <p14:creationId xmlns:p14="http://schemas.microsoft.com/office/powerpoint/2010/main" val="3166701237"/>
      </p:ext>
    </p:extLst>
  </p:cSld>
  <p:clrMapOvr>
    <a:masterClrMapping/>
  </p:clrMapOvr>
</p:sld>
</file>

<file path=ppt/theme/theme1.xml><?xml version="1.0" encoding="utf-8"?>
<a:theme xmlns:a="http://schemas.openxmlformats.org/drawingml/2006/main" name="1_Office Theme">
  <a:themeElements>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13" ma:contentTypeDescription="Create a new document." ma:contentTypeScope="" ma:versionID="e98b41ce4dbcae969ed0c1a7e8583a2a">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e794eb51769b5ad6feceb85550c3d0da"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9026A-5FB1-415B-A644-ECA2FADE4C9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CA11BFF-5D6F-45C6-A74D-479AC0B374EE}">
  <ds:schemaRefs>
    <ds:schemaRef ds:uri="http://schemas.microsoft.com/sharepoint/v3/contenttype/forms"/>
  </ds:schemaRefs>
</ds:datastoreItem>
</file>

<file path=customXml/itemProps3.xml><?xml version="1.0" encoding="utf-8"?>
<ds:datastoreItem xmlns:ds="http://schemas.openxmlformats.org/officeDocument/2006/customXml" ds:itemID="{E3AFA73A-284B-4879-A905-FDB46C181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074cb-a24d-42d9-b253-f37c4aba73e7"/>
    <ds:schemaRef ds:uri="d3ab7be1-5101-443e-92f4-2d0f12ad1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29157</TotalTime>
  <Words>3856</Words>
  <Application>Microsoft Office PowerPoint</Application>
  <PresentationFormat>On-screen Show (4:3)</PresentationFormat>
  <Paragraphs>366</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Meiryo</vt:lpstr>
      <vt:lpstr>Meiryo UI</vt:lpstr>
      <vt:lpstr>Arial</vt:lpstr>
      <vt:lpstr>Calibri</vt:lpstr>
      <vt:lpstr>Century Gothic</vt:lpstr>
      <vt:lpstr>Century Schoolbook</vt:lpstr>
      <vt:lpstr>Courier New</vt:lpstr>
      <vt:lpstr>Franklin Gothic Book</vt:lpstr>
      <vt:lpstr>Lucida Sans</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investment expanded in Q2 2021 for the fourth consecutive quarter. Q3 growth is expected to have been substantially weaker than the first half of the year.</vt:lpstr>
      <vt:lpstr>Nine verticals saw investment rise in the second quarter, including Construction Machinery and Mining &amp; Oilfield. </vt:lpstr>
      <vt:lpstr>Equipment and software investment is projected to expand by a robust 13.2% in 2021, the strongest year in a decade — though most of that growth likely occurred during the first half of the year.</vt:lpstr>
      <vt:lpstr>After posting a strong reading in Q1, new business volume and business investment continued to accelerate this summer.</vt:lpstr>
      <vt:lpstr>PowerPoint Presentation</vt:lpstr>
      <vt:lpstr>PowerPoint Presentation</vt:lpstr>
      <vt:lpstr>The Equifax Small Business Lending Index fell 3.2 points in August, though the three-month moving average remains 6% above its year-ago level.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Rust</dc:creator>
  <cp:lastModifiedBy>Stephanie Fisher</cp:lastModifiedBy>
  <cp:revision>6273</cp:revision>
  <cp:lastPrinted>2018-04-09T22:23:00Z</cp:lastPrinted>
  <dcterms:created xsi:type="dcterms:W3CDTF">2016-08-24T18:10:49Z</dcterms:created>
  <dcterms:modified xsi:type="dcterms:W3CDTF">2021-10-12T22:27:02Z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0x010100CCA49FA4B1DF4B4FB3157A1EF559E18F</vt:lpwstr>
  </property>
</Properties>
</file>