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sldIdLst>
    <p:sldId id="259" r:id="rId2"/>
    <p:sldId id="261" r:id="rId3"/>
    <p:sldId id="311" r:id="rId4"/>
    <p:sldId id="312" r:id="rId5"/>
    <p:sldId id="313" r:id="rId6"/>
    <p:sldId id="305" r:id="rId7"/>
    <p:sldId id="314" r:id="rId8"/>
    <p:sldId id="315" r:id="rId9"/>
    <p:sldId id="316" r:id="rId10"/>
  </p:sldIdLst>
  <p:sldSz cx="9144000" cy="5143500" type="screen16x9"/>
  <p:notesSz cx="7010400" cy="9296400"/>
  <p:embeddedFontLst>
    <p:embeddedFont>
      <p:font typeface="Montserrat" panose="020B0604020202020204" charset="0"/>
      <p:regular r:id="rId12"/>
      <p:bold r:id="rId13"/>
      <p:italic r:id="rId14"/>
      <p:boldItalic r:id="rId15"/>
    </p:embeddedFont>
    <p:embeddedFont>
      <p:font typeface="Source Sans Pr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0BB2FD-A6B5-4FB4-B7CE-14FE6FCDA0C9}">
  <a:tblStyle styleId="{E30BB2FD-A6B5-4FB4-B7CE-14FE6FCDA0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79288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8494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13647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190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3116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ed75ccf_057: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Google Shape;226;g35ed75ccf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0208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60362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5" y="0"/>
            <a:ext cx="9144000" cy="25716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5" name="Google Shape;15;p3"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 name="Google Shape;16;p3"/>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lstStyle>
            <a:lvl1pPr lvl="0" rtl="0">
              <a:spcBef>
                <a:spcPts val="0"/>
              </a:spcBef>
              <a:spcAft>
                <a:spcPts val="0"/>
              </a:spcAft>
              <a:buClr>
                <a:srgbClr val="00BEF2"/>
              </a:buClr>
              <a:buSzPts val="3000"/>
              <a:buNone/>
              <a:defRPr sz="3000">
                <a:solidFill>
                  <a:srgbClr val="00BEF2"/>
                </a:solidFill>
              </a:defRPr>
            </a:lvl1pPr>
            <a:lvl2pPr lvl="1" rtl="0">
              <a:spcBef>
                <a:spcPts val="0"/>
              </a:spcBef>
              <a:spcAft>
                <a:spcPts val="0"/>
              </a:spcAft>
              <a:buClr>
                <a:srgbClr val="00BEF2"/>
              </a:buClr>
              <a:buSzPts val="3000"/>
              <a:buNone/>
              <a:defRPr sz="3000">
                <a:solidFill>
                  <a:srgbClr val="00BEF2"/>
                </a:solidFill>
              </a:defRPr>
            </a:lvl2pPr>
            <a:lvl3pPr lvl="2" rtl="0">
              <a:spcBef>
                <a:spcPts val="0"/>
              </a:spcBef>
              <a:spcAft>
                <a:spcPts val="0"/>
              </a:spcAft>
              <a:buClr>
                <a:srgbClr val="00BEF2"/>
              </a:buClr>
              <a:buSzPts val="3000"/>
              <a:buNone/>
              <a:defRPr sz="3000">
                <a:solidFill>
                  <a:srgbClr val="00BEF2"/>
                </a:solidFill>
              </a:defRPr>
            </a:lvl3pPr>
            <a:lvl4pPr lvl="3" rtl="0">
              <a:spcBef>
                <a:spcPts val="0"/>
              </a:spcBef>
              <a:spcAft>
                <a:spcPts val="0"/>
              </a:spcAft>
              <a:buClr>
                <a:srgbClr val="00BEF2"/>
              </a:buClr>
              <a:buSzPts val="3000"/>
              <a:buNone/>
              <a:defRPr sz="3000">
                <a:solidFill>
                  <a:srgbClr val="00BEF2"/>
                </a:solidFill>
              </a:defRPr>
            </a:lvl4pPr>
            <a:lvl5pPr lvl="4" rtl="0">
              <a:spcBef>
                <a:spcPts val="0"/>
              </a:spcBef>
              <a:spcAft>
                <a:spcPts val="0"/>
              </a:spcAft>
              <a:buClr>
                <a:srgbClr val="00BEF2"/>
              </a:buClr>
              <a:buSzPts val="3000"/>
              <a:buNone/>
              <a:defRPr sz="3000">
                <a:solidFill>
                  <a:srgbClr val="00BEF2"/>
                </a:solidFill>
              </a:defRPr>
            </a:lvl5pPr>
            <a:lvl6pPr lvl="5" rtl="0">
              <a:spcBef>
                <a:spcPts val="0"/>
              </a:spcBef>
              <a:spcAft>
                <a:spcPts val="0"/>
              </a:spcAft>
              <a:buClr>
                <a:srgbClr val="00BEF2"/>
              </a:buClr>
              <a:buSzPts val="3000"/>
              <a:buNone/>
              <a:defRPr sz="3000">
                <a:solidFill>
                  <a:srgbClr val="00BEF2"/>
                </a:solidFill>
              </a:defRPr>
            </a:lvl6pPr>
            <a:lvl7pPr lvl="6" rtl="0">
              <a:spcBef>
                <a:spcPts val="0"/>
              </a:spcBef>
              <a:spcAft>
                <a:spcPts val="0"/>
              </a:spcAft>
              <a:buClr>
                <a:srgbClr val="00BEF2"/>
              </a:buClr>
              <a:buSzPts val="3000"/>
              <a:buNone/>
              <a:defRPr sz="3000">
                <a:solidFill>
                  <a:srgbClr val="00BEF2"/>
                </a:solidFill>
              </a:defRPr>
            </a:lvl7pPr>
            <a:lvl8pPr lvl="7" rtl="0">
              <a:spcBef>
                <a:spcPts val="0"/>
              </a:spcBef>
              <a:spcAft>
                <a:spcPts val="0"/>
              </a:spcAft>
              <a:buClr>
                <a:srgbClr val="00BEF2"/>
              </a:buClr>
              <a:buSzPts val="3000"/>
              <a:buNone/>
              <a:defRPr sz="3000">
                <a:solidFill>
                  <a:srgbClr val="00BEF2"/>
                </a:solidFill>
              </a:defRPr>
            </a:lvl8pPr>
            <a:lvl9pPr lvl="8" rtl="0">
              <a:spcBef>
                <a:spcPts val="0"/>
              </a:spcBef>
              <a:spcAft>
                <a:spcPts val="0"/>
              </a:spcAft>
              <a:buClr>
                <a:srgbClr val="00BEF2"/>
              </a:buClr>
              <a:buSzPts val="3000"/>
              <a:buNone/>
              <a:defRPr sz="3000">
                <a:solidFill>
                  <a:srgbClr val="00BEF2"/>
                </a:solidFill>
              </a:defRPr>
            </a:lvl9pPr>
          </a:lstStyle>
          <a:p>
            <a:endParaRPr/>
          </a:p>
        </p:txBody>
      </p:sp>
      <p:sp>
        <p:nvSpPr>
          <p:cNvPr id="17" name="Google Shape;17;p3"/>
          <p:cNvSpPr txBox="1">
            <a:spLocks noGrp="1"/>
          </p:cNvSpPr>
          <p:nvPr>
            <p:ph type="subTitle" idx="1"/>
          </p:nvPr>
        </p:nvSpPr>
        <p:spPr>
          <a:xfrm>
            <a:off x="1154400" y="3221050"/>
            <a:ext cx="6835200" cy="784800"/>
          </a:xfrm>
          <a:prstGeom prst="rect">
            <a:avLst/>
          </a:prstGeom>
        </p:spPr>
        <p:txBody>
          <a:bodyPr spcFirstLastPara="1" wrap="square" lIns="91425" tIns="91425" rIns="91425" bIns="91425" anchor="t" anchorCtr="0"/>
          <a:lstStyle>
            <a:lvl1pPr lvl="0" rtl="0">
              <a:spcBef>
                <a:spcPts val="0"/>
              </a:spcBef>
              <a:spcAft>
                <a:spcPts val="0"/>
              </a:spcAft>
              <a:buClr>
                <a:srgbClr val="25516C"/>
              </a:buClr>
              <a:buSzPts val="1800"/>
              <a:buNone/>
              <a:defRPr sz="1800">
                <a:solidFill>
                  <a:srgbClr val="25516C"/>
                </a:solidFill>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6" name="Google Shape;26;p5"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9" name="Google Shape;39;p7"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0" name="Google Shape;40;p7"/>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010200" y="1458421"/>
            <a:ext cx="2298600" cy="2855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3426550" y="1458421"/>
            <a:ext cx="2298600" cy="2855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3" name="Google Shape;43;p7"/>
          <p:cNvSpPr txBox="1">
            <a:spLocks noGrp="1"/>
          </p:cNvSpPr>
          <p:nvPr>
            <p:ph type="body" idx="3"/>
          </p:nvPr>
        </p:nvSpPr>
        <p:spPr>
          <a:xfrm>
            <a:off x="5842900" y="1458421"/>
            <a:ext cx="2298600" cy="2855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4" name="Google Shape;44;p7"/>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648725"/>
            <a:ext cx="7131300" cy="671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1pPr>
            <a:lvl2pPr lvl="1">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2pPr>
            <a:lvl3pPr lvl="2">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3pPr>
            <a:lvl4pPr lvl="3">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4pPr>
            <a:lvl5pPr lvl="4">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5pPr>
            <a:lvl6pPr lvl="5">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6pPr>
            <a:lvl7pPr lvl="6">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7pPr>
            <a:lvl8pPr lvl="7">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8pPr>
            <a:lvl9pPr lvl="8">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0200" y="1434950"/>
            <a:ext cx="7131300" cy="27801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1pPr>
            <a:lvl2pPr marL="914400" lvl="1"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2pPr>
            <a:lvl3pPr marL="1371600" lvl="2"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3pPr>
            <a:lvl4pPr marL="1828800" lvl="3"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4pPr>
            <a:lvl5pPr marL="2286000" lvl="4"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5pPr>
            <a:lvl6pPr marL="2743200" lvl="5"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6pPr>
            <a:lvl7pPr marL="3200400" lvl="6"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7pPr>
            <a:lvl8pPr marL="3657600" lvl="7"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8pPr>
            <a:lvl9pPr marL="4114800" lvl="8"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766425" y="648725"/>
            <a:ext cx="548700" cy="671400"/>
          </a:xfrm>
          <a:prstGeom prst="rect">
            <a:avLst/>
          </a:prstGeom>
          <a:noFill/>
          <a:ln>
            <a:noFill/>
          </a:ln>
        </p:spPr>
        <p:txBody>
          <a:bodyPr spcFirstLastPara="1" wrap="square" lIns="91425" tIns="91425" rIns="91425" bIns="91425" anchor="b" anchorCtr="0">
            <a:noAutofit/>
          </a:bodyPr>
          <a:lstStyle>
            <a:lvl1pPr lvl="0" algn="r">
              <a:buNone/>
              <a:defRPr sz="1200">
                <a:solidFill>
                  <a:srgbClr val="FFFFFF"/>
                </a:solidFill>
                <a:latin typeface="Montserrat"/>
                <a:ea typeface="Montserrat"/>
                <a:cs typeface="Montserrat"/>
                <a:sym typeface="Montserrat"/>
              </a:defRPr>
            </a:lvl1pPr>
            <a:lvl2pPr lvl="1" algn="r">
              <a:buNone/>
              <a:defRPr sz="1200">
                <a:solidFill>
                  <a:srgbClr val="FFFFFF"/>
                </a:solidFill>
                <a:latin typeface="Montserrat"/>
                <a:ea typeface="Montserrat"/>
                <a:cs typeface="Montserrat"/>
                <a:sym typeface="Montserrat"/>
              </a:defRPr>
            </a:lvl2pPr>
            <a:lvl3pPr lvl="2" algn="r">
              <a:buNone/>
              <a:defRPr sz="1200">
                <a:solidFill>
                  <a:srgbClr val="FFFFFF"/>
                </a:solidFill>
                <a:latin typeface="Montserrat"/>
                <a:ea typeface="Montserrat"/>
                <a:cs typeface="Montserrat"/>
                <a:sym typeface="Montserrat"/>
              </a:defRPr>
            </a:lvl3pPr>
            <a:lvl4pPr lvl="3" algn="r">
              <a:buNone/>
              <a:defRPr sz="1200">
                <a:solidFill>
                  <a:srgbClr val="FFFFFF"/>
                </a:solidFill>
                <a:latin typeface="Montserrat"/>
                <a:ea typeface="Montserrat"/>
                <a:cs typeface="Montserrat"/>
                <a:sym typeface="Montserrat"/>
              </a:defRPr>
            </a:lvl4pPr>
            <a:lvl5pPr lvl="4" algn="r">
              <a:buNone/>
              <a:defRPr sz="1200">
                <a:solidFill>
                  <a:srgbClr val="FFFFFF"/>
                </a:solidFill>
                <a:latin typeface="Montserrat"/>
                <a:ea typeface="Montserrat"/>
                <a:cs typeface="Montserrat"/>
                <a:sym typeface="Montserrat"/>
              </a:defRPr>
            </a:lvl5pPr>
            <a:lvl6pPr lvl="5" algn="r">
              <a:buNone/>
              <a:defRPr sz="1200">
                <a:solidFill>
                  <a:srgbClr val="FFFFFF"/>
                </a:solidFill>
                <a:latin typeface="Montserrat"/>
                <a:ea typeface="Montserrat"/>
                <a:cs typeface="Montserrat"/>
                <a:sym typeface="Montserrat"/>
              </a:defRPr>
            </a:lvl6pPr>
            <a:lvl7pPr lvl="6" algn="r">
              <a:buNone/>
              <a:defRPr sz="1200">
                <a:solidFill>
                  <a:srgbClr val="FFFFFF"/>
                </a:solidFill>
                <a:latin typeface="Montserrat"/>
                <a:ea typeface="Montserrat"/>
                <a:cs typeface="Montserrat"/>
                <a:sym typeface="Montserrat"/>
              </a:defRPr>
            </a:lvl7pPr>
            <a:lvl8pPr lvl="7" algn="r">
              <a:buNone/>
              <a:defRPr sz="1200">
                <a:solidFill>
                  <a:srgbClr val="FFFFFF"/>
                </a:solidFill>
                <a:latin typeface="Montserrat"/>
                <a:ea typeface="Montserrat"/>
                <a:cs typeface="Montserrat"/>
                <a:sym typeface="Montserrat"/>
              </a:defRPr>
            </a:lvl8pPr>
            <a:lvl9pPr lvl="8" algn="r">
              <a:buNone/>
              <a:defRPr sz="1200">
                <a:solidFill>
                  <a:srgbClr val="FFFFFF"/>
                </a:solidFill>
                <a:latin typeface="Montserrat"/>
                <a:ea typeface="Montserrat"/>
                <a:cs typeface="Montserrat"/>
                <a:sym typeface="Montserra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154400" y="2726350"/>
            <a:ext cx="68352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BASICS OF TAX AND ACCOUNTING</a:t>
            </a:r>
            <a:endParaRPr dirty="0"/>
          </a:p>
        </p:txBody>
      </p:sp>
      <p:sp>
        <p:nvSpPr>
          <p:cNvPr id="100" name="Google Shape;100;p16"/>
          <p:cNvSpPr txBox="1">
            <a:spLocks noGrp="1"/>
          </p:cNvSpPr>
          <p:nvPr>
            <p:ph type="sldNum" idx="4294967295"/>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1</a:t>
            </a:fld>
            <a:endParaRPr/>
          </a:p>
        </p:txBody>
      </p:sp>
      <p:sp>
        <p:nvSpPr>
          <p:cNvPr id="101" name="Google Shape;101;p16"/>
          <p:cNvSpPr txBox="1"/>
          <p:nvPr/>
        </p:nvSpPr>
        <p:spPr>
          <a:xfrm>
            <a:off x="1154400" y="865750"/>
            <a:ext cx="1733700" cy="17025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endParaRPr sz="7200" dirty="0">
              <a:solidFill>
                <a:srgbClr val="FFFFFF"/>
              </a:solidFill>
              <a:latin typeface="Montserrat"/>
              <a:ea typeface="Montserrat"/>
              <a:cs typeface="Montserrat"/>
              <a:sym typeface="Montserrat"/>
            </a:endParaRPr>
          </a:p>
        </p:txBody>
      </p:sp>
      <p:pic>
        <p:nvPicPr>
          <p:cNvPr id="2" name="Picture 1">
            <a:extLst>
              <a:ext uri="{FF2B5EF4-FFF2-40B4-BE49-F238E27FC236}">
                <a16:creationId xmlns:a16="http://schemas.microsoft.com/office/drawing/2014/main" id="{AE6D95B3-4C70-43B4-8776-22E69A9FDA36}"/>
              </a:ext>
            </a:extLst>
          </p:cNvPr>
          <p:cNvPicPr>
            <a:picLocks noChangeAspect="1"/>
          </p:cNvPicPr>
          <p:nvPr/>
        </p:nvPicPr>
        <p:blipFill>
          <a:blip r:embed="rId3"/>
          <a:stretch>
            <a:fillRect/>
          </a:stretch>
        </p:blipFill>
        <p:spPr>
          <a:xfrm>
            <a:off x="5404020" y="-2033295"/>
            <a:ext cx="4724809" cy="47248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TA</a:t>
            </a:r>
            <a:r>
              <a:rPr lang="en-US" dirty="0"/>
              <a:t>X	</a:t>
            </a:r>
            <a:endParaRPr sz="1400" dirty="0"/>
          </a:p>
        </p:txBody>
      </p:sp>
      <p:sp>
        <p:nvSpPr>
          <p:cNvPr id="113" name="Google Shape;113;p18"/>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noAutofit/>
          </a:bodyPr>
          <a:lstStyle/>
          <a:p>
            <a:pPr marL="76200" lvl="0" indent="0">
              <a:buNone/>
            </a:pPr>
            <a:r>
              <a:rPr lang="en-US" sz="1800" b="1" dirty="0"/>
              <a:t>There are two basic types of leases:</a:t>
            </a:r>
          </a:p>
          <a:p>
            <a:pPr lvl="0">
              <a:buFont typeface="Wingdings" panose="05000000000000000000" pitchFamily="2" charset="2"/>
              <a:buChar char="Ø"/>
            </a:pPr>
            <a:r>
              <a:rPr lang="en-US" sz="1400" b="1" dirty="0"/>
              <a:t>Tax Oriented Lease </a:t>
            </a:r>
            <a:r>
              <a:rPr lang="en-US" sz="1400" dirty="0"/>
              <a:t>– The provider of the lease financing (the Lessor) purchases the equipment and is the owner of the equipment for tax purposes. The Lessor is entitled to the tax benefits of ownership (depreciation) and as a result can offer a lower rate to the company (Lessee).</a:t>
            </a:r>
          </a:p>
          <a:p>
            <a:pPr lvl="0">
              <a:buFont typeface="Wingdings" panose="05000000000000000000" pitchFamily="2" charset="2"/>
              <a:buChar char="Ø"/>
            </a:pPr>
            <a:r>
              <a:rPr lang="en-US" sz="1400" b="1" dirty="0"/>
              <a:t>Non-Tax Oriented (Capital) Lease </a:t>
            </a:r>
            <a:r>
              <a:rPr lang="en-US" sz="1400" dirty="0"/>
              <a:t>– The Lessor provides 100% financing but the tax ownership remains with the Lessee.</a:t>
            </a:r>
          </a:p>
          <a:p>
            <a:pPr marL="76200" lvl="0" indent="0">
              <a:buNone/>
            </a:pPr>
            <a:endParaRPr lang="en-US" sz="1800" dirty="0"/>
          </a:p>
          <a:p>
            <a:pPr lvl="0">
              <a:buFont typeface="Wingdings" panose="05000000000000000000" pitchFamily="2" charset="2"/>
              <a:buChar char="Ø"/>
            </a:pPr>
            <a:endParaRPr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2</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TA</a:t>
            </a:r>
            <a:r>
              <a:rPr lang="en-US" dirty="0"/>
              <a:t>X	</a:t>
            </a:r>
            <a:endParaRPr sz="1400" dirty="0"/>
          </a:p>
        </p:txBody>
      </p:sp>
      <p:sp>
        <p:nvSpPr>
          <p:cNvPr id="113" name="Google Shape;113;p18"/>
          <p:cNvSpPr txBox="1">
            <a:spLocks noGrp="1"/>
          </p:cNvSpPr>
          <p:nvPr>
            <p:ph type="body" idx="1"/>
          </p:nvPr>
        </p:nvSpPr>
        <p:spPr>
          <a:xfrm>
            <a:off x="1390028" y="1306001"/>
            <a:ext cx="7131300" cy="2780100"/>
          </a:xfrm>
          <a:prstGeom prst="rect">
            <a:avLst/>
          </a:prstGeom>
        </p:spPr>
        <p:txBody>
          <a:bodyPr spcFirstLastPara="1" wrap="square" lIns="91425" tIns="91425" rIns="91425" bIns="91425" anchor="t" anchorCtr="0">
            <a:noAutofit/>
          </a:bodyPr>
          <a:lstStyle/>
          <a:p>
            <a:pPr marL="76200" lvl="0" indent="0">
              <a:buNone/>
            </a:pPr>
            <a:r>
              <a:rPr lang="en-US" sz="1800" b="1" dirty="0"/>
              <a:t>Tax Cuts and Jobs Act of 2017  (“Trump Tax Cuts”)</a:t>
            </a:r>
          </a:p>
          <a:p>
            <a:pPr lvl="0">
              <a:lnSpc>
                <a:spcPct val="150000"/>
              </a:lnSpc>
              <a:buFont typeface="Wingdings" panose="05000000000000000000" pitchFamily="2" charset="2"/>
              <a:buChar char="Ø"/>
            </a:pPr>
            <a:r>
              <a:rPr lang="en-US" sz="1300" dirty="0"/>
              <a:t>100% Bonus Depreciation – through 2022</a:t>
            </a:r>
          </a:p>
          <a:p>
            <a:pPr lvl="1">
              <a:lnSpc>
                <a:spcPct val="150000"/>
              </a:lnSpc>
              <a:buFont typeface="Wingdings" panose="05000000000000000000" pitchFamily="2" charset="2"/>
              <a:buChar char="Ø"/>
            </a:pPr>
            <a:r>
              <a:rPr lang="en-US" sz="1300" dirty="0"/>
              <a:t>New and Used Equipment</a:t>
            </a:r>
          </a:p>
          <a:p>
            <a:pPr lvl="0">
              <a:lnSpc>
                <a:spcPct val="150000"/>
              </a:lnSpc>
              <a:buFont typeface="Wingdings" panose="05000000000000000000" pitchFamily="2" charset="2"/>
              <a:buChar char="Ø"/>
            </a:pPr>
            <a:r>
              <a:rPr lang="en-US" sz="1300" dirty="0"/>
              <a:t>Lower Corporate Tax Rates</a:t>
            </a:r>
          </a:p>
          <a:p>
            <a:pPr lvl="1">
              <a:lnSpc>
                <a:spcPct val="150000"/>
              </a:lnSpc>
              <a:buFont typeface="Wingdings" panose="05000000000000000000" pitchFamily="2" charset="2"/>
              <a:buChar char="Ø"/>
            </a:pPr>
            <a:r>
              <a:rPr lang="en-US" sz="1300" dirty="0"/>
              <a:t>21% Top C Corp rate</a:t>
            </a:r>
          </a:p>
          <a:p>
            <a:pPr lvl="1">
              <a:lnSpc>
                <a:spcPct val="150000"/>
              </a:lnSpc>
              <a:buFont typeface="Wingdings" panose="05000000000000000000" pitchFamily="2" charset="2"/>
              <a:buChar char="Ø"/>
            </a:pPr>
            <a:r>
              <a:rPr lang="en-US" sz="1300" dirty="0"/>
              <a:t>20% Deduction of QBI for pass-through entities</a:t>
            </a:r>
          </a:p>
          <a:p>
            <a:pPr lvl="0">
              <a:lnSpc>
                <a:spcPct val="150000"/>
              </a:lnSpc>
              <a:buFont typeface="Wingdings" panose="05000000000000000000" pitchFamily="2" charset="2"/>
              <a:buChar char="Ø"/>
            </a:pPr>
            <a:r>
              <a:rPr lang="en-US" sz="1300" dirty="0"/>
              <a:t>Interest Expense Limitation </a:t>
            </a:r>
          </a:p>
          <a:p>
            <a:pPr lvl="1">
              <a:lnSpc>
                <a:spcPct val="150000"/>
              </a:lnSpc>
              <a:buFont typeface="Wingdings" panose="05000000000000000000" pitchFamily="2" charset="2"/>
              <a:buChar char="Ø"/>
            </a:pPr>
            <a:r>
              <a:rPr lang="en-US" sz="1300" dirty="0"/>
              <a:t>Limited to 30% of taxpayer EBITDA</a:t>
            </a:r>
          </a:p>
          <a:p>
            <a:pPr lvl="2">
              <a:lnSpc>
                <a:spcPct val="150000"/>
              </a:lnSpc>
              <a:buFont typeface="Wingdings" panose="05000000000000000000" pitchFamily="2" charset="2"/>
              <a:buChar char="Ø"/>
            </a:pPr>
            <a:r>
              <a:rPr lang="en-US" sz="1300" dirty="0"/>
              <a:t>More Lease Opportunities</a:t>
            </a:r>
          </a:p>
          <a:p>
            <a:pPr lvl="0">
              <a:buFont typeface="Wingdings" panose="05000000000000000000" pitchFamily="2" charset="2"/>
              <a:buChar char="Ø"/>
            </a:pPr>
            <a:endParaRPr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3</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spTree>
    <p:extLst>
      <p:ext uri="{BB962C8B-B14F-4D97-AF65-F5344CB8AC3E}">
        <p14:creationId xmlns:p14="http://schemas.microsoft.com/office/powerpoint/2010/main" val="213299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ACCOUNTING</a:t>
            </a:r>
            <a:r>
              <a:rPr lang="en-US" dirty="0"/>
              <a:t>	</a:t>
            </a:r>
            <a:endParaRPr sz="1400" dirty="0"/>
          </a:p>
        </p:txBody>
      </p:sp>
      <p:sp>
        <p:nvSpPr>
          <p:cNvPr id="113" name="Google Shape;113;p18"/>
          <p:cNvSpPr txBox="1">
            <a:spLocks noGrp="1"/>
          </p:cNvSpPr>
          <p:nvPr>
            <p:ph type="body" idx="1"/>
          </p:nvPr>
        </p:nvSpPr>
        <p:spPr>
          <a:xfrm>
            <a:off x="909475" y="1217508"/>
            <a:ext cx="7131300" cy="2780100"/>
          </a:xfrm>
          <a:prstGeom prst="rect">
            <a:avLst/>
          </a:prstGeom>
        </p:spPr>
        <p:txBody>
          <a:bodyPr spcFirstLastPara="1" wrap="square" lIns="91425" tIns="91425" rIns="91425" bIns="91425" anchor="t" anchorCtr="0">
            <a:noAutofit/>
          </a:bodyPr>
          <a:lstStyle/>
          <a:p>
            <a:pPr marL="76200" lvl="0" indent="0">
              <a:buNone/>
            </a:pPr>
            <a:r>
              <a:rPr lang="en-US" sz="1800" b="1" dirty="0"/>
              <a:t>Recent Changes to GAAP</a:t>
            </a:r>
            <a:br>
              <a:rPr lang="en-US" sz="1800" b="1" dirty="0"/>
            </a:br>
            <a:r>
              <a:rPr lang="en-US" sz="1200" b="1" dirty="0"/>
              <a:t>Accounting Standards Codification (ASC) Section 842</a:t>
            </a:r>
            <a:br>
              <a:rPr lang="en-US" sz="1200" b="1" dirty="0"/>
            </a:br>
            <a:r>
              <a:rPr lang="en-US" sz="1200" b="1" i="1" dirty="0"/>
              <a:t>Changes the requirement for capitalizing leases on lessee’s financial statements.</a:t>
            </a:r>
          </a:p>
          <a:p>
            <a:pPr lvl="0">
              <a:buFont typeface="Wingdings" panose="05000000000000000000" pitchFamily="2" charset="2"/>
              <a:buChar char="Ø"/>
            </a:pPr>
            <a:r>
              <a:rPr lang="en-US" sz="1400" b="1" dirty="0"/>
              <a:t>Finance Lease </a:t>
            </a:r>
            <a:r>
              <a:rPr lang="en-US" sz="1400" dirty="0"/>
              <a:t>– In a finance lease, the asset is called “finance lease right of use assets” and the liability, or capitalized rent payments, is called “finance lease liability” (classified as debt). The lease costs are front ended comprised of imputed interest expense and asset amortization.</a:t>
            </a:r>
          </a:p>
          <a:p>
            <a:pPr lvl="0">
              <a:buFont typeface="Wingdings" panose="05000000000000000000" pitchFamily="2" charset="2"/>
              <a:buChar char="Ø"/>
            </a:pPr>
            <a:r>
              <a:rPr lang="en-US" sz="1400" b="1" dirty="0"/>
              <a:t>Operating Lease </a:t>
            </a:r>
            <a:r>
              <a:rPr lang="en-US" sz="1400" dirty="0"/>
              <a:t>– In an operating lease (a lease that fails to meet the ASC 842 criteria to be a finance lease) the capitalized value (PV of the payments) is presented as “operating lease right of use assets” and “operating lease liability”. The lease cost is straight line average rent expense. </a:t>
            </a:r>
          </a:p>
          <a:p>
            <a:pPr marL="76200" lvl="0" indent="0">
              <a:buNone/>
            </a:pPr>
            <a:r>
              <a:rPr lang="en-US" sz="1100" i="1" dirty="0"/>
              <a:t>*Accounting Standards Codification (ASC) Section 842 – Under The new FASB  codification, ASC 842 is the section that covers lease accounting rules (replacing FAS 13).</a:t>
            </a:r>
          </a:p>
          <a:p>
            <a:pPr lvl="0">
              <a:buFont typeface="Wingdings" panose="05000000000000000000" pitchFamily="2" charset="2"/>
              <a:buChar char="Ø"/>
            </a:pPr>
            <a:endParaRPr lang="en-US" sz="1400" b="1" dirty="0"/>
          </a:p>
          <a:p>
            <a:pPr lvl="0">
              <a:buFont typeface="Wingdings" panose="05000000000000000000" pitchFamily="2" charset="2"/>
              <a:buChar char="Ø"/>
            </a:pPr>
            <a:endParaRPr lang="en-US" sz="1400" b="1" dirty="0"/>
          </a:p>
          <a:p>
            <a:pPr marL="76200" lvl="0" indent="0">
              <a:buNone/>
            </a:pPr>
            <a:endParaRPr lang="en-US" sz="1800" dirty="0"/>
          </a:p>
          <a:p>
            <a:pPr lvl="0">
              <a:buFont typeface="Wingdings" panose="05000000000000000000" pitchFamily="2" charset="2"/>
              <a:buChar char="Ø"/>
            </a:pPr>
            <a:endParaRPr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4</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spTree>
    <p:extLst>
      <p:ext uri="{BB962C8B-B14F-4D97-AF65-F5344CB8AC3E}">
        <p14:creationId xmlns:p14="http://schemas.microsoft.com/office/powerpoint/2010/main" val="5469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ACCOUNTING</a:t>
            </a:r>
            <a:r>
              <a:rPr lang="en-US" dirty="0"/>
              <a:t>	</a:t>
            </a:r>
            <a:endParaRPr sz="14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5</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graphicFrame>
        <p:nvGraphicFramePr>
          <p:cNvPr id="6" name="Table 5">
            <a:extLst>
              <a:ext uri="{FF2B5EF4-FFF2-40B4-BE49-F238E27FC236}">
                <a16:creationId xmlns:a16="http://schemas.microsoft.com/office/drawing/2014/main" id="{43882220-BE45-43E5-82DB-083F1BED1D84}"/>
              </a:ext>
            </a:extLst>
          </p:cNvPr>
          <p:cNvGraphicFramePr>
            <a:graphicFrameLocks noGrp="1"/>
          </p:cNvGraphicFramePr>
          <p:nvPr>
            <p:extLst>
              <p:ext uri="{D42A27DB-BD31-4B8C-83A1-F6EECF244321}">
                <p14:modId xmlns:p14="http://schemas.microsoft.com/office/powerpoint/2010/main" val="1547682261"/>
              </p:ext>
            </p:extLst>
          </p:nvPr>
        </p:nvGraphicFramePr>
        <p:xfrm>
          <a:off x="1123408" y="1388333"/>
          <a:ext cx="7018092" cy="2991198"/>
        </p:xfrm>
        <a:graphic>
          <a:graphicData uri="http://schemas.openxmlformats.org/drawingml/2006/table">
            <a:tbl>
              <a:tblPr firstRow="1" bandRow="1">
                <a:tableStyleId>{D113A9D2-9D6B-4929-AA2D-F23B5EE8CBE7}</a:tableStyleId>
              </a:tblPr>
              <a:tblGrid>
                <a:gridCol w="2293592">
                  <a:extLst>
                    <a:ext uri="{9D8B030D-6E8A-4147-A177-3AD203B41FA5}">
                      <a16:colId xmlns:a16="http://schemas.microsoft.com/office/drawing/2014/main" val="4176955515"/>
                    </a:ext>
                  </a:extLst>
                </a:gridCol>
                <a:gridCol w="2362250">
                  <a:extLst>
                    <a:ext uri="{9D8B030D-6E8A-4147-A177-3AD203B41FA5}">
                      <a16:colId xmlns:a16="http://schemas.microsoft.com/office/drawing/2014/main" val="2730218513"/>
                    </a:ext>
                  </a:extLst>
                </a:gridCol>
                <a:gridCol w="2362250">
                  <a:extLst>
                    <a:ext uri="{9D8B030D-6E8A-4147-A177-3AD203B41FA5}">
                      <a16:colId xmlns:a16="http://schemas.microsoft.com/office/drawing/2014/main" val="1898787258"/>
                    </a:ext>
                  </a:extLst>
                </a:gridCol>
              </a:tblGrid>
              <a:tr h="370749">
                <a:tc gridSpan="3">
                  <a:txBody>
                    <a:bodyPr/>
                    <a:lstStyle/>
                    <a:p>
                      <a:pPr algn="l"/>
                      <a:r>
                        <a:rPr lang="en-US" sz="1400" b="1" dirty="0">
                          <a:solidFill>
                            <a:srgbClr val="25516C"/>
                          </a:solidFill>
                        </a:rPr>
                        <a:t>ASC 842: Finance vs. Operating Leases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en-US" sz="1000" b="1" dirty="0">
                        <a:solidFill>
                          <a:srgbClr val="25516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lang="en-US" sz="1000" b="1" dirty="0">
                        <a:solidFill>
                          <a:srgbClr val="25516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415757"/>
                  </a:ext>
                </a:extLst>
              </a:tr>
              <a:tr h="516401">
                <a:tc>
                  <a:txBody>
                    <a:bodyPr/>
                    <a:lstStyle/>
                    <a:p>
                      <a:pPr algn="l"/>
                      <a:endParaRPr lang="en-US" sz="1000" b="1" dirty="0">
                        <a:solidFill>
                          <a:srgbClr val="25516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600"/>
                        </a:spcBef>
                        <a:spcAft>
                          <a:spcPts val="600"/>
                        </a:spcAft>
                      </a:pPr>
                      <a:r>
                        <a:rPr lang="en-US" sz="1000" b="1" dirty="0">
                          <a:solidFill>
                            <a:srgbClr val="25516C"/>
                          </a:solidFill>
                          <a:effectLst/>
                          <a:latin typeface="+mn-lt"/>
                        </a:rPr>
                        <a:t>Finance</a:t>
                      </a:r>
                      <a:r>
                        <a:rPr lang="en-US" sz="1000" b="1" baseline="0" dirty="0">
                          <a:solidFill>
                            <a:srgbClr val="25516C"/>
                          </a:solidFill>
                          <a:effectLst/>
                          <a:latin typeface="+mn-lt"/>
                        </a:rPr>
                        <a:t> </a:t>
                      </a:r>
                      <a:r>
                        <a:rPr lang="en-US" sz="1000" b="1" dirty="0">
                          <a:solidFill>
                            <a:srgbClr val="25516C"/>
                          </a:solidFill>
                          <a:effectLst/>
                          <a:latin typeface="+mn-lt"/>
                        </a:rPr>
                        <a:t>Lease </a:t>
                      </a:r>
                      <a:br>
                        <a:rPr lang="en-US" sz="1000" b="1" dirty="0">
                          <a:solidFill>
                            <a:srgbClr val="25516C"/>
                          </a:solidFill>
                          <a:effectLst/>
                          <a:latin typeface="+mn-lt"/>
                        </a:rPr>
                      </a:br>
                      <a:r>
                        <a:rPr lang="en-US" sz="1000" b="1" dirty="0">
                          <a:solidFill>
                            <a:srgbClr val="25516C"/>
                          </a:solidFill>
                          <a:effectLst/>
                          <a:latin typeface="+mn-lt"/>
                        </a:rPr>
                        <a:t>(At least one of the 5 criteria must be met.)</a:t>
                      </a:r>
                      <a:endParaRPr lang="en-US" sz="1000" b="1" dirty="0">
                        <a:solidFill>
                          <a:srgbClr val="25516C"/>
                        </a:solidFill>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600"/>
                        </a:spcBef>
                        <a:spcAft>
                          <a:spcPts val="600"/>
                        </a:spcAft>
                      </a:pPr>
                      <a:r>
                        <a:rPr lang="en-US" sz="1000" b="1" dirty="0">
                          <a:solidFill>
                            <a:srgbClr val="25516C"/>
                          </a:solidFill>
                          <a:effectLst/>
                          <a:latin typeface="+mn-lt"/>
                        </a:rPr>
                        <a:t>Operating Lease</a:t>
                      </a:r>
                      <a:br>
                        <a:rPr lang="en-US" sz="1000" b="1" dirty="0">
                          <a:solidFill>
                            <a:srgbClr val="25516C"/>
                          </a:solidFill>
                          <a:effectLst/>
                          <a:latin typeface="+mn-lt"/>
                        </a:rPr>
                      </a:br>
                      <a:r>
                        <a:rPr lang="en-US" sz="1000" b="1" dirty="0">
                          <a:solidFill>
                            <a:srgbClr val="25516C"/>
                          </a:solidFill>
                          <a:effectLst/>
                          <a:latin typeface="+mn-lt"/>
                        </a:rPr>
                        <a:t>(All criteria must be met.)</a:t>
                      </a:r>
                      <a:endParaRPr lang="en-US" sz="1000" b="1" dirty="0">
                        <a:solidFill>
                          <a:srgbClr val="25516C"/>
                        </a:solidFill>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592680"/>
                  </a:ext>
                </a:extLst>
              </a:tr>
              <a:tr h="370749">
                <a:tc>
                  <a:txBody>
                    <a:bodyPr/>
                    <a:lstStyle/>
                    <a:p>
                      <a:pPr algn="l"/>
                      <a:r>
                        <a:rPr lang="en-US" sz="1000" b="1" dirty="0">
                          <a:solidFill>
                            <a:srgbClr val="25516C"/>
                          </a:solidFill>
                        </a:rPr>
                        <a:t>Automatic transfer of ownership at end of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b="1" dirty="0">
                          <a:solidFill>
                            <a:srgbClr val="25516C"/>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b="1" dirty="0">
                          <a:solidFill>
                            <a:srgbClr val="25516C"/>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9155176"/>
                  </a:ext>
                </a:extLst>
              </a:tr>
              <a:tr h="246527">
                <a:tc>
                  <a:txBody>
                    <a:bodyPr/>
                    <a:lstStyle/>
                    <a:p>
                      <a:pPr algn="l"/>
                      <a:r>
                        <a:rPr lang="en-US" sz="1000" b="1" dirty="0">
                          <a:solidFill>
                            <a:srgbClr val="25516C"/>
                          </a:solidFill>
                        </a:rPr>
                        <a:t>Bargain purchase 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b="1" dirty="0">
                          <a:solidFill>
                            <a:srgbClr val="25516C"/>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b="1" dirty="0">
                          <a:solidFill>
                            <a:srgbClr val="25516C"/>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6198644"/>
                  </a:ext>
                </a:extLst>
              </a:tr>
              <a:tr h="370749">
                <a:tc>
                  <a:txBody>
                    <a:bodyPr/>
                    <a:lstStyle/>
                    <a:p>
                      <a:pPr algn="l"/>
                      <a:r>
                        <a:rPr lang="en-US" sz="1000" b="1" dirty="0">
                          <a:solidFill>
                            <a:srgbClr val="25516C"/>
                          </a:solidFill>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b="1" dirty="0">
                          <a:solidFill>
                            <a:srgbClr val="25516C"/>
                          </a:solidFill>
                          <a:effectLst/>
                          <a:latin typeface="+mn-lt"/>
                        </a:rPr>
                        <a:t>Major part (≥ 75% ) of useful life</a:t>
                      </a:r>
                      <a:endParaRPr lang="en-US" sz="1000" b="1" dirty="0">
                        <a:solidFill>
                          <a:srgbClr val="25516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rgbClr val="25516C"/>
                          </a:solidFill>
                          <a:effectLst/>
                          <a:latin typeface="+mn-lt"/>
                        </a:rPr>
                        <a:t>Less than 75% of useful life</a:t>
                      </a:r>
                      <a:endParaRPr lang="en-US" sz="1000" b="1" dirty="0">
                        <a:solidFill>
                          <a:srgbClr val="25516C"/>
                        </a:solidFill>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3039180"/>
                  </a:ext>
                </a:extLst>
              </a:tr>
              <a:tr h="6620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rgbClr val="25516C"/>
                          </a:solidFill>
                          <a:effectLst/>
                          <a:latin typeface="+mn-lt"/>
                        </a:rPr>
                        <a:t>Present value of rentals using the Incremental Borrowing Rate or the Implicit Lease Rate</a:t>
                      </a:r>
                      <a:endParaRPr lang="en-US" sz="1000" b="1" dirty="0">
                        <a:solidFill>
                          <a:srgbClr val="25516C"/>
                        </a:solidFill>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rgbClr val="25516C"/>
                          </a:solidFill>
                          <a:effectLst/>
                          <a:latin typeface="+mn-lt"/>
                        </a:rPr>
                        <a:t>Substantially all (≥ 90%)</a:t>
                      </a:r>
                      <a:r>
                        <a:rPr lang="en-US" sz="1000" b="1" baseline="0" dirty="0">
                          <a:solidFill>
                            <a:srgbClr val="25516C"/>
                          </a:solidFill>
                          <a:effectLst/>
                          <a:latin typeface="+mn-lt"/>
                        </a:rPr>
                        <a:t> </a:t>
                      </a:r>
                      <a:r>
                        <a:rPr lang="en-US" sz="1000" b="1" dirty="0">
                          <a:solidFill>
                            <a:srgbClr val="25516C"/>
                          </a:solidFill>
                          <a:effectLst/>
                          <a:latin typeface="+mn-lt"/>
                        </a:rPr>
                        <a:t>of equipment cost/fair value</a:t>
                      </a:r>
                      <a:endParaRPr lang="en-US" sz="1000" b="1" dirty="0">
                        <a:solidFill>
                          <a:srgbClr val="25516C"/>
                        </a:solidFill>
                        <a:effectLst/>
                        <a:latin typeface="+mn-lt"/>
                        <a:ea typeface="Times New Roman"/>
                        <a:cs typeface="Times New Roman"/>
                      </a:endParaRPr>
                    </a:p>
                    <a:p>
                      <a:pPr algn="l"/>
                      <a:endParaRPr lang="en-US" sz="1000" b="1" dirty="0">
                        <a:solidFill>
                          <a:srgbClr val="25516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rgbClr val="25516C"/>
                          </a:solidFill>
                          <a:effectLst/>
                          <a:latin typeface="+mn-lt"/>
                        </a:rPr>
                        <a:t>Less than 90% of PV of equipment cost/fair value</a:t>
                      </a:r>
                      <a:endParaRPr lang="en-US" sz="1000" b="1" dirty="0">
                        <a:solidFill>
                          <a:srgbClr val="25516C"/>
                        </a:solidFill>
                        <a:effectLst/>
                        <a:latin typeface="+mn-lt"/>
                        <a:ea typeface="Times New Roman"/>
                        <a:cs typeface="Times New Roman"/>
                      </a:endParaRPr>
                    </a:p>
                    <a:p>
                      <a:pPr algn="l"/>
                      <a:endParaRPr lang="en-US" sz="1000" b="1" dirty="0">
                        <a:solidFill>
                          <a:srgbClr val="25516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716979"/>
                  </a:ext>
                </a:extLst>
              </a:tr>
              <a:tr h="37074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rgbClr val="25516C"/>
                          </a:solidFill>
                          <a:effectLst/>
                          <a:latin typeface="+mn-lt"/>
                          <a:ea typeface="Times New Roman"/>
                          <a:cs typeface="Times New Roman"/>
                        </a:rPr>
                        <a:t>Asset is specialized with no alternative</a:t>
                      </a:r>
                      <a:r>
                        <a:rPr lang="en-US" sz="1000" b="1" baseline="0" dirty="0">
                          <a:solidFill>
                            <a:srgbClr val="25516C"/>
                          </a:solidFill>
                          <a:effectLst/>
                          <a:latin typeface="+mn-lt"/>
                          <a:ea typeface="Times New Roman"/>
                          <a:cs typeface="Times New Roman"/>
                        </a:rPr>
                        <a:t> use to the lessor</a:t>
                      </a:r>
                      <a:endParaRPr lang="en-US" sz="1000" b="1" dirty="0">
                        <a:solidFill>
                          <a:srgbClr val="25516C"/>
                        </a:solidFill>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b="1" dirty="0">
                          <a:solidFill>
                            <a:srgbClr val="25516C"/>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b="1" dirty="0">
                          <a:solidFill>
                            <a:srgbClr val="25516C"/>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1604397"/>
                  </a:ext>
                </a:extLst>
              </a:tr>
            </a:tbl>
          </a:graphicData>
        </a:graphic>
      </p:graphicFrame>
    </p:spTree>
    <p:extLst>
      <p:ext uri="{BB962C8B-B14F-4D97-AF65-F5344CB8AC3E}">
        <p14:creationId xmlns:p14="http://schemas.microsoft.com/office/powerpoint/2010/main" val="155280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body" idx="1"/>
          </p:nvPr>
        </p:nvSpPr>
        <p:spPr>
          <a:xfrm>
            <a:off x="1064907" y="1401486"/>
            <a:ext cx="2420200" cy="1339800"/>
          </a:xfrm>
          <a:prstGeom prst="rect">
            <a:avLst/>
          </a:prstGeom>
        </p:spPr>
        <p:txBody>
          <a:bodyPr spcFirstLastPara="1" wrap="square" lIns="91425" tIns="91425" rIns="91425" bIns="91425" anchor="t" anchorCtr="0">
            <a:noAutofit/>
          </a:bodyPr>
          <a:lstStyle/>
          <a:p>
            <a:pPr marL="0" lvl="0" indent="0">
              <a:buNone/>
            </a:pPr>
            <a:r>
              <a:rPr lang="en-US" sz="1400" b="1" dirty="0"/>
              <a:t>Loan Terms</a:t>
            </a:r>
            <a:endParaRPr sz="1400" b="1" dirty="0"/>
          </a:p>
          <a:p>
            <a:pPr marL="285750" lvl="0" indent="-285750">
              <a:spcBef>
                <a:spcPts val="0"/>
              </a:spcBef>
              <a:buClrTx/>
              <a:buSzTx/>
              <a:buFont typeface="Wingdings" panose="05000000000000000000" pitchFamily="2" charset="2"/>
              <a:buChar char="Ø"/>
              <a:defRPr/>
            </a:pPr>
            <a:r>
              <a:rPr lang="en-US" sz="1400" dirty="0"/>
              <a:t>$1,000,000 equipment cost</a:t>
            </a:r>
          </a:p>
          <a:p>
            <a:pPr marL="285750" lvl="0" indent="-285750">
              <a:spcBef>
                <a:spcPts val="0"/>
              </a:spcBef>
              <a:buClrTx/>
              <a:buSzTx/>
              <a:buFont typeface="Wingdings" panose="05000000000000000000" pitchFamily="2" charset="2"/>
              <a:buChar char="Ø"/>
              <a:defRPr/>
            </a:pPr>
            <a:r>
              <a:rPr lang="en-US" sz="1400" dirty="0"/>
              <a:t>7 years; monthly payments in arrears</a:t>
            </a:r>
          </a:p>
          <a:p>
            <a:pPr marL="285750" lvl="0" indent="-285750">
              <a:spcBef>
                <a:spcPts val="0"/>
              </a:spcBef>
              <a:buClrTx/>
              <a:buSzTx/>
              <a:buFont typeface="Wingdings" panose="05000000000000000000" pitchFamily="2" charset="2"/>
              <a:buChar char="Ø"/>
              <a:defRPr/>
            </a:pPr>
            <a:r>
              <a:rPr lang="en-US" sz="1400" dirty="0"/>
              <a:t>84 months @ $14,422</a:t>
            </a:r>
          </a:p>
          <a:p>
            <a:pPr marL="285750" lvl="0" indent="-285750">
              <a:spcBef>
                <a:spcPts val="0"/>
              </a:spcBef>
              <a:buClrTx/>
              <a:buSzTx/>
              <a:buFont typeface="Wingdings" panose="05000000000000000000" pitchFamily="2" charset="2"/>
              <a:buChar char="Ø"/>
              <a:defRPr/>
            </a:pPr>
            <a:r>
              <a:rPr lang="en-US" sz="1400" dirty="0"/>
              <a:t>Implicit rate = 5.609%</a:t>
            </a:r>
          </a:p>
        </p:txBody>
      </p:sp>
      <p:sp>
        <p:nvSpPr>
          <p:cNvPr id="229" name="Google Shape;229;p30"/>
          <p:cNvSpPr txBox="1">
            <a:spLocks noGrp="1"/>
          </p:cNvSpPr>
          <p:nvPr>
            <p:ph type="body" idx="2"/>
          </p:nvPr>
        </p:nvSpPr>
        <p:spPr>
          <a:xfrm>
            <a:off x="3422700" y="1401991"/>
            <a:ext cx="2298600" cy="1339800"/>
          </a:xfrm>
          <a:prstGeom prst="rect">
            <a:avLst/>
          </a:prstGeom>
        </p:spPr>
        <p:txBody>
          <a:bodyPr spcFirstLastPara="1" wrap="square" lIns="91425" tIns="91425" rIns="91425" bIns="91425" anchor="t" anchorCtr="0">
            <a:noAutofit/>
          </a:bodyPr>
          <a:lstStyle/>
          <a:p>
            <a:pPr marL="0" lvl="0" indent="0">
              <a:buNone/>
            </a:pPr>
            <a:r>
              <a:rPr lang="en-US" sz="1400" b="1" dirty="0"/>
              <a:t>Funding Date</a:t>
            </a:r>
            <a:endParaRPr sz="1400" b="1" dirty="0"/>
          </a:p>
          <a:p>
            <a:pPr marL="285750" lvl="0" indent="-285750">
              <a:spcBef>
                <a:spcPts val="0"/>
              </a:spcBef>
              <a:buClrTx/>
              <a:buSzTx/>
              <a:buFont typeface="Wingdings" panose="05000000000000000000" pitchFamily="2" charset="2"/>
              <a:buChar char="Ø"/>
              <a:defRPr/>
            </a:pPr>
            <a:r>
              <a:rPr lang="en-US" sz="1400" dirty="0"/>
              <a:t>Assumed August 1, 2018</a:t>
            </a:r>
          </a:p>
        </p:txBody>
      </p:sp>
      <p:sp>
        <p:nvSpPr>
          <p:cNvPr id="230" name="Google Shape;230;p30"/>
          <p:cNvSpPr txBox="1">
            <a:spLocks noGrp="1"/>
          </p:cNvSpPr>
          <p:nvPr>
            <p:ph type="body" idx="3"/>
          </p:nvPr>
        </p:nvSpPr>
        <p:spPr>
          <a:xfrm>
            <a:off x="5721300" y="1401486"/>
            <a:ext cx="2298600" cy="1339800"/>
          </a:xfrm>
          <a:prstGeom prst="rect">
            <a:avLst/>
          </a:prstGeom>
        </p:spPr>
        <p:txBody>
          <a:bodyPr spcFirstLastPara="1" wrap="square" lIns="91425" tIns="91425" rIns="91425" bIns="91425" anchor="t" anchorCtr="0">
            <a:noAutofit/>
          </a:bodyPr>
          <a:lstStyle/>
          <a:p>
            <a:pPr marL="0" lvl="0" indent="0">
              <a:buNone/>
            </a:pPr>
            <a:r>
              <a:rPr lang="en-US" sz="1400" b="1" dirty="0"/>
              <a:t>Tax Depreciation</a:t>
            </a:r>
            <a:endParaRPr sz="1400" b="1" dirty="0"/>
          </a:p>
          <a:p>
            <a:pPr marL="285750" lvl="0" indent="-285750">
              <a:spcBef>
                <a:spcPts val="0"/>
              </a:spcBef>
              <a:buClrTx/>
              <a:buSzTx/>
              <a:buFont typeface="Wingdings" panose="05000000000000000000" pitchFamily="2" charset="2"/>
              <a:buChar char="Ø"/>
              <a:defRPr/>
            </a:pPr>
            <a:r>
              <a:rPr lang="en-US" sz="1400" dirty="0"/>
              <a:t>Borrower  - MACRS Depreciation (Assumption is Borrower cannot use 100% Bonus)</a:t>
            </a:r>
          </a:p>
          <a:p>
            <a:pPr marL="0" lvl="0" indent="0" rtl="0">
              <a:spcBef>
                <a:spcPts val="600"/>
              </a:spcBef>
              <a:spcAft>
                <a:spcPts val="0"/>
              </a:spcAft>
              <a:buNone/>
            </a:pPr>
            <a:endParaRPr sz="1200" dirty="0"/>
          </a:p>
        </p:txBody>
      </p:sp>
      <p:sp>
        <p:nvSpPr>
          <p:cNvPr id="234" name="Google Shape;234;p30"/>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LEASE VS. LOAN ANALYSIS ASSUMPTIONS</a:t>
            </a:r>
            <a:endParaRPr dirty="0"/>
          </a:p>
        </p:txBody>
      </p:sp>
      <p:sp>
        <p:nvSpPr>
          <p:cNvPr id="256" name="Google Shape;256;p30"/>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226528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body" idx="1"/>
          </p:nvPr>
        </p:nvSpPr>
        <p:spPr>
          <a:xfrm>
            <a:off x="1010200" y="1270303"/>
            <a:ext cx="2420200" cy="1339800"/>
          </a:xfrm>
          <a:prstGeom prst="rect">
            <a:avLst/>
          </a:prstGeom>
        </p:spPr>
        <p:txBody>
          <a:bodyPr spcFirstLastPara="1" wrap="square" lIns="91425" tIns="91425" rIns="91425" bIns="91425" anchor="t" anchorCtr="0">
            <a:noAutofit/>
          </a:bodyPr>
          <a:lstStyle/>
          <a:p>
            <a:pPr marL="0" lvl="0" indent="0">
              <a:buNone/>
            </a:pPr>
            <a:r>
              <a:rPr lang="en-US" sz="1400" b="1" dirty="0"/>
              <a:t>Lease Terms</a:t>
            </a:r>
            <a:endParaRPr sz="1400" b="1" dirty="0"/>
          </a:p>
          <a:p>
            <a:pPr marL="285750" lvl="0" indent="-285750">
              <a:spcBef>
                <a:spcPts val="0"/>
              </a:spcBef>
              <a:buClrTx/>
              <a:buSzTx/>
              <a:buFont typeface="Wingdings" panose="05000000000000000000" pitchFamily="2" charset="2"/>
              <a:buChar char="Ø"/>
              <a:defRPr/>
            </a:pPr>
            <a:r>
              <a:rPr lang="en-US" sz="1400" dirty="0"/>
              <a:t>$1,000,000 equipment cost</a:t>
            </a:r>
          </a:p>
          <a:p>
            <a:pPr marL="285750" lvl="0" indent="-285750">
              <a:spcBef>
                <a:spcPts val="0"/>
              </a:spcBef>
              <a:buClrTx/>
              <a:buSzTx/>
              <a:buFont typeface="Wingdings" panose="05000000000000000000" pitchFamily="2" charset="2"/>
              <a:buChar char="Ø"/>
              <a:defRPr/>
            </a:pPr>
            <a:r>
              <a:rPr lang="en-US" sz="1400" dirty="0"/>
              <a:t>7 years; monthly payments in advance</a:t>
            </a:r>
          </a:p>
          <a:p>
            <a:pPr marL="285750" lvl="0" indent="-285750">
              <a:spcBef>
                <a:spcPts val="0"/>
              </a:spcBef>
              <a:buClrTx/>
              <a:buSzTx/>
              <a:buFont typeface="Wingdings" panose="05000000000000000000" pitchFamily="2" charset="2"/>
              <a:buChar char="Ø"/>
              <a:defRPr/>
            </a:pPr>
            <a:r>
              <a:rPr lang="en-US" sz="1400" dirty="0"/>
              <a:t>84 months @ $12,207</a:t>
            </a:r>
          </a:p>
          <a:p>
            <a:pPr marL="285750" lvl="0" indent="-285750">
              <a:spcBef>
                <a:spcPts val="0"/>
              </a:spcBef>
              <a:buClrTx/>
              <a:buSzTx/>
              <a:buFont typeface="Wingdings" panose="05000000000000000000" pitchFamily="2" charset="2"/>
              <a:buChar char="Ø"/>
              <a:defRPr/>
            </a:pPr>
            <a:r>
              <a:rPr lang="en-US" sz="1400" dirty="0"/>
              <a:t>Implicit rate = 0.728%</a:t>
            </a:r>
          </a:p>
        </p:txBody>
      </p:sp>
      <p:sp>
        <p:nvSpPr>
          <p:cNvPr id="229" name="Google Shape;229;p30"/>
          <p:cNvSpPr txBox="1">
            <a:spLocks noGrp="1"/>
          </p:cNvSpPr>
          <p:nvPr>
            <p:ph type="body" idx="2"/>
          </p:nvPr>
        </p:nvSpPr>
        <p:spPr>
          <a:xfrm>
            <a:off x="3316500" y="1294555"/>
            <a:ext cx="2298600" cy="1339800"/>
          </a:xfrm>
          <a:prstGeom prst="rect">
            <a:avLst/>
          </a:prstGeom>
        </p:spPr>
        <p:txBody>
          <a:bodyPr spcFirstLastPara="1" wrap="square" lIns="91425" tIns="91425" rIns="91425" bIns="91425" anchor="t" anchorCtr="0">
            <a:noAutofit/>
          </a:bodyPr>
          <a:lstStyle/>
          <a:p>
            <a:pPr marL="0" lvl="0" indent="0">
              <a:buNone/>
            </a:pPr>
            <a:r>
              <a:rPr lang="en-US" sz="1400" b="1" dirty="0"/>
              <a:t>Funding Date</a:t>
            </a:r>
            <a:endParaRPr sz="1400" b="1" dirty="0"/>
          </a:p>
          <a:p>
            <a:pPr marL="285750" lvl="0" indent="-285750">
              <a:spcBef>
                <a:spcPts val="0"/>
              </a:spcBef>
              <a:buClrTx/>
              <a:buSzTx/>
              <a:buFont typeface="Wingdings" panose="05000000000000000000" pitchFamily="2" charset="2"/>
              <a:buChar char="Ø"/>
              <a:defRPr/>
            </a:pPr>
            <a:r>
              <a:rPr lang="en-US" sz="1400" dirty="0"/>
              <a:t>Assumed August 1, 2018</a:t>
            </a:r>
          </a:p>
        </p:txBody>
      </p:sp>
      <p:sp>
        <p:nvSpPr>
          <p:cNvPr id="230" name="Google Shape;230;p30"/>
          <p:cNvSpPr txBox="1">
            <a:spLocks noGrp="1"/>
          </p:cNvSpPr>
          <p:nvPr>
            <p:ph type="body" idx="3"/>
          </p:nvPr>
        </p:nvSpPr>
        <p:spPr>
          <a:xfrm>
            <a:off x="5729000" y="1294555"/>
            <a:ext cx="2298600" cy="1339800"/>
          </a:xfrm>
          <a:prstGeom prst="rect">
            <a:avLst/>
          </a:prstGeom>
        </p:spPr>
        <p:txBody>
          <a:bodyPr spcFirstLastPara="1" wrap="square" lIns="91425" tIns="91425" rIns="91425" bIns="91425" anchor="t" anchorCtr="0">
            <a:noAutofit/>
          </a:bodyPr>
          <a:lstStyle/>
          <a:p>
            <a:pPr marL="0" lvl="0" indent="0">
              <a:buNone/>
            </a:pPr>
            <a:r>
              <a:rPr lang="en-US" sz="1400" b="1" dirty="0"/>
              <a:t>Tax Depreciation</a:t>
            </a:r>
            <a:endParaRPr sz="1400" b="1" dirty="0"/>
          </a:p>
          <a:p>
            <a:pPr marL="285750" lvl="0" indent="-285750">
              <a:spcBef>
                <a:spcPts val="0"/>
              </a:spcBef>
              <a:buClrTx/>
              <a:buSzTx/>
              <a:buFont typeface="Wingdings" panose="05000000000000000000" pitchFamily="2" charset="2"/>
              <a:buChar char="Ø"/>
              <a:defRPr/>
            </a:pPr>
            <a:r>
              <a:rPr lang="en-US" sz="1400" dirty="0"/>
              <a:t>Lessor  - 100% bonus depreciation</a:t>
            </a:r>
          </a:p>
          <a:p>
            <a:pPr marL="285750" lvl="0" indent="-285750">
              <a:spcBef>
                <a:spcPts val="0"/>
              </a:spcBef>
              <a:buClrTx/>
              <a:buSzTx/>
              <a:buFont typeface="Wingdings" panose="05000000000000000000" pitchFamily="2" charset="2"/>
              <a:buChar char="Ø"/>
              <a:defRPr/>
            </a:pPr>
            <a:r>
              <a:rPr lang="en-US" sz="1400" dirty="0"/>
              <a:t>Lessor Residual Assumption = 20%</a:t>
            </a:r>
          </a:p>
          <a:p>
            <a:pPr marL="285750" lvl="0" indent="-285750">
              <a:spcBef>
                <a:spcPts val="0"/>
              </a:spcBef>
              <a:buClrTx/>
              <a:buSzTx/>
              <a:buFont typeface="Wingdings" panose="05000000000000000000" pitchFamily="2" charset="2"/>
              <a:buChar char="Ø"/>
              <a:defRPr/>
            </a:pPr>
            <a:r>
              <a:rPr lang="en-US" sz="1400" dirty="0"/>
              <a:t>Lessee End of Lease Options</a:t>
            </a:r>
          </a:p>
          <a:p>
            <a:pPr marL="742950" lvl="1" indent="-285750">
              <a:buClrTx/>
              <a:buSzTx/>
              <a:buFont typeface="Wingdings" panose="05000000000000000000" pitchFamily="2" charset="2"/>
              <a:buChar char="Ø"/>
              <a:defRPr/>
            </a:pPr>
            <a:r>
              <a:rPr lang="en-US" sz="1400" kern="1200" dirty="0"/>
              <a:t>Purchase for Fair Market Value</a:t>
            </a:r>
          </a:p>
          <a:p>
            <a:pPr marL="742950" lvl="1" indent="-285750">
              <a:buClrTx/>
              <a:buSzTx/>
              <a:buFont typeface="Wingdings" panose="05000000000000000000" pitchFamily="2" charset="2"/>
              <a:buChar char="Ø"/>
              <a:defRPr/>
            </a:pPr>
            <a:r>
              <a:rPr lang="en-US" sz="1400" dirty="0"/>
              <a:t>Renew lease at Fair Rental Value</a:t>
            </a:r>
          </a:p>
          <a:p>
            <a:pPr marL="742950" lvl="1" indent="-285750">
              <a:buClrTx/>
              <a:buSzTx/>
              <a:buFont typeface="Wingdings" panose="05000000000000000000" pitchFamily="2" charset="2"/>
              <a:buChar char="Ø"/>
              <a:defRPr/>
            </a:pPr>
            <a:r>
              <a:rPr lang="en-US" sz="1400" kern="1200" dirty="0"/>
              <a:t>Return equipment to the Lessor </a:t>
            </a:r>
            <a:endParaRPr lang="en-US" sz="1400" dirty="0"/>
          </a:p>
          <a:p>
            <a:pPr marL="0" lvl="0" indent="0" rtl="0">
              <a:spcBef>
                <a:spcPts val="600"/>
              </a:spcBef>
              <a:spcAft>
                <a:spcPts val="0"/>
              </a:spcAft>
              <a:buNone/>
            </a:pPr>
            <a:endParaRPr sz="1200" dirty="0"/>
          </a:p>
        </p:txBody>
      </p:sp>
      <p:sp>
        <p:nvSpPr>
          <p:cNvPr id="234" name="Google Shape;234;p30"/>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LEASE VS. LOAN ANALYSIS ASSUMPTIONS</a:t>
            </a:r>
            <a:endParaRPr dirty="0"/>
          </a:p>
        </p:txBody>
      </p:sp>
      <p:sp>
        <p:nvSpPr>
          <p:cNvPr id="256" name="Google Shape;256;p30"/>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65080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34" name="Google Shape;234;p30"/>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7-YEAR TERM ACCOUNTING ANALYSIS</a:t>
            </a:r>
            <a:endParaRPr dirty="0"/>
          </a:p>
        </p:txBody>
      </p:sp>
      <p:sp>
        <p:nvSpPr>
          <p:cNvPr id="256" name="Google Shape;256;p30"/>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8</a:t>
            </a:fld>
            <a:endParaRPr/>
          </a:p>
        </p:txBody>
      </p:sp>
      <p:graphicFrame>
        <p:nvGraphicFramePr>
          <p:cNvPr id="8" name="Table 7">
            <a:extLst>
              <a:ext uri="{FF2B5EF4-FFF2-40B4-BE49-F238E27FC236}">
                <a16:creationId xmlns:a16="http://schemas.microsoft.com/office/drawing/2014/main" id="{AF8FE060-A1FD-412B-A2E3-BA9E524AC967}"/>
              </a:ext>
            </a:extLst>
          </p:cNvPr>
          <p:cNvGraphicFramePr>
            <a:graphicFrameLocks noGrp="1"/>
          </p:cNvGraphicFramePr>
          <p:nvPr>
            <p:extLst>
              <p:ext uri="{D42A27DB-BD31-4B8C-83A1-F6EECF244321}">
                <p14:modId xmlns:p14="http://schemas.microsoft.com/office/powerpoint/2010/main" val="1423020753"/>
              </p:ext>
            </p:extLst>
          </p:nvPr>
        </p:nvGraphicFramePr>
        <p:xfrm>
          <a:off x="1113183" y="1320124"/>
          <a:ext cx="7020615" cy="2934258"/>
        </p:xfrm>
        <a:graphic>
          <a:graphicData uri="http://schemas.openxmlformats.org/drawingml/2006/table">
            <a:tbl>
              <a:tblPr firstRow="1" bandRow="1">
                <a:tableStyleId>{D113A9D2-9D6B-4929-AA2D-F23B5EE8CBE7}</a:tableStyleId>
              </a:tblPr>
              <a:tblGrid>
                <a:gridCol w="1404123">
                  <a:extLst>
                    <a:ext uri="{9D8B030D-6E8A-4147-A177-3AD203B41FA5}">
                      <a16:colId xmlns:a16="http://schemas.microsoft.com/office/drawing/2014/main" val="1739306422"/>
                    </a:ext>
                  </a:extLst>
                </a:gridCol>
                <a:gridCol w="1404123">
                  <a:extLst>
                    <a:ext uri="{9D8B030D-6E8A-4147-A177-3AD203B41FA5}">
                      <a16:colId xmlns:a16="http://schemas.microsoft.com/office/drawing/2014/main" val="1212009398"/>
                    </a:ext>
                  </a:extLst>
                </a:gridCol>
                <a:gridCol w="1404123">
                  <a:extLst>
                    <a:ext uri="{9D8B030D-6E8A-4147-A177-3AD203B41FA5}">
                      <a16:colId xmlns:a16="http://schemas.microsoft.com/office/drawing/2014/main" val="3424195731"/>
                    </a:ext>
                  </a:extLst>
                </a:gridCol>
                <a:gridCol w="1404123">
                  <a:extLst>
                    <a:ext uri="{9D8B030D-6E8A-4147-A177-3AD203B41FA5}">
                      <a16:colId xmlns:a16="http://schemas.microsoft.com/office/drawing/2014/main" val="2354872236"/>
                    </a:ext>
                  </a:extLst>
                </a:gridCol>
                <a:gridCol w="1404123">
                  <a:extLst>
                    <a:ext uri="{9D8B030D-6E8A-4147-A177-3AD203B41FA5}">
                      <a16:colId xmlns:a16="http://schemas.microsoft.com/office/drawing/2014/main" val="2420952047"/>
                    </a:ext>
                  </a:extLst>
                </a:gridCol>
              </a:tblGrid>
              <a:tr h="282498">
                <a:tc gridSpan="5">
                  <a:txBody>
                    <a:bodyPr/>
                    <a:lstStyle/>
                    <a:p>
                      <a:pPr algn="ctr"/>
                      <a:r>
                        <a:rPr lang="en-US" sz="1200" dirty="0">
                          <a:solidFill>
                            <a:srgbClr val="25516C"/>
                          </a:solidFill>
                        </a:rPr>
                        <a:t>Loan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08145332"/>
                  </a:ext>
                </a:extLst>
              </a:tr>
              <a:tr h="4225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Depreciation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Total Loan Expense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C00000"/>
                          </a:solidFill>
                          <a:effectLst/>
                          <a:latin typeface="Source Sans Pro" panose="020B0604020202020204" charset="0"/>
                        </a:rPr>
                        <a:t>Lease Expense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322166"/>
                  </a:ext>
                </a:extLst>
              </a:tr>
              <a:tr h="268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$18,423.57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$59,523.81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$77,947.38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C00000"/>
                          </a:solidFill>
                          <a:effectLst/>
                          <a:latin typeface="Source Sans Pro" panose="020B0604020202020204" charset="0"/>
                        </a:rPr>
                        <a:t>$61,035.00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2523618"/>
                  </a:ext>
                </a:extLst>
              </a:tr>
              <a:tr h="268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$50,778.83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$193,635.97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C00000"/>
                          </a:solidFill>
                          <a:effectLst/>
                          <a:latin typeface="Source Sans Pro" panose="020B0604020202020204" charset="0"/>
                        </a:rPr>
                        <a:t>$146,484.00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9776455"/>
                  </a:ext>
                </a:extLst>
              </a:tr>
              <a:tr h="268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$43,740.34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$186,597.48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C00000"/>
                          </a:solidFill>
                          <a:effectLst/>
                          <a:latin typeface="Source Sans Pro" panose="020B0604020202020204" charset="0"/>
                        </a:rPr>
                        <a:t>$146,484.00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160218"/>
                  </a:ext>
                </a:extLst>
              </a:tr>
              <a:tr h="268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$36,296.68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$179,153.82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C00000"/>
                          </a:solidFill>
                          <a:effectLst/>
                          <a:latin typeface="Source Sans Pro" panose="020B0604020202020204" charset="0"/>
                        </a:rPr>
                        <a:t>$146,484.00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3916731"/>
                  </a:ext>
                </a:extLst>
              </a:tr>
              <a:tr h="268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$28,424.59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$171,281.73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C00000"/>
                          </a:solidFill>
                          <a:effectLst/>
                          <a:latin typeface="Source Sans Pro" panose="020B0604020202020204" charset="0"/>
                        </a:rPr>
                        <a:t>$146,484.00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4114737"/>
                  </a:ext>
                </a:extLst>
              </a:tr>
              <a:tr h="268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2023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$20,099.40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$162,956.54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C00000"/>
                          </a:solidFill>
                          <a:effectLst/>
                          <a:latin typeface="Source Sans Pro" panose="020B0604020202020204" charset="0"/>
                        </a:rPr>
                        <a:t>$146,484.00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9202305"/>
                  </a:ext>
                </a:extLst>
              </a:tr>
              <a:tr h="268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2024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$11,295.00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$154,152.14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C00000"/>
                          </a:solidFill>
                          <a:effectLst/>
                          <a:latin typeface="Source Sans Pro" panose="020B0604020202020204" charset="0"/>
                        </a:rPr>
                        <a:t>$146,484.00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7902071"/>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2025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$2,389.59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$83,333.33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25516C"/>
                          </a:solidFill>
                          <a:effectLst/>
                          <a:latin typeface="Source Sans Pro" panose="020B0604020202020204" charset="0"/>
                        </a:rPr>
                        <a:t>$85,722.92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C00000"/>
                          </a:solidFill>
                          <a:effectLst/>
                          <a:latin typeface="Source Sans Pro" panose="020B0604020202020204" charset="0"/>
                        </a:rPr>
                        <a:t>$85,449.00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687931"/>
                  </a:ext>
                </a:extLst>
              </a:tr>
            </a:tbl>
          </a:graphicData>
        </a:graphic>
      </p:graphicFrame>
      <p:sp>
        <p:nvSpPr>
          <p:cNvPr id="9" name="Rectangle 8">
            <a:extLst>
              <a:ext uri="{FF2B5EF4-FFF2-40B4-BE49-F238E27FC236}">
                <a16:creationId xmlns:a16="http://schemas.microsoft.com/office/drawing/2014/main" id="{1143C103-EDBD-491F-84C5-556466236A7A}"/>
              </a:ext>
            </a:extLst>
          </p:cNvPr>
          <p:cNvSpPr/>
          <p:nvPr/>
        </p:nvSpPr>
        <p:spPr>
          <a:xfrm>
            <a:off x="1244815" y="4261444"/>
            <a:ext cx="7020615" cy="261610"/>
          </a:xfrm>
          <a:prstGeom prst="rect">
            <a:avLst/>
          </a:prstGeom>
        </p:spPr>
        <p:txBody>
          <a:bodyPr wrap="square">
            <a:spAutoFit/>
          </a:bodyPr>
          <a:lstStyle/>
          <a:p>
            <a:r>
              <a:rPr lang="en-US" sz="1100" i="1" dirty="0">
                <a:solidFill>
                  <a:srgbClr val="25516C"/>
                </a:solidFill>
                <a:latin typeface="Source Sans Pro" panose="020B0604020202020204" charset="0"/>
              </a:rPr>
              <a:t>* Straight Line Lease Expense is allowed for operating leasing under current and proposed ASC 842 lease accounting. </a:t>
            </a:r>
          </a:p>
        </p:txBody>
      </p:sp>
    </p:spTree>
    <p:extLst>
      <p:ext uri="{BB962C8B-B14F-4D97-AF65-F5344CB8AC3E}">
        <p14:creationId xmlns:p14="http://schemas.microsoft.com/office/powerpoint/2010/main" val="327065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1400" dirty="0"/>
              <a:t>OTHER CONSIDERATIONS</a:t>
            </a:r>
            <a:r>
              <a:rPr lang="en-US" dirty="0"/>
              <a:t>	</a:t>
            </a:r>
            <a:endParaRPr sz="1400" dirty="0"/>
          </a:p>
        </p:txBody>
      </p:sp>
      <p:sp>
        <p:nvSpPr>
          <p:cNvPr id="113" name="Google Shape;113;p18"/>
          <p:cNvSpPr txBox="1">
            <a:spLocks noGrp="1"/>
          </p:cNvSpPr>
          <p:nvPr>
            <p:ph type="body" idx="1"/>
          </p:nvPr>
        </p:nvSpPr>
        <p:spPr>
          <a:xfrm>
            <a:off x="1330393" y="1217508"/>
            <a:ext cx="7131300" cy="2780100"/>
          </a:xfrm>
          <a:prstGeom prst="rect">
            <a:avLst/>
          </a:prstGeom>
        </p:spPr>
        <p:txBody>
          <a:bodyPr spcFirstLastPara="1" wrap="square" lIns="91425" tIns="91425" rIns="91425" bIns="91425" anchor="t" anchorCtr="0">
            <a:noAutofit/>
          </a:bodyPr>
          <a:lstStyle/>
          <a:p>
            <a:pPr lvl="0">
              <a:lnSpc>
                <a:spcPct val="150000"/>
              </a:lnSpc>
              <a:buFont typeface="Wingdings" panose="05000000000000000000" pitchFamily="2" charset="2"/>
              <a:buChar char="Ø"/>
            </a:pPr>
            <a:r>
              <a:rPr lang="en-US" sz="1300" dirty="0"/>
              <a:t>Current and Future Tax Positions</a:t>
            </a:r>
          </a:p>
          <a:p>
            <a:pPr lvl="1">
              <a:lnSpc>
                <a:spcPct val="150000"/>
              </a:lnSpc>
              <a:buFont typeface="Wingdings" panose="05000000000000000000" pitchFamily="2" charset="2"/>
              <a:buChar char="Ø"/>
            </a:pPr>
            <a:r>
              <a:rPr lang="en-US" sz="1300" dirty="0"/>
              <a:t>Anticipated Equipment acquisitions</a:t>
            </a:r>
          </a:p>
          <a:p>
            <a:pPr lvl="1">
              <a:lnSpc>
                <a:spcPct val="150000"/>
              </a:lnSpc>
              <a:buFont typeface="Wingdings" panose="05000000000000000000" pitchFamily="2" charset="2"/>
              <a:buChar char="Ø"/>
            </a:pPr>
            <a:r>
              <a:rPr lang="en-US" sz="1300" dirty="0"/>
              <a:t>Loss Carry Forwards</a:t>
            </a:r>
          </a:p>
          <a:p>
            <a:pPr lvl="0">
              <a:lnSpc>
                <a:spcPct val="150000"/>
              </a:lnSpc>
              <a:buFont typeface="Wingdings" panose="05000000000000000000" pitchFamily="2" charset="2"/>
              <a:buChar char="Ø"/>
            </a:pPr>
            <a:r>
              <a:rPr lang="en-US" sz="1300" dirty="0"/>
              <a:t>Financing Caps under Credit Facilities</a:t>
            </a:r>
          </a:p>
          <a:p>
            <a:pPr lvl="0">
              <a:lnSpc>
                <a:spcPct val="150000"/>
              </a:lnSpc>
              <a:buFont typeface="Wingdings" panose="05000000000000000000" pitchFamily="2" charset="2"/>
              <a:buChar char="Ø"/>
            </a:pPr>
            <a:r>
              <a:rPr lang="en-US" sz="1300" dirty="0"/>
              <a:t>Transfer ownership to Lessor</a:t>
            </a:r>
          </a:p>
          <a:p>
            <a:pPr>
              <a:lnSpc>
                <a:spcPct val="150000"/>
              </a:lnSpc>
              <a:buFont typeface="Wingdings" panose="05000000000000000000" pitchFamily="2" charset="2"/>
              <a:buChar char="Ø"/>
            </a:pPr>
            <a:r>
              <a:rPr lang="en-US" sz="1300" dirty="0"/>
              <a:t>Operational flexibility/return options under lease financing</a:t>
            </a:r>
          </a:p>
          <a:p>
            <a:pPr>
              <a:lnSpc>
                <a:spcPct val="150000"/>
              </a:lnSpc>
              <a:buFont typeface="Wingdings" panose="05000000000000000000" pitchFamily="2" charset="2"/>
              <a:buChar char="Ø"/>
            </a:pPr>
            <a:r>
              <a:rPr lang="en-US" sz="1300" dirty="0"/>
              <a:t>ASC 842 will be effective: </a:t>
            </a:r>
          </a:p>
          <a:p>
            <a:pPr lvl="1">
              <a:lnSpc>
                <a:spcPct val="150000"/>
              </a:lnSpc>
              <a:buFont typeface="Wingdings" panose="05000000000000000000" pitchFamily="2" charset="2"/>
              <a:buChar char="Ø"/>
            </a:pPr>
            <a:r>
              <a:rPr lang="en-US" sz="1300" dirty="0"/>
              <a:t>As of December 15, 2018 for public entities</a:t>
            </a:r>
          </a:p>
          <a:p>
            <a:pPr lvl="1">
              <a:lnSpc>
                <a:spcPct val="150000"/>
              </a:lnSpc>
              <a:buFont typeface="Wingdings" panose="05000000000000000000" pitchFamily="2" charset="2"/>
              <a:buChar char="Ø"/>
            </a:pPr>
            <a:r>
              <a:rPr lang="en-US" sz="1300" dirty="0"/>
              <a:t>As of December 15, 2019 for private entities</a:t>
            </a:r>
          </a:p>
          <a:p>
            <a:pPr lvl="0">
              <a:buFont typeface="Wingdings" panose="05000000000000000000" pitchFamily="2" charset="2"/>
              <a:buChar char="Ø"/>
            </a:pPr>
            <a:endParaRPr sz="1800" dirty="0"/>
          </a:p>
        </p:txBody>
      </p:sp>
      <p:sp>
        <p:nvSpPr>
          <p:cNvPr id="114" name="Google Shape;114;p1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fld id="{00000000-1234-1234-1234-123412341234}" type="slidenum">
              <a:rPr lang="en"/>
              <a:t>9</a:t>
            </a:fld>
            <a:endParaRPr/>
          </a:p>
        </p:txBody>
      </p:sp>
      <p:pic>
        <p:nvPicPr>
          <p:cNvPr id="2" name="Picture 1">
            <a:extLst>
              <a:ext uri="{FF2B5EF4-FFF2-40B4-BE49-F238E27FC236}">
                <a16:creationId xmlns:a16="http://schemas.microsoft.com/office/drawing/2014/main" id="{1A568EF9-F082-4E00-9F49-CD58BBCAD048}"/>
              </a:ext>
            </a:extLst>
          </p:cNvPr>
          <p:cNvPicPr>
            <a:picLocks noChangeAspect="1"/>
          </p:cNvPicPr>
          <p:nvPr/>
        </p:nvPicPr>
        <p:blipFill>
          <a:blip r:embed="rId3"/>
          <a:stretch>
            <a:fillRect/>
          </a:stretch>
        </p:blipFill>
        <p:spPr>
          <a:xfrm>
            <a:off x="5404020" y="-2028758"/>
            <a:ext cx="4724809" cy="4724809"/>
          </a:xfrm>
          <a:prstGeom prst="rect">
            <a:avLst/>
          </a:prstGeom>
        </p:spPr>
      </p:pic>
    </p:spTree>
    <p:extLst>
      <p:ext uri="{BB962C8B-B14F-4D97-AF65-F5344CB8AC3E}">
        <p14:creationId xmlns:p14="http://schemas.microsoft.com/office/powerpoint/2010/main" val="2728609229"/>
      </p:ext>
    </p:extLst>
  </p:cSld>
  <p:clrMapOvr>
    <a:masterClrMapping/>
  </p:clrMapOvr>
</p:sld>
</file>

<file path=ppt/theme/theme1.xml><?xml version="1.0" encoding="utf-8"?>
<a:theme xmlns:a="http://schemas.openxmlformats.org/drawingml/2006/main" name="Grem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540</Words>
  <Application>Microsoft Office PowerPoint</Application>
  <PresentationFormat>On-screen Show (16:9)</PresentationFormat>
  <Paragraphs>133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Montserrat</vt:lpstr>
      <vt:lpstr>Source Sans Pro</vt:lpstr>
      <vt:lpstr>Wingdings</vt:lpstr>
      <vt:lpstr>Times New Roman</vt:lpstr>
      <vt:lpstr>Gremio template</vt:lpstr>
      <vt:lpstr>BASICS OF TAX AND ACCOUNTING</vt:lpstr>
      <vt:lpstr>TAX </vt:lpstr>
      <vt:lpstr>TAX </vt:lpstr>
      <vt:lpstr>ACCOUNTING </vt:lpstr>
      <vt:lpstr>ACCOUNTING </vt:lpstr>
      <vt:lpstr>LEASE VS. LOAN ANALYSIS ASSUMPTIONS</vt:lpstr>
      <vt:lpstr>LEASE VS. LOAN ANALYSIS ASSUMPTIONS</vt:lpstr>
      <vt:lpstr>7-YEAR TERM ACCOUNTING ANALYSIS</vt:lpstr>
      <vt:lpstr>OTHER CONSIDERATIONS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EQUIPMENT LEASING AND FINANCE: A Dynamic, Global Industry</dc:title>
  <dc:creator>Anneliese DeDiemar</dc:creator>
  <cp:lastModifiedBy>Stephanie Fisher</cp:lastModifiedBy>
  <cp:revision>54</cp:revision>
  <cp:lastPrinted>2018-08-21T17:59:01Z</cp:lastPrinted>
  <dcterms:modified xsi:type="dcterms:W3CDTF">2018-08-22T14:16:50Z</dcterms:modified>
</cp:coreProperties>
</file>