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256" r:id="rId2"/>
    <p:sldId id="257" r:id="rId3"/>
    <p:sldId id="258" r:id="rId4"/>
    <p:sldId id="260" r:id="rId5"/>
    <p:sldId id="263" r:id="rId6"/>
    <p:sldId id="264" r:id="rId7"/>
    <p:sldId id="265" r:id="rId8"/>
    <p:sldId id="266"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307"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7DAED3"/>
    <a:srgbClr val="00D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37"/>
  </p:normalViewPr>
  <p:slideViewPr>
    <p:cSldViewPr snapToGrid="0" snapToObjects="1">
      <p:cViewPr varScale="1">
        <p:scale>
          <a:sx n="79" d="100"/>
          <a:sy n="79" d="100"/>
        </p:scale>
        <p:origin x="13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hs.internal.corp\home\Lexington\EPS\DRIACG\ELFA\2016%20Market%20Sizing%20Study\Survey\figs\Charts%20and%20Tables\XLCharts%20and%20Tables%20for%20Repo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83237890718205"/>
          <c:y val="0.10721922917530045"/>
          <c:w val="0.83213739889383753"/>
          <c:h val="0.66713198246341088"/>
        </c:manualLayout>
      </c:layout>
      <c:barChart>
        <c:barDir val="col"/>
        <c:grouping val="stacked"/>
        <c:varyColors val="0"/>
        <c:ser>
          <c:idx val="1"/>
          <c:order val="0"/>
          <c:tx>
            <c:strRef>
              <c:f>'Figure 1A'!$B$4</c:f>
              <c:strCache>
                <c:ptCount val="1"/>
                <c:pt idx="0">
                  <c:v>Equipment Finance Volume</c:v>
                </c:pt>
              </c:strCache>
            </c:strRef>
          </c:tx>
          <c:spPr>
            <a:solidFill>
              <a:schemeClr val="tx2">
                <a:lumMod val="75000"/>
              </a:schemeClr>
            </a:solidFill>
            <a:ln>
              <a:noFill/>
            </a:ln>
            <a:effectLst/>
          </c:spPr>
          <c:invertIfNegative val="0"/>
          <c:dLbls>
            <c:spPr>
              <a:noFill/>
              <a:ln>
                <a:noFill/>
              </a:ln>
              <a:effectLst/>
            </c:spPr>
            <c:txPr>
              <a:bodyPr/>
              <a:lstStyle/>
              <a:p>
                <a:pPr>
                  <a:defRPr sz="10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'Figure 1A'!$A$14:$A$23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'Figure 1A'!$B$14:$B$23</c:f>
              <c:numCache>
                <c:formatCode>_(* #,##0_);_(* \(#,##0\);_(* "-"??_);_(@_)</c:formatCode>
                <c:ptCount val="10"/>
                <c:pt idx="0">
                  <c:v>670.25564501607255</c:v>
                </c:pt>
                <c:pt idx="1">
                  <c:v>761.78672235453439</c:v>
                </c:pt>
                <c:pt idx="2">
                  <c:v>833.85065147013233</c:v>
                </c:pt>
                <c:pt idx="3">
                  <c:v>924.4494523417336</c:v>
                </c:pt>
                <c:pt idx="4">
                  <c:v>1020.3570712531589</c:v>
                </c:pt>
                <c:pt idx="5">
                  <c:v>1033.6903731915338</c:v>
                </c:pt>
                <c:pt idx="6">
                  <c:v>1068.9250328000282</c:v>
                </c:pt>
                <c:pt idx="7">
                  <c:v>1124.2046966253824</c:v>
                </c:pt>
                <c:pt idx="8">
                  <c:v>1182.4707633094326</c:v>
                </c:pt>
                <c:pt idx="9">
                  <c:v>1238.2248490084221</c:v>
                </c:pt>
              </c:numCache>
            </c:numRef>
          </c:val>
        </c:ser>
        <c:ser>
          <c:idx val="2"/>
          <c:order val="1"/>
          <c:tx>
            <c:strRef>
              <c:f>'Figure 1A'!$C$4</c:f>
              <c:strCache>
                <c:ptCount val="1"/>
                <c:pt idx="0">
                  <c:v>Non-Financed Equipment Investment</c:v>
                </c:pt>
              </c:strCache>
            </c:strRef>
          </c:tx>
          <c:spPr>
            <a:solidFill>
              <a:schemeClr val="tx2">
                <a:lumMod val="40000"/>
                <a:lumOff val="60000"/>
              </a:schemeClr>
            </a:solidFill>
            <a:ln>
              <a:noFill/>
            </a:ln>
            <a:effectLst/>
          </c:spPr>
          <c:invertIfNegative val="0"/>
          <c:dLbls>
            <c:spPr>
              <a:noFill/>
              <a:ln>
                <a:noFill/>
              </a:ln>
              <a:effectLst/>
            </c:spPr>
            <c:txPr>
              <a:bodyPr/>
              <a:lstStyle/>
              <a:p>
                <a:pPr>
                  <a:defRPr sz="10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'Figure 1A'!$A$14:$A$23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'Figure 1A'!$C$14:$C$23</c:f>
              <c:numCache>
                <c:formatCode>_(* #,##0_);_(* \(#,##0\);_(* "-"??_);_(@_)</c:formatCode>
                <c:ptCount val="10"/>
                <c:pt idx="0">
                  <c:v>531.5177760308386</c:v>
                </c:pt>
                <c:pt idx="1">
                  <c:v>551.63866101535257</c:v>
                </c:pt>
                <c:pt idx="2">
                  <c:v>533.11762962844523</c:v>
                </c:pt>
                <c:pt idx="3">
                  <c:v>517.74938126471511</c:v>
                </c:pt>
                <c:pt idx="4">
                  <c:v>480.13053409053759</c:v>
                </c:pt>
                <c:pt idx="5">
                  <c:v>473.86580672396553</c:v>
                </c:pt>
                <c:pt idx="6">
                  <c:v>489.03555174798089</c:v>
                </c:pt>
                <c:pt idx="7">
                  <c:v>511.12208286798568</c:v>
                </c:pt>
                <c:pt idx="8">
                  <c:v>537.79507397039924</c:v>
                </c:pt>
                <c:pt idx="9">
                  <c:v>562.9494830303197</c:v>
                </c:pt>
              </c:numCache>
            </c:numRef>
          </c:val>
        </c:ser>
        <c:dLbls>
          <c:showLegendKey val="0"/>
          <c:showVal val="0"/>
          <c:showCatName val="0"/>
          <c:showSerName val="0"/>
          <c:showPercent val="0"/>
          <c:showBubbleSize val="0"/>
        </c:dLbls>
        <c:gapWidth val="25"/>
        <c:overlap val="100"/>
        <c:axId val="396980232"/>
        <c:axId val="396983368"/>
      </c:barChart>
      <c:catAx>
        <c:axId val="396980232"/>
        <c:scaling>
          <c:orientation val="minMax"/>
        </c:scaling>
        <c:delete val="0"/>
        <c:axPos val="b"/>
        <c:numFmt formatCode="General" sourceLinked="1"/>
        <c:majorTickMark val="none"/>
        <c:minorTickMark val="none"/>
        <c:tickLblPos val="nextTo"/>
        <c:txPr>
          <a:bodyPr/>
          <a:lstStyle/>
          <a:p>
            <a:pPr>
              <a:defRPr sz="1000" b="0">
                <a:latin typeface="+mn-lt"/>
                <a:ea typeface="Open Sans Light" panose="020B0306030504020204" pitchFamily="34" charset="0"/>
                <a:cs typeface="Open Sans Light" panose="020B0306030504020204" pitchFamily="34" charset="0"/>
              </a:defRPr>
            </a:pPr>
            <a:endParaRPr lang="en-US"/>
          </a:p>
        </c:txPr>
        <c:crossAx val="396983368"/>
        <c:crosses val="autoZero"/>
        <c:auto val="1"/>
        <c:lblAlgn val="ctr"/>
        <c:lblOffset val="100"/>
        <c:noMultiLvlLbl val="0"/>
      </c:catAx>
      <c:valAx>
        <c:axId val="396983368"/>
        <c:scaling>
          <c:orientation val="minMax"/>
        </c:scaling>
        <c:delete val="0"/>
        <c:axPos val="l"/>
        <c:majorGridlines>
          <c:spPr>
            <a:ln w="6350" cap="rnd">
              <a:solidFill>
                <a:schemeClr val="tx1">
                  <a:tint val="75000"/>
                  <a:shade val="95000"/>
                  <a:satMod val="105000"/>
                  <a:alpha val="67000"/>
                </a:schemeClr>
              </a:solidFill>
              <a:prstDash val="sysDash"/>
            </a:ln>
          </c:spPr>
        </c:majorGridlines>
        <c:numFmt formatCode="0" sourceLinked="0"/>
        <c:majorTickMark val="none"/>
        <c:minorTickMark val="none"/>
        <c:tickLblPos val="low"/>
        <c:spPr>
          <a:ln>
            <a:solidFill>
              <a:sysClr val="windowText" lastClr="000000">
                <a:lumMod val="50000"/>
                <a:lumOff val="50000"/>
              </a:sysClr>
            </a:solidFill>
          </a:ln>
        </c:spPr>
        <c:txPr>
          <a:bodyPr/>
          <a:lstStyle/>
          <a:p>
            <a:pPr>
              <a:defRPr sz="1000" b="0">
                <a:latin typeface="+mn-lt"/>
                <a:ea typeface="Open Sans Light" panose="020B0306030504020204" pitchFamily="34" charset="0"/>
                <a:cs typeface="Open Sans Light" panose="020B0306030504020204" pitchFamily="34" charset="0"/>
              </a:defRPr>
            </a:pPr>
            <a:endParaRPr lang="en-US"/>
          </a:p>
        </c:txPr>
        <c:crossAx val="396980232"/>
        <c:crossesAt val="6"/>
        <c:crossBetween val="between"/>
      </c:valAx>
      <c:spPr>
        <a:noFill/>
        <a:ln w="15875">
          <a:noFill/>
        </a:ln>
      </c:spPr>
    </c:plotArea>
    <c:legend>
      <c:legendPos val="b"/>
      <c:layout>
        <c:manualLayout>
          <c:xMode val="edge"/>
          <c:yMode val="edge"/>
          <c:x val="0.10978685863272629"/>
          <c:y val="0.85762131750943726"/>
          <c:w val="0.83596532140799473"/>
          <c:h val="7.0211534369014686E-2"/>
        </c:manualLayout>
      </c:layout>
      <c:overlay val="0"/>
      <c:txPr>
        <a:bodyPr/>
        <a:lstStyle/>
        <a:p>
          <a:pPr>
            <a:defRPr sz="1000" b="0">
              <a:solidFill>
                <a:srgbClr val="000000"/>
              </a:solidFill>
              <a:latin typeface="+mn-lt"/>
              <a:ea typeface="Open Sans Light" panose="020B0306030504020204" pitchFamily="34" charset="0"/>
              <a:cs typeface="Open Sans Light" panose="020B0306030504020204" pitchFamily="34" charset="0"/>
            </a:defRPr>
          </a:pPr>
          <a:endParaRPr lang="en-US"/>
        </a:p>
      </c:txPr>
    </c:legend>
    <c:plotVisOnly val="1"/>
    <c:dispBlanksAs val="gap"/>
    <c:showDLblsOverMax val="0"/>
  </c:chart>
  <c:spPr>
    <a:ln w="0">
      <a:noFill/>
    </a:ln>
  </c:spPr>
  <c:txPr>
    <a:bodyPr/>
    <a:lstStyle/>
    <a:p>
      <a:pPr>
        <a:defRPr sz="900" baseline="0">
          <a:latin typeface="Open Sans Light" panose="020B0306030504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0.125</cdr:y>
    </cdr:from>
    <cdr:to>
      <cdr:x>0.04181</cdr:x>
      <cdr:y>0.64394</cdr:y>
    </cdr:to>
    <cdr:sp macro="" textlink="">
      <cdr:nvSpPr>
        <cdr:cNvPr id="3" name="txtBoxPrimaryYAxisLabel"/>
        <cdr:cNvSpPr txBox="1"/>
      </cdr:nvSpPr>
      <cdr:spPr>
        <a:xfrm xmlns:a="http://schemas.openxmlformats.org/drawingml/2006/main" rot="16200000">
          <a:off x="-800136" y="1240667"/>
          <a:ext cx="1828875" cy="228603"/>
        </a:xfrm>
        <a:prstGeom xmlns:a="http://schemas.openxmlformats.org/drawingml/2006/main" prst="rect">
          <a:avLst/>
        </a:prstGeom>
      </cdr:spPr>
      <cdr:txBody>
        <a:bodyPr xmlns:a="http://schemas.openxmlformats.org/drawingml/2006/main" vertOverflow="clip" vert="horz" lIns="76200" tIns="76200" rIns="76200" bIns="76200" rtlCol="0" anchor="ctr"/>
        <a:lstStyle xmlns:a="http://schemas.openxmlformats.org/drawingml/2006/main"/>
        <a:p xmlns:a="http://schemas.openxmlformats.org/drawingml/2006/main">
          <a:pPr algn="ctr" eaLnBrk="1"/>
          <a:r>
            <a:rPr lang="en-US" sz="1000" b="0" baseline="0" dirty="0">
              <a:solidFill>
                <a:srgbClr val="000000"/>
              </a:solidFill>
              <a:latin typeface="+mn-lt"/>
              <a:ea typeface="Open Sans Light" panose="020B0306030504020204" pitchFamily="34" charset="0"/>
              <a:cs typeface="Open Sans Light" panose="020B0306030504020204" pitchFamily="34" charset="0"/>
            </a:rPr>
            <a:t>Billions $</a:t>
          </a:r>
        </a:p>
      </cdr:txBody>
    </cdr:sp>
  </cdr:relSizeAnchor>
  <cdr:relSizeAnchor xmlns:cdr="http://schemas.openxmlformats.org/drawingml/2006/chartDrawing">
    <cdr:from>
      <cdr:x>0</cdr:x>
      <cdr:y>0.93561</cdr:y>
    </cdr:from>
    <cdr:to>
      <cdr:x>1</cdr:x>
      <cdr:y>1</cdr:y>
    </cdr:to>
    <cdr:sp macro="" textlink="">
      <cdr:nvSpPr>
        <cdr:cNvPr id="4" name="txtBoxSourceLine"/>
        <cdr:cNvSpPr txBox="1"/>
      </cdr:nvSpPr>
      <cdr:spPr>
        <a:xfrm xmlns:a="http://schemas.openxmlformats.org/drawingml/2006/main">
          <a:off x="0" y="3806839"/>
          <a:ext cx="8547121" cy="261992"/>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r>
            <a:rPr lang="en-US" b="0" dirty="0">
              <a:solidFill>
                <a:srgbClr val="000000"/>
              </a:solidFill>
              <a:latin typeface="+mn-lt"/>
              <a:ea typeface="Open Sans Light" panose="020B0306030504020204" pitchFamily="34" charset="0"/>
              <a:cs typeface="Open Sans Light" panose="020B0306030504020204" pitchFamily="34" charset="0"/>
            </a:rPr>
            <a:t>Source: </a:t>
          </a:r>
          <a:r>
            <a:rPr lang="en-US" b="0" dirty="0" smtClean="0">
              <a:solidFill>
                <a:srgbClr val="000000"/>
              </a:solidFill>
              <a:latin typeface="+mn-lt"/>
              <a:ea typeface="Open Sans Light" panose="020B0306030504020204" pitchFamily="34" charset="0"/>
              <a:cs typeface="Open Sans Light" panose="020B0306030504020204" pitchFamily="34" charset="0"/>
            </a:rPr>
            <a:t>Equipment Leasing &amp; Finance Foundation U.S. Equipment Finance Market Study: 2016-2017, Bureau </a:t>
          </a:r>
          <a:r>
            <a:rPr lang="en-US" b="0" dirty="0">
              <a:solidFill>
                <a:srgbClr val="000000"/>
              </a:solidFill>
              <a:latin typeface="+mn-lt"/>
              <a:ea typeface="Open Sans Light" panose="020B0306030504020204" pitchFamily="34" charset="0"/>
              <a:cs typeface="Open Sans Light" panose="020B0306030504020204" pitchFamily="34" charset="0"/>
            </a:rPr>
            <a:t>of Economic Analysis</a:t>
          </a:r>
          <a:r>
            <a:rPr lang="en-US" b="0" baseline="0" dirty="0">
              <a:solidFill>
                <a:srgbClr val="000000"/>
              </a:solidFill>
              <a:latin typeface="+mn-lt"/>
              <a:ea typeface="Open Sans Light" panose="020B0306030504020204" pitchFamily="34" charset="0"/>
              <a:cs typeface="Open Sans Light" panose="020B0306030504020204" pitchFamily="34" charset="0"/>
            </a:rPr>
            <a:t> and </a:t>
          </a:r>
          <a:r>
            <a:rPr lang="en-US" b="0" i="0" u="none" strike="noStrike" baseline="0" dirty="0" smtClean="0">
              <a:solidFill>
                <a:sysClr val="windowText" lastClr="000000"/>
              </a:solidFill>
              <a:latin typeface="+mn-lt"/>
              <a:ea typeface="Open Sans Light" panose="020B0306030504020204" pitchFamily="34" charset="0"/>
              <a:cs typeface="Open Sans Light" panose="020B0306030504020204" pitchFamily="34" charset="0"/>
            </a:rPr>
            <a:t>IHS </a:t>
          </a:r>
          <a:r>
            <a:rPr lang="en-US" b="0" i="0" u="none" strike="noStrike" baseline="0" dirty="0" err="1" smtClean="0">
              <a:solidFill>
                <a:sysClr val="windowText" lastClr="000000"/>
              </a:solidFill>
              <a:latin typeface="+mn-lt"/>
              <a:ea typeface="Open Sans Light" panose="020B0306030504020204" pitchFamily="34" charset="0"/>
              <a:cs typeface="Open Sans Light" panose="020B0306030504020204" pitchFamily="34" charset="0"/>
            </a:rPr>
            <a:t>Markit</a:t>
          </a:r>
          <a:endParaRPr lang="en-US" b="0" dirty="0">
            <a:solidFill>
              <a:srgbClr val="000000"/>
            </a:solidFill>
            <a:latin typeface="+mn-lt"/>
            <a:ea typeface="Open Sans Light" panose="020B0306030504020204" pitchFamily="34" charset="0"/>
            <a:cs typeface="Open Sans Light" panose="020B0306030504020204" pitchFamily="34" charset="0"/>
          </a:endParaRPr>
        </a:p>
      </cdr:txBody>
    </cdr:sp>
  </cdr:relSizeAnchor>
  <cdr:relSizeAnchor xmlns:cdr="http://schemas.openxmlformats.org/drawingml/2006/chartDrawing">
    <cdr:from>
      <cdr:x>0</cdr:x>
      <cdr:y>0.0484</cdr:y>
    </cdr:from>
    <cdr:to>
      <cdr:x>1</cdr:x>
      <cdr:y>0.13552</cdr:y>
    </cdr:to>
    <cdr:sp macro="" textlink="">
      <cdr:nvSpPr>
        <cdr:cNvPr id="2" name="txtboxChartTitle"/>
        <cdr:cNvSpPr txBox="1"/>
      </cdr:nvSpPr>
      <cdr:spPr>
        <a:xfrm xmlns:a="http://schemas.openxmlformats.org/drawingml/2006/main">
          <a:off x="0" y="196947"/>
          <a:ext cx="8547121" cy="35447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US" sz="1200" dirty="0">
              <a:solidFill>
                <a:schemeClr val="tx1"/>
              </a:solidFill>
              <a:latin typeface="+mn-lt"/>
              <a:ea typeface="Open Sans Condensed" panose="020B0806030504020204" pitchFamily="34" charset="0"/>
              <a:cs typeface="Open Sans Condensed" panose="020B0806030504020204" pitchFamily="34" charset="0"/>
            </a:rPr>
            <a:t>U.S. Public &amp; Private Investment</a:t>
          </a:r>
          <a:r>
            <a:rPr lang="en-US" sz="1200" baseline="0" dirty="0">
              <a:solidFill>
                <a:schemeClr val="tx1"/>
              </a:solidFill>
              <a:latin typeface="+mn-lt"/>
              <a:ea typeface="Open Sans Condensed" panose="020B0806030504020204" pitchFamily="34" charset="0"/>
              <a:cs typeface="Open Sans Condensed" panose="020B0806030504020204" pitchFamily="34" charset="0"/>
            </a:rPr>
            <a:t> in Equipment and Software</a:t>
          </a:r>
        </a:p>
      </cdr:txBody>
    </cdr:sp>
  </cdr:relSizeAnchor>
  <cdr:relSizeAnchor xmlns:cdr="http://schemas.openxmlformats.org/drawingml/2006/chartDrawing">
    <cdr:from>
      <cdr:x>0.53043</cdr:x>
      <cdr:y>0.10705</cdr:y>
    </cdr:from>
    <cdr:to>
      <cdr:x>0.67478</cdr:x>
      <cdr:y>0.17232</cdr:y>
    </cdr:to>
    <cdr:sp macro="" textlink="">
      <cdr:nvSpPr>
        <cdr:cNvPr id="6" name="Pentagon 5"/>
        <cdr:cNvSpPr/>
      </cdr:nvSpPr>
      <cdr:spPr>
        <a:xfrm xmlns:a="http://schemas.openxmlformats.org/drawingml/2006/main">
          <a:off x="2905126" y="390526"/>
          <a:ext cx="790575" cy="238125"/>
        </a:xfrm>
        <a:prstGeom xmlns:a="http://schemas.openxmlformats.org/drawingml/2006/main" prst="homePlate">
          <a:avLst/>
        </a:prstGeom>
        <a:ln xmlns:a="http://schemas.openxmlformats.org/drawingml/2006/main">
          <a:solidFill>
            <a:schemeClr val="dk1">
              <a:shade val="95000"/>
              <a:satMod val="105000"/>
            </a:schemeClr>
          </a:solidFill>
        </a:ln>
        <a:effectLst xmlns:a="http://schemas.openxmlformats.org/drawingml/2006/main"/>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nchor="t"/>
        <a:lstStyle xmlns:a="http://schemas.openxmlformats.org/drawingml/2006/main"/>
        <a:p xmlns:a="http://schemas.openxmlformats.org/drawingml/2006/main">
          <a:r>
            <a:rPr lang="en-US"/>
            <a:t>Forecast</a:t>
          </a:r>
        </a:p>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A184B0D-3E94-4828-8884-D494AD4EE765}" type="datetimeFigureOut">
              <a:rPr lang="en-US" smtClean="0"/>
              <a:t>10/12/2017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21FAB48-21D3-43CA-B151-6731854BA63A}" type="slidenum">
              <a:rPr lang="en-US" smtClean="0"/>
              <a:t>‹#›</a:t>
            </a:fld>
            <a:endParaRPr lang="en-US"/>
          </a:p>
        </p:txBody>
      </p:sp>
    </p:spTree>
    <p:extLst>
      <p:ext uri="{BB962C8B-B14F-4D97-AF65-F5344CB8AC3E}">
        <p14:creationId xmlns:p14="http://schemas.microsoft.com/office/powerpoint/2010/main" val="273655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B8D18E4-01DD-4623-9C25-017C733BC036}" type="datetimeFigureOut">
              <a:rPr lang="en-US" smtClean="0"/>
              <a:t>10/12/2017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821909-86C4-4F45-A469-D0C6D6F864DD}" type="slidenum">
              <a:rPr lang="en-US" smtClean="0"/>
              <a:t>‹#›</a:t>
            </a:fld>
            <a:endParaRPr lang="en-US"/>
          </a:p>
        </p:txBody>
      </p:sp>
    </p:spTree>
    <p:extLst>
      <p:ext uri="{BB962C8B-B14F-4D97-AF65-F5344CB8AC3E}">
        <p14:creationId xmlns:p14="http://schemas.microsoft.com/office/powerpoint/2010/main" val="132677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21909-86C4-4F45-A469-D0C6D6F864DD}" type="slidenum">
              <a:rPr lang="en-US" smtClean="0"/>
              <a:t>43</a:t>
            </a:fld>
            <a:endParaRPr lang="en-US"/>
          </a:p>
        </p:txBody>
      </p:sp>
    </p:spTree>
    <p:extLst>
      <p:ext uri="{BB962C8B-B14F-4D97-AF65-F5344CB8AC3E}">
        <p14:creationId xmlns:p14="http://schemas.microsoft.com/office/powerpoint/2010/main" val="249128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922150"/>
            <a:ext cx="9144000" cy="395074"/>
          </a:xfrm>
          <a:prstGeom prst="rect">
            <a:avLst/>
          </a:prstGeom>
          <a:solidFill>
            <a:srgbClr val="7D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070788"/>
            <a:ext cx="9144000" cy="1787212"/>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269" y="5308173"/>
            <a:ext cx="2235946" cy="500852"/>
          </a:xfrm>
          <a:prstGeom prst="rect">
            <a:avLst/>
          </a:prstGeom>
        </p:spPr>
      </p:pic>
      <p:sp>
        <p:nvSpPr>
          <p:cNvPr id="2" name="Rectangle 1"/>
          <p:cNvSpPr/>
          <p:nvPr userDrawn="1"/>
        </p:nvSpPr>
        <p:spPr>
          <a:xfrm>
            <a:off x="7090475" y="209227"/>
            <a:ext cx="1952786" cy="6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743"/>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73D09-530F-5E41-93B7-637153ECA72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73D09-530F-5E41-93B7-637153ECA72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0918"/>
            <a:ext cx="7886700" cy="471786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9873D09-530F-5E41-93B7-637153ECA72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873D09-530F-5E41-93B7-637153ECA72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873D09-530F-5E41-93B7-637153ECA72F}"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873D09-530F-5E41-93B7-637153ECA72F}"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743"/>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873D09-530F-5E41-93B7-637153ECA72F}"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73D09-530F-5E41-93B7-637153ECA72F}"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4827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73D09-530F-5E41-93B7-637153ECA72F}"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73D09-530F-5E41-93B7-637153ECA72F}"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27957"/>
            <a:ext cx="7886700" cy="47178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73D09-530F-5E41-93B7-637153ECA72F}" type="datetimeFigureOut">
              <a:rPr lang="en-US" smtClean="0"/>
              <a:t>10/12/2017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3C514-7747-EB42-9D18-B9981FBBABEC}" type="slidenum">
              <a:rPr lang="en-US" smtClean="0"/>
              <a:t>‹#›</a:t>
            </a:fld>
            <a:endParaRPr lang="en-US"/>
          </a:p>
        </p:txBody>
      </p:sp>
      <p:sp>
        <p:nvSpPr>
          <p:cNvPr id="7" name="Rectangle 6"/>
          <p:cNvSpPr/>
          <p:nvPr userDrawn="1"/>
        </p:nvSpPr>
        <p:spPr>
          <a:xfrm>
            <a:off x="0" y="922150"/>
            <a:ext cx="9144000" cy="395074"/>
          </a:xfrm>
          <a:prstGeom prst="rect">
            <a:avLst/>
          </a:prstGeom>
          <a:solidFill>
            <a:srgbClr val="7D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08110" y="377435"/>
            <a:ext cx="1702016" cy="385790"/>
          </a:xfrm>
          <a:prstGeom prst="rect">
            <a:avLst/>
          </a:prstGeom>
        </p:spPr>
      </p:pic>
    </p:spTree>
    <p:extLst>
      <p:ext uri="{BB962C8B-B14F-4D97-AF65-F5344CB8AC3E}">
        <p14:creationId xmlns:p14="http://schemas.microsoft.com/office/powerpoint/2010/main" val="156793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www.kefonline.com/" TargetMode="External"/><Relationship Id="rId17" Type="http://schemas.openxmlformats.org/officeDocument/2006/relationships/image" Target="../media/image19.png"/><Relationship Id="rId2" Type="http://schemas.openxmlformats.org/officeDocument/2006/relationships/hyperlink" Target="http://www.aigcaf.com/" TargetMode="External"/><Relationship Id="rId16"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7.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gif"/><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quipmentfinanceadvantage.org/" TargetMode="External"/><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leasefoundation.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equipmentfinanceadvantage.org/" TargetMode="External"/><Relationship Id="rId2" Type="http://schemas.openxmlformats.org/officeDocument/2006/relationships/hyperlink" Target="http://www.elfaonline.or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equipmentfinanceadvantage.org/valu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leasefoundation.org/academic-programs/internship-resource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images.google.com/imgres?imgurl=http://www.newtonhall.co.uk/mcvdgen.jpg&amp;imgrefurl=http://www.newtonhall.co.uk/sg.htm&amp;usg=__6_5bVLoCbO-sMboLe-epXS_3TMs=&amp;h=1536&amp;w=2048&amp;sz=1265&amp;hl=en&amp;start=126&amp;zoom=1&amp;tbnid=4DJhfsy4v-HzFM:&amp;tbnh=113&amp;tbnw=150&amp;prev=/images?q=equipment&amp;start=120&amp;hl=en&amp;sa=N&amp;gbv=2&amp;tbs=isch:1&amp;itbs=1" TargetMode="External"/><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images.google.com/imgres?imgurl=http://xroads.virginia.edu/~cap/sam/sam4.gif&amp;imgrefurl=http://xroads.virginia.edu/~cap/sam/sam.htm&amp;usg=__rgB4MeK3ls45yCHXwgbI9IrMUA0=&amp;h=418&amp;w=288&amp;sz=59&amp;hl=en&amp;start=119&amp;zoom=1&amp;tbnid=UrtFEgbbhpGW4M:&amp;tbnh=125&amp;tbnw=86&amp;prev=/images?q=Uncle+Sam&amp;start=100&amp;hl=en&amp;sa=N&amp;gbv=2&amp;tbs=isch:1&amp;itbs=1"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www.tutor2u.net/blog/images/uploads/cashflow.jpg&amp;imgrefurl=http://tutor2u.net/blog/index.php/business-studies/comments/proposals-to-help-firms-with-cash-flow/&amp;usg=__bWTrxaV7vQfqzdVYub8LT6aMMao=&amp;h=363&amp;w=414&amp;sz=31&amp;hl=en&amp;start=1&amp;zoom=1&amp;tbnid=agr-ERaN139U6M:&amp;tbnh=110&amp;tbnw=125&amp;prev=/images?q=Cash+flow&amp;hl=en&amp;sa=N&amp;gbv=2&amp;tbs=isch:1&amp;itbs=1" TargetMode="External"/><Relationship Id="rId5" Type="http://schemas.openxmlformats.org/officeDocument/2006/relationships/image" Target="../media/image58.jpeg"/><Relationship Id="rId4" Type="http://schemas.openxmlformats.org/officeDocument/2006/relationships/hyperlink" Target="http://images.google.com/imgres?imgurl=http://www.placentia.org/photos/accounting.jpg&amp;imgrefurl=http://business.nuvvo.com/lesson/2505-business-basics-4a-accounting-overview&amp;usg=__EFpmPb6cCOwj1orIB5cTd8vO4XQ=&amp;h=300&amp;w=300&amp;sz=15&amp;hl=en&amp;start=22&amp;zoom=1&amp;tbnid=Tqe7Bix9kWhJtM:&amp;tbnh=116&amp;tbnw=116&amp;prev=/images?q=accountants+and+balance+sheet&amp;start=20&amp;hl=en&amp;sa=N&amp;gbv=2&amp;tbs=isch:1&amp;itbs=1" TargetMode="External"/><Relationship Id="rId9" Type="http://schemas.openxmlformats.org/officeDocument/2006/relationships/image" Target="../media/image6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774"/>
            <a:ext cx="8437627" cy="923330"/>
          </a:xfrm>
          <a:prstGeom prst="rect">
            <a:avLst/>
          </a:prstGeom>
          <a:noFill/>
        </p:spPr>
        <p:txBody>
          <a:bodyPr wrap="square" rtlCol="0">
            <a:spAutoFit/>
          </a:bodyPr>
          <a:lstStyle/>
          <a:p>
            <a:pPr algn="ctr"/>
            <a:r>
              <a:rPr lang="en-US" sz="3600" b="1" dirty="0" smtClean="0">
                <a:solidFill>
                  <a:srgbClr val="00539B"/>
                </a:solidFill>
              </a:rPr>
              <a:t>Equipment Leasing and Finance:</a:t>
            </a:r>
            <a:endParaRPr lang="en-US" sz="3600" b="1" kern="1200" dirty="0" smtClean="0">
              <a:solidFill>
                <a:srgbClr val="00539B"/>
              </a:solidFill>
            </a:endParaRPr>
          </a:p>
          <a:p>
            <a:pPr algn="ctr"/>
            <a:r>
              <a:rPr lang="en-US" dirty="0" smtClean="0">
                <a:solidFill>
                  <a:schemeClr val="bg1"/>
                </a:solidFill>
                <a:latin typeface="+mj-lt"/>
              </a:rPr>
              <a:t> A Dynamic, Global Industry</a:t>
            </a:r>
            <a:endParaRPr lang="en-US" dirty="0">
              <a:solidFill>
                <a:schemeClr val="bg1"/>
              </a:solidFill>
              <a:latin typeface="+mj-lt"/>
            </a:endParaRPr>
          </a:p>
        </p:txBody>
      </p:sp>
      <p:pic>
        <p:nvPicPr>
          <p:cNvPr id="7" name="Picture 6"/>
          <p:cNvPicPr>
            <a:picLocks noChangeAspect="1"/>
          </p:cNvPicPr>
          <p:nvPr/>
        </p:nvPicPr>
        <p:blipFill>
          <a:blip r:embed="rId2"/>
          <a:stretch>
            <a:fillRect/>
          </a:stretch>
        </p:blipFill>
        <p:spPr>
          <a:xfrm>
            <a:off x="0" y="1287104"/>
            <a:ext cx="9144000" cy="3800053"/>
          </a:xfrm>
          <a:prstGeom prst="rect">
            <a:avLst/>
          </a:prstGeom>
        </p:spPr>
      </p:pic>
    </p:spTree>
    <p:extLst>
      <p:ext uri="{BB962C8B-B14F-4D97-AF65-F5344CB8AC3E}">
        <p14:creationId xmlns:p14="http://schemas.microsoft.com/office/powerpoint/2010/main" val="4954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pic>
        <p:nvPicPr>
          <p:cNvPr id="6" name="Picture 4" descr="AIG Commercial Asset Fin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58" y="1683605"/>
            <a:ext cx="2381250" cy="175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616" y="1393808"/>
            <a:ext cx="2567243" cy="75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366" y="1561617"/>
            <a:ext cx="1666875" cy="419100"/>
          </a:xfrm>
          <a:prstGeom prst="rect">
            <a:avLst/>
          </a:prstGeom>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458" y="2560234"/>
            <a:ext cx="1097782" cy="91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3984" y="2639777"/>
            <a:ext cx="1845239" cy="75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FA Corporat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6598" y="2652732"/>
            <a:ext cx="15240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581" y="2790595"/>
            <a:ext cx="1344423" cy="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0" descr="http://img1.wikia.nocookie.net/__cb20140611063917/logopedia/images/b/bc/GE_Commercial_Finance_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083" y="3738630"/>
            <a:ext cx="19526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6624" y="3851179"/>
            <a:ext cx="21812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Key Equipment Financ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3473" y="3851179"/>
            <a:ext cx="1905000" cy="797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L:\207-ELFAConvention\2012\Sponsorships\LOGOS\Convention Sponsors\Marlin Leasing_TUES BREAKFAS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976" y="5185009"/>
            <a:ext cx="22288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69355" y="5030220"/>
            <a:ext cx="2459736" cy="757428"/>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32381" y="5180334"/>
            <a:ext cx="1981200" cy="457200"/>
          </a:xfrm>
          <a:prstGeom prst="rect">
            <a:avLst/>
          </a:prstGeom>
        </p:spPr>
      </p:pic>
      <p:pic>
        <p:nvPicPr>
          <p:cNvPr id="20"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1326" y="5167329"/>
            <a:ext cx="684430" cy="68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9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9" y="1808467"/>
            <a:ext cx="7780713" cy="4427107"/>
          </a:xfrm>
        </p:spPr>
        <p:txBody>
          <a:bodyPr>
            <a:normAutofit lnSpcReduction="10000"/>
          </a:bodyPr>
          <a:lstStyle/>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dirty="0"/>
              <a:t>First American acquired by City National </a:t>
            </a:r>
            <a:r>
              <a:rPr lang="en-US" dirty="0" smtClean="0"/>
              <a:t>Bank</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err="1" smtClean="0"/>
              <a:t>Tygris</a:t>
            </a:r>
            <a:r>
              <a:rPr lang="en-US" dirty="0" smtClean="0"/>
              <a:t> Commercial Finance acquired by </a:t>
            </a:r>
            <a:r>
              <a:rPr lang="en-US" dirty="0" err="1" smtClean="0"/>
              <a:t>Everbank</a:t>
            </a:r>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ILFC acquired by AIG</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McCue acquired by </a:t>
            </a:r>
            <a:r>
              <a:rPr lang="en-US" dirty="0" err="1" smtClean="0"/>
              <a:t>NetSol</a:t>
            </a:r>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Capital Stream acquired by HCL</a:t>
            </a:r>
            <a:endParaRPr lang="en-US"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23" y="5669386"/>
            <a:ext cx="13525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05" y="5597948"/>
            <a:ext cx="13906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735" y="4799461"/>
            <a:ext cx="2409721" cy="4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261" y="3884540"/>
            <a:ext cx="809162" cy="54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8293" y="4089644"/>
            <a:ext cx="23844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t="38976" b="35410"/>
          <a:stretch/>
        </p:blipFill>
        <p:spPr bwMode="auto">
          <a:xfrm>
            <a:off x="6759847" y="3246447"/>
            <a:ext cx="1215894" cy="31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741" y="3178483"/>
            <a:ext cx="1136948" cy="37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350" y="2321938"/>
            <a:ext cx="1088024" cy="344375"/>
          </a:xfrm>
          <a:prstGeom prst="rect">
            <a:avLst/>
          </a:prstGeom>
        </p:spPr>
      </p:pic>
      <p:pic>
        <p:nvPicPr>
          <p:cNvPr id="1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5747" y="2299835"/>
            <a:ext cx="1456941" cy="3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1275" y="1337343"/>
            <a:ext cx="8994370" cy="1384995"/>
          </a:xfrm>
          <a:prstGeom prst="rect">
            <a:avLst/>
          </a:prstGeom>
          <a:noFill/>
        </p:spPr>
        <p:txBody>
          <a:bodyPr wrap="square" rtlCol="0">
            <a:spAutoFit/>
          </a:bodyPr>
          <a:lstStyle/>
          <a:p>
            <a:r>
              <a:rPr lang="en-US" sz="2800" b="1" dirty="0"/>
              <a:t>Entrepreneurs are prevalent,  and many have had successful </a:t>
            </a:r>
            <a:r>
              <a:rPr lang="en-US" sz="2800" b="1" dirty="0" smtClean="0"/>
              <a:t>exits.</a:t>
            </a:r>
            <a:endParaRPr lang="en-US" sz="2800" b="1" dirty="0"/>
          </a:p>
          <a:p>
            <a:endParaRPr lang="en-US" sz="2800" b="1" kern="1200" dirty="0" smtClean="0">
              <a:solidFill>
                <a:srgbClr val="00539B"/>
              </a:solidFill>
              <a:latin typeface="+mn-lt"/>
              <a:ea typeface="+mn-ea"/>
              <a:cs typeface="+mn-cs"/>
            </a:endParaRPr>
          </a:p>
        </p:txBody>
      </p:sp>
    </p:spTree>
    <p:extLst>
      <p:ext uri="{BB962C8B-B14F-4D97-AF65-F5344CB8AC3E}">
        <p14:creationId xmlns:p14="http://schemas.microsoft.com/office/powerpoint/2010/main" val="155257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9697" y="2157601"/>
            <a:ext cx="7780713" cy="4427107"/>
          </a:xfrm>
        </p:spPr>
        <p:txBody>
          <a:bodyPr>
            <a:normAutofit lnSpcReduction="10000"/>
          </a:bodyPr>
          <a:lstStyle/>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smtClean="0"/>
              <a:t>Allegiant</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smtClean="0"/>
              <a:t>Boston Financial </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smtClean="0"/>
              <a:t>Cole Taylor</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err="1" smtClean="0"/>
              <a:t>GreatAmerica</a:t>
            </a:r>
            <a:r>
              <a:rPr lang="en-US" sz="3200" dirty="0" smtClean="0"/>
              <a:t> </a:t>
            </a:r>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p:txBody>
      </p:sp>
      <p:sp>
        <p:nvSpPr>
          <p:cNvPr id="14" name="TextBox 13"/>
          <p:cNvSpPr txBox="1"/>
          <p:nvPr/>
        </p:nvSpPr>
        <p:spPr>
          <a:xfrm>
            <a:off x="216976" y="1619175"/>
            <a:ext cx="8994370" cy="954107"/>
          </a:xfrm>
          <a:prstGeom prst="rect">
            <a:avLst/>
          </a:prstGeom>
          <a:noFill/>
        </p:spPr>
        <p:txBody>
          <a:bodyPr wrap="square" rtlCol="0">
            <a:spAutoFit/>
          </a:bodyPr>
          <a:lstStyle/>
          <a:p>
            <a:r>
              <a:rPr lang="en-US" sz="2800" b="1" dirty="0"/>
              <a:t>Entrepreneurs have started successful leasing </a:t>
            </a:r>
            <a:r>
              <a:rPr lang="en-US" sz="2800" b="1" dirty="0" smtClean="0"/>
              <a:t>companies.</a:t>
            </a:r>
            <a:endParaRPr lang="en-US" sz="2800" b="1" dirty="0"/>
          </a:p>
          <a:p>
            <a:endParaRPr lang="en-US" sz="2800" b="1" kern="1200" dirty="0" smtClean="0">
              <a:solidFill>
                <a:srgbClr val="00539B"/>
              </a:solidFill>
              <a:latin typeface="+mn-lt"/>
              <a:ea typeface="+mn-ea"/>
              <a:cs typeface="+mn-cs"/>
            </a:endParaRPr>
          </a:p>
        </p:txBody>
      </p:sp>
      <p:pic>
        <p:nvPicPr>
          <p:cNvPr id="1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909" y="2643841"/>
            <a:ext cx="2066292"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909" y="3640852"/>
            <a:ext cx="2115208" cy="50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4439" b="19053"/>
          <a:stretch/>
        </p:blipFill>
        <p:spPr bwMode="auto">
          <a:xfrm>
            <a:off x="4619845" y="4705838"/>
            <a:ext cx="2231337" cy="37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845" y="5764403"/>
            <a:ext cx="2111178" cy="50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74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28956" y="2425219"/>
            <a:ext cx="4091931" cy="4086285"/>
          </a:xfrm>
        </p:spPr>
        <p:txBody>
          <a:bodyPr>
            <a:normAutofit fontScale="62500" lnSpcReduction="20000"/>
          </a:bodyPr>
          <a:lstStyle/>
          <a:p>
            <a:pPr marL="571500" indent="-571500">
              <a:buFont typeface="Arial" panose="020B0604020202020204" pitchFamily="34" charset="0"/>
              <a:buChar char="•"/>
            </a:pPr>
            <a:r>
              <a:rPr lang="en-US" sz="3200" dirty="0" smtClean="0"/>
              <a:t>ALFA</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smtClean="0"/>
              <a:t>The Alta Group</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smtClean="0"/>
              <a:t>International Decision Systems </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smtClean="0"/>
              <a:t>Ivory Consulting </a:t>
            </a:r>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err="1" smtClean="0"/>
              <a:t>LeaseTeam</a:t>
            </a:r>
            <a:endParaRPr lang="en-US" sz="3200" dirty="0" smtClean="0"/>
          </a:p>
          <a:p>
            <a:pPr marL="571500" indent="-571500">
              <a:buFont typeface="Arial" panose="020B0604020202020204" pitchFamily="34" charset="0"/>
              <a:buChar char="•"/>
            </a:pPr>
            <a:endParaRPr lang="en-US" sz="3200" dirty="0" smtClean="0"/>
          </a:p>
          <a:p>
            <a:pPr marL="571500" indent="-571500">
              <a:buFont typeface="Arial" panose="020B0604020202020204" pitchFamily="34" charset="0"/>
              <a:buChar char="•"/>
            </a:pPr>
            <a:r>
              <a:rPr lang="en-US" sz="3200" dirty="0" err="1" smtClean="0"/>
              <a:t>PayNet</a:t>
            </a:r>
            <a:endParaRPr lang="en-US" sz="3200" dirty="0" smtClean="0"/>
          </a:p>
          <a:p>
            <a:pPr marL="571500" indent="-571500">
              <a:buFont typeface="Arial" panose="020B0604020202020204" pitchFamily="34" charset="0"/>
              <a:buChar char="•"/>
            </a:pPr>
            <a:endParaRPr lang="en-US" sz="32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
        <p:nvSpPr>
          <p:cNvPr id="14" name="TextBox 13"/>
          <p:cNvSpPr txBox="1"/>
          <p:nvPr/>
        </p:nvSpPr>
        <p:spPr>
          <a:xfrm>
            <a:off x="22869" y="1317223"/>
            <a:ext cx="8994370" cy="1384995"/>
          </a:xfrm>
          <a:prstGeom prst="rect">
            <a:avLst/>
          </a:prstGeom>
          <a:noFill/>
        </p:spPr>
        <p:txBody>
          <a:bodyPr wrap="square" rtlCol="0">
            <a:spAutoFit/>
          </a:bodyPr>
          <a:lstStyle/>
          <a:p>
            <a:r>
              <a:rPr lang="en-US" sz="2800" b="1" dirty="0"/>
              <a:t>Entrepreneurs have started successful </a:t>
            </a:r>
            <a:r>
              <a:rPr lang="en-US" sz="2800" b="1" dirty="0" smtClean="0"/>
              <a:t>software and consulting firms. </a:t>
            </a:r>
            <a:endParaRPr lang="en-US" sz="2800" b="1" dirty="0"/>
          </a:p>
          <a:p>
            <a:endParaRPr lang="en-US" sz="2800" b="1" kern="1200" dirty="0" smtClean="0">
              <a:solidFill>
                <a:srgbClr val="00539B"/>
              </a:solidFill>
              <a:latin typeface="+mn-lt"/>
              <a:ea typeface="+mn-ea"/>
              <a:cs typeface="+mn-cs"/>
            </a:endParaRPr>
          </a:p>
        </p:txBody>
      </p:sp>
      <p:pic>
        <p:nvPicPr>
          <p:cNvPr id="4" name="Picture 3"/>
          <p:cNvPicPr>
            <a:picLocks noChangeAspect="1"/>
          </p:cNvPicPr>
          <p:nvPr/>
        </p:nvPicPr>
        <p:blipFill>
          <a:blip r:embed="rId2"/>
          <a:stretch>
            <a:fillRect/>
          </a:stretch>
        </p:blipFill>
        <p:spPr>
          <a:xfrm>
            <a:off x="4833824" y="2345359"/>
            <a:ext cx="771525" cy="457200"/>
          </a:xfrm>
          <a:prstGeom prst="rect">
            <a:avLst/>
          </a:prstGeom>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734" y="2848157"/>
            <a:ext cx="1385230" cy="6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054" y="4094831"/>
            <a:ext cx="1291850" cy="83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elfaonline.org/Directories/software/images/logos/LeaseTea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922" y="5022392"/>
            <a:ext cx="1340982" cy="59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785" y="5759895"/>
            <a:ext cx="2161255" cy="496577"/>
          </a:xfrm>
          <a:prstGeom prst="rect">
            <a:avLst/>
          </a:prstGeom>
        </p:spPr>
      </p:pic>
      <p:pic>
        <p:nvPicPr>
          <p:cNvPr id="15" name="Picture 14"/>
          <p:cNvPicPr>
            <a:picLocks noChangeAspect="1"/>
          </p:cNvPicPr>
          <p:nvPr/>
        </p:nvPicPr>
        <p:blipFill>
          <a:blip r:embed="rId7"/>
          <a:stretch>
            <a:fillRect/>
          </a:stretch>
        </p:blipFill>
        <p:spPr>
          <a:xfrm>
            <a:off x="4833824" y="3483032"/>
            <a:ext cx="2438400" cy="695325"/>
          </a:xfrm>
          <a:prstGeom prst="rect">
            <a:avLst/>
          </a:prstGeom>
        </p:spPr>
      </p:pic>
    </p:spTree>
    <p:extLst>
      <p:ext uri="{BB962C8B-B14F-4D97-AF65-F5344CB8AC3E}">
        <p14:creationId xmlns:p14="http://schemas.microsoft.com/office/powerpoint/2010/main" val="322365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63606" y="1696200"/>
            <a:ext cx="3868340" cy="823912"/>
          </a:xfrm>
        </p:spPr>
        <p:txBody>
          <a:bodyPr>
            <a:normAutofit fontScale="92500"/>
          </a:bodyPr>
          <a:lstStyle/>
          <a:p>
            <a:r>
              <a:rPr lang="en-US" dirty="0"/>
              <a:t>Technology/Medical Equipment Manufacturing </a:t>
            </a:r>
            <a:r>
              <a:rPr lang="en-US" dirty="0" smtClean="0"/>
              <a:t>Captives</a:t>
            </a:r>
            <a:endParaRPr lang="en-US" dirty="0"/>
          </a:p>
        </p:txBody>
      </p:sp>
      <p:sp>
        <p:nvSpPr>
          <p:cNvPr id="3" name="Content Placeholder 2"/>
          <p:cNvSpPr>
            <a:spLocks noGrp="1"/>
          </p:cNvSpPr>
          <p:nvPr>
            <p:ph sz="half" idx="2"/>
          </p:nvPr>
        </p:nvSpPr>
        <p:spPr>
          <a:xfrm>
            <a:off x="629842" y="2565429"/>
            <a:ext cx="3868340" cy="3684588"/>
          </a:xfrm>
        </p:spPr>
        <p:txBody>
          <a:bodyPr>
            <a:normAutofit fontScale="92500" lnSpcReduction="10000"/>
          </a:bodyPr>
          <a:lstStyle/>
          <a:p>
            <a:r>
              <a:rPr lang="en-US" dirty="0"/>
              <a:t>Canon Financial Services</a:t>
            </a:r>
          </a:p>
          <a:p>
            <a:r>
              <a:rPr lang="en-US" dirty="0"/>
              <a:t>Cisco Systems Capital</a:t>
            </a:r>
          </a:p>
          <a:p>
            <a:r>
              <a:rPr lang="en-US" dirty="0"/>
              <a:t>Dell Financial Services</a:t>
            </a:r>
          </a:p>
          <a:p>
            <a:r>
              <a:rPr lang="en-US" dirty="0" smtClean="0"/>
              <a:t>IBM </a:t>
            </a:r>
            <a:r>
              <a:rPr lang="en-US" dirty="0"/>
              <a:t>Global Financing</a:t>
            </a:r>
          </a:p>
          <a:p>
            <a:r>
              <a:rPr lang="en-US" dirty="0"/>
              <a:t>Lenovo Global Financial Services</a:t>
            </a:r>
          </a:p>
          <a:p>
            <a:r>
              <a:rPr lang="en-US" dirty="0" smtClean="0"/>
              <a:t>Oracle/Sun </a:t>
            </a:r>
            <a:r>
              <a:rPr lang="en-US" dirty="0"/>
              <a:t>Microsystems</a:t>
            </a:r>
          </a:p>
          <a:p>
            <a:r>
              <a:rPr lang="en-US" dirty="0"/>
              <a:t>Siemens </a:t>
            </a:r>
          </a:p>
          <a:p>
            <a:endParaRPr lang="en-US" dirty="0"/>
          </a:p>
        </p:txBody>
      </p:sp>
      <p:sp>
        <p:nvSpPr>
          <p:cNvPr id="4" name="Text Placeholder 3"/>
          <p:cNvSpPr>
            <a:spLocks noGrp="1"/>
          </p:cNvSpPr>
          <p:nvPr>
            <p:ph type="body" sz="quarter" idx="3"/>
          </p:nvPr>
        </p:nvSpPr>
        <p:spPr>
          <a:xfrm>
            <a:off x="4629149" y="1729256"/>
            <a:ext cx="3887391" cy="823912"/>
          </a:xfrm>
        </p:spPr>
        <p:txBody>
          <a:bodyPr>
            <a:normAutofit/>
          </a:bodyPr>
          <a:lstStyle/>
          <a:p>
            <a:r>
              <a:rPr lang="en-US" dirty="0"/>
              <a:t>Software &amp; Technology </a:t>
            </a:r>
            <a:r>
              <a:rPr lang="en-US" dirty="0" smtClean="0"/>
              <a:t>Suppliers</a:t>
            </a:r>
            <a:endParaRPr lang="en-US" dirty="0"/>
          </a:p>
        </p:txBody>
      </p:sp>
      <p:sp>
        <p:nvSpPr>
          <p:cNvPr id="5" name="Content Placeholder 4"/>
          <p:cNvSpPr>
            <a:spLocks noGrp="1"/>
          </p:cNvSpPr>
          <p:nvPr>
            <p:ph sz="quarter" idx="4"/>
          </p:nvPr>
        </p:nvSpPr>
        <p:spPr>
          <a:xfrm>
            <a:off x="4629148" y="2505074"/>
            <a:ext cx="4344030" cy="4352926"/>
          </a:xfrm>
        </p:spPr>
        <p:txBody>
          <a:bodyPr>
            <a:noAutofit/>
          </a:bodyPr>
          <a:lstStyle/>
          <a:p>
            <a:r>
              <a:rPr lang="en-US" sz="2400" dirty="0"/>
              <a:t>ALFA</a:t>
            </a:r>
          </a:p>
          <a:p>
            <a:r>
              <a:rPr lang="en-US" sz="2400" dirty="0" err="1"/>
              <a:t>Cassiopae</a:t>
            </a:r>
            <a:r>
              <a:rPr lang="en-US" sz="2400" dirty="0"/>
              <a:t> Inc.</a:t>
            </a:r>
          </a:p>
          <a:p>
            <a:r>
              <a:rPr lang="en-US" sz="2400" dirty="0" smtClean="0"/>
              <a:t>International </a:t>
            </a:r>
            <a:r>
              <a:rPr lang="en-US" sz="2400" dirty="0"/>
              <a:t>Decision Systems</a:t>
            </a:r>
          </a:p>
          <a:p>
            <a:r>
              <a:rPr lang="en-US" sz="2400" dirty="0" smtClean="0"/>
              <a:t>Ivory Consulting</a:t>
            </a:r>
          </a:p>
          <a:p>
            <a:r>
              <a:rPr lang="en-US" sz="2400" dirty="0" err="1" smtClean="0"/>
              <a:t>LeaseTeam</a:t>
            </a:r>
            <a:endParaRPr lang="en-US" sz="2400" dirty="0"/>
          </a:p>
          <a:p>
            <a:r>
              <a:rPr lang="en-US" sz="2400" dirty="0" err="1" smtClean="0"/>
              <a:t>NetSol</a:t>
            </a:r>
            <a:endParaRPr lang="en-US" sz="2400" dirty="0"/>
          </a:p>
          <a:p>
            <a:r>
              <a:rPr lang="en-US" sz="2400"/>
              <a:t>Odessa </a:t>
            </a:r>
            <a:endParaRPr lang="en-US" sz="2400" smtClean="0"/>
          </a:p>
          <a:p>
            <a:r>
              <a:rPr lang="en-US" sz="2400" smtClean="0"/>
              <a:t>Oracle</a:t>
            </a:r>
            <a:endParaRPr lang="en-US" sz="2400" dirty="0"/>
          </a:p>
        </p:txBody>
      </p:sp>
      <p:sp>
        <p:nvSpPr>
          <p:cNvPr id="6" name="TextBox 5"/>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 </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
        <p:nvSpPr>
          <p:cNvPr id="7" name="Rectangle 6"/>
          <p:cNvSpPr/>
          <p:nvPr/>
        </p:nvSpPr>
        <p:spPr>
          <a:xfrm>
            <a:off x="3661474" y="1317223"/>
            <a:ext cx="1621598" cy="461665"/>
          </a:xfrm>
          <a:prstGeom prst="rect">
            <a:avLst/>
          </a:prstGeom>
        </p:spPr>
        <p:txBody>
          <a:bodyPr wrap="none">
            <a:spAutoFit/>
          </a:bodyPr>
          <a:lstStyle/>
          <a:p>
            <a:r>
              <a:rPr lang="en-US" sz="2400" b="1" dirty="0"/>
              <a:t>Technology</a:t>
            </a:r>
            <a:endParaRPr lang="en-US" sz="2400" dirty="0"/>
          </a:p>
        </p:txBody>
      </p:sp>
    </p:spTree>
    <p:extLst>
      <p:ext uri="{BB962C8B-B14F-4D97-AF65-F5344CB8AC3E}">
        <p14:creationId xmlns:p14="http://schemas.microsoft.com/office/powerpoint/2010/main" val="172522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pPr algn="ctr"/>
            <a:r>
              <a:rPr lang="en-US" sz="3200" b="1" dirty="0" smtClean="0"/>
              <a:t>Market Segments – Small-Ticket Financing </a:t>
            </a:r>
          </a:p>
          <a:p>
            <a:pPr marL="857250" indent="-857250">
              <a:buFont typeface="Arial" panose="020B0604020202020204" pitchFamily="34" charset="0"/>
              <a:buChar char="•"/>
            </a:pPr>
            <a:r>
              <a:rPr lang="en-US" dirty="0" smtClean="0"/>
              <a:t>A market segment generally represented by transactions </a:t>
            </a:r>
            <a:r>
              <a:rPr lang="en-US" b="1" dirty="0" smtClean="0"/>
              <a:t>under $250,000</a:t>
            </a:r>
            <a:r>
              <a:rPr lang="en-US" dirty="0" smtClean="0"/>
              <a:t>.</a:t>
            </a:r>
          </a:p>
          <a:p>
            <a:pPr marL="857250" indent="-857250">
              <a:buFont typeface="Arial" panose="020B0604020202020204" pitchFamily="34" charset="0"/>
              <a:buChar char="•"/>
            </a:pPr>
            <a:r>
              <a:rPr lang="en-US" dirty="0" smtClean="0"/>
              <a:t>Equipment in this segment includes such items as computer peripherals, office equipment, services, software and telephone equipment. </a:t>
            </a:r>
          </a:p>
          <a:p>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4" y="4011386"/>
            <a:ext cx="2390775" cy="1914525"/>
          </a:xfrm>
          <a:prstGeom prst="rect">
            <a:avLst/>
          </a:prstGeom>
        </p:spPr>
      </p:pic>
      <p:pic>
        <p:nvPicPr>
          <p:cNvPr id="5" name="Picture 2" descr="http://www.hitechreview.com/uploads/2010/05/Fantasy-Collecti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036" y="4986597"/>
            <a:ext cx="1895837" cy="1680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37" y="4011386"/>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37" y="4746567"/>
            <a:ext cx="2316480" cy="192024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519" y="4480560"/>
            <a:ext cx="2316480" cy="1920240"/>
          </a:xfrm>
          <a:prstGeom prst="rect">
            <a:avLst/>
          </a:prstGeom>
          <a:ln>
            <a:noFill/>
          </a:ln>
          <a:effectLst>
            <a:softEdge rad="112500"/>
          </a:effectLst>
        </p:spPr>
      </p:pic>
    </p:spTree>
    <p:extLst>
      <p:ext uri="{BB962C8B-B14F-4D97-AF65-F5344CB8AC3E}">
        <p14:creationId xmlns:p14="http://schemas.microsoft.com/office/powerpoint/2010/main" val="50115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pPr algn="ctr"/>
            <a:r>
              <a:rPr lang="en-US" sz="3200" b="1" dirty="0" smtClean="0"/>
              <a:t>Market Segments – Middle Market Financing</a:t>
            </a:r>
          </a:p>
          <a:p>
            <a:pPr marL="857250" indent="-857250">
              <a:buFont typeface="Arial" panose="020B0604020202020204" pitchFamily="34" charset="0"/>
              <a:buChar char="•"/>
            </a:pPr>
            <a:r>
              <a:rPr lang="en-US" dirty="0" smtClean="0"/>
              <a:t>A market segment generally represented by transactions </a:t>
            </a:r>
            <a:r>
              <a:rPr lang="en-US" b="1" dirty="0" smtClean="0"/>
              <a:t>between $250,000 and $5,000,000</a:t>
            </a:r>
            <a:r>
              <a:rPr lang="en-US" dirty="0" smtClean="0"/>
              <a:t>.</a:t>
            </a:r>
          </a:p>
          <a:p>
            <a:pPr marL="857250" indent="-857250">
              <a:buFont typeface="Arial" panose="020B0604020202020204" pitchFamily="34" charset="0"/>
              <a:buChar char="•"/>
            </a:pPr>
            <a:r>
              <a:rPr lang="en-US" dirty="0" smtClean="0"/>
              <a:t>Equipment in this segment includes solar equipment, computers, software, services, enterprise networks, manufacturing equipment, health services, construction equipment and medical equipment. </a:t>
            </a:r>
          </a:p>
          <a:p>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575489"/>
            <a:ext cx="2476500" cy="1587500"/>
          </a:xfrm>
          <a:prstGeom prst="rect">
            <a:avLst/>
          </a:prstGeom>
        </p:spPr>
      </p:pic>
      <p:pic>
        <p:nvPicPr>
          <p:cNvPr id="1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7432" b="16197"/>
          <a:stretch/>
        </p:blipFill>
        <p:spPr bwMode="auto">
          <a:xfrm>
            <a:off x="3661474" y="4575489"/>
            <a:ext cx="214312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976" y="4575489"/>
            <a:ext cx="1482578" cy="1631506"/>
          </a:xfrm>
          <a:prstGeom prst="rect">
            <a:avLst/>
          </a:prstGeom>
        </p:spPr>
      </p:pic>
    </p:spTree>
    <p:extLst>
      <p:ext uri="{BB962C8B-B14F-4D97-AF65-F5344CB8AC3E}">
        <p14:creationId xmlns:p14="http://schemas.microsoft.com/office/powerpoint/2010/main" val="108364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pPr algn="ctr"/>
            <a:r>
              <a:rPr lang="en-US" sz="2800" b="1" dirty="0" smtClean="0"/>
              <a:t>Market Segments – Big-Ticket/Large-Ticket Financing</a:t>
            </a:r>
          </a:p>
          <a:p>
            <a:pPr marL="857250" indent="-857250">
              <a:buFont typeface="Arial" panose="020B0604020202020204" pitchFamily="34" charset="0"/>
              <a:buChar char="•"/>
            </a:pPr>
            <a:r>
              <a:rPr lang="en-US" dirty="0" smtClean="0"/>
              <a:t>A market segment generally represented by financing that usually exceeds </a:t>
            </a:r>
            <a:r>
              <a:rPr lang="en-US" b="1" dirty="0" smtClean="0"/>
              <a:t>$5,000,000</a:t>
            </a:r>
            <a:r>
              <a:rPr lang="en-US" dirty="0" smtClean="0"/>
              <a:t>.</a:t>
            </a:r>
          </a:p>
          <a:p>
            <a:pPr marL="857250" indent="-857250">
              <a:buFont typeface="Arial" panose="020B0604020202020204" pitchFamily="34" charset="0"/>
              <a:buChar char="•"/>
            </a:pPr>
            <a:r>
              <a:rPr lang="en-US" dirty="0" smtClean="0"/>
              <a:t>Equipment financed in this segment includes power plants, railroad equipment, helicopters, commercial and corporate jets, vessels and other transportation equipment, and large mining, and oil and gas exploration. </a:t>
            </a:r>
          </a:p>
          <a:p>
            <a:endParaRPr lang="en-US"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pic>
        <p:nvPicPr>
          <p:cNvPr id="7" name="Picture 2" descr="http://media.merchantcircle.com/41099778/container_ship_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072" y="5422323"/>
            <a:ext cx="2074140" cy="1244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166548" y="4326907"/>
            <a:ext cx="2060863" cy="15001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461" y="5333868"/>
            <a:ext cx="3444539" cy="152413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32951"/>
            <a:ext cx="2612483" cy="1360668"/>
          </a:xfrm>
          <a:prstGeom prst="rect">
            <a:avLst/>
          </a:prstGeom>
        </p:spPr>
      </p:pic>
    </p:spTree>
    <p:extLst>
      <p:ext uri="{BB962C8B-B14F-4D97-AF65-F5344CB8AC3E}">
        <p14:creationId xmlns:p14="http://schemas.microsoft.com/office/powerpoint/2010/main" val="372576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000" b="1" dirty="0" smtClean="0"/>
              <a:t>Why Equipment Finance?</a:t>
            </a:r>
            <a:endParaRPr lang="en-US" sz="4000" b="1" dirty="0"/>
          </a:p>
        </p:txBody>
      </p:sp>
    </p:spTree>
    <p:extLst>
      <p:ext uri="{BB962C8B-B14F-4D97-AF65-F5344CB8AC3E}">
        <p14:creationId xmlns:p14="http://schemas.microsoft.com/office/powerpoint/2010/main" val="376061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5085433"/>
          </a:xfrm>
        </p:spPr>
        <p:txBody>
          <a:bodyPr>
            <a:normAutofit fontScale="85000" lnSpcReduction="20000"/>
          </a:bodyPr>
          <a:lstStyle/>
          <a:p>
            <a:pPr algn="ctr"/>
            <a:r>
              <a:rPr lang="en-US" sz="3800" b="1" dirty="0" smtClean="0"/>
              <a:t>Secured Lending and Lease Financing</a:t>
            </a:r>
          </a:p>
          <a:p>
            <a:pPr algn="ctr"/>
            <a:endParaRPr lang="en-US" sz="3200" dirty="0" smtClean="0"/>
          </a:p>
          <a:p>
            <a:pPr marL="457200" indent="-457200">
              <a:buFont typeface="Arial" panose="020B0604020202020204" pitchFamily="34" charset="0"/>
              <a:buChar char="•"/>
            </a:pPr>
            <a:r>
              <a:rPr lang="en-US" sz="3200" dirty="0" smtClean="0"/>
              <a:t>A </a:t>
            </a:r>
            <a:r>
              <a:rPr lang="en-US" sz="3200" i="1" dirty="0" smtClean="0"/>
              <a:t>loan</a:t>
            </a:r>
            <a:r>
              <a:rPr lang="en-US" sz="3200" dirty="0" smtClean="0"/>
              <a:t> is a financing agreement that allows a business to acquire, use and own equipment.</a:t>
            </a:r>
          </a:p>
          <a:p>
            <a:r>
              <a:rPr lang="en-US" sz="3200" dirty="0" smtClean="0"/>
              <a:t>	</a:t>
            </a:r>
            <a:r>
              <a:rPr lang="en-US" dirty="0"/>
              <a:t>- A loan may require a down payment or a pledge of other assets for </a:t>
            </a:r>
            <a:r>
              <a:rPr lang="en-US" dirty="0" smtClean="0"/>
              <a:t>	collateral</a:t>
            </a:r>
            <a:r>
              <a:rPr lang="en-US" dirty="0"/>
              <a:t>.  Under a loan financing, the borrower remains the owner of </a:t>
            </a:r>
            <a:r>
              <a:rPr lang="en-US" dirty="0" smtClean="0"/>
              <a:t>	the </a:t>
            </a:r>
            <a:r>
              <a:rPr lang="en-US" dirty="0"/>
              <a:t>equipment for tax and accounting purposes. </a:t>
            </a:r>
          </a:p>
          <a:p>
            <a:endParaRPr lang="en-US" sz="3200" dirty="0" smtClean="0"/>
          </a:p>
          <a:p>
            <a:pPr marL="457200" indent="-457200">
              <a:buFont typeface="Arial" panose="020B0604020202020204" pitchFamily="34" charset="0"/>
              <a:buChar char="•"/>
            </a:pPr>
            <a:r>
              <a:rPr lang="en-US" sz="3200" dirty="0" smtClean="0"/>
              <a:t>A </a:t>
            </a:r>
            <a:r>
              <a:rPr lang="en-US" sz="3200" i="1" dirty="0" smtClean="0"/>
              <a:t>lease</a:t>
            </a:r>
            <a:r>
              <a:rPr lang="en-US" sz="3200" dirty="0" smtClean="0"/>
              <a:t> allows a company to acquire and use equipment while conserving its cash flow and lines of credit. </a:t>
            </a:r>
          </a:p>
          <a:p>
            <a:r>
              <a:rPr lang="en-US" sz="3200" dirty="0"/>
              <a:t>	</a:t>
            </a:r>
            <a:r>
              <a:rPr lang="en-US" sz="3200" dirty="0" smtClean="0"/>
              <a:t>- </a:t>
            </a:r>
            <a:r>
              <a:rPr lang="en-US" dirty="0" smtClean="0"/>
              <a:t>Leasing also provides a new source of credit with the added benefit 	of being able to expense your lease payments in most instances.  	Leasing also can protect against equipment obsolescence when 	upgrades are included in a lease contract or the equipment is returned 	to the lessor at the end of the lease term. </a:t>
            </a:r>
            <a:endParaRPr lang="en-US" sz="2100" dirty="0" smtClean="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Why Equipment Finance?</a:t>
            </a:r>
            <a:endParaRPr lang="en-US" sz="4800" b="1" kern="1200" dirty="0" smtClean="0">
              <a:solidFill>
                <a:srgbClr val="00539B"/>
              </a:solidFill>
              <a:latin typeface="+mn-lt"/>
              <a:ea typeface="+mn-ea"/>
              <a:cs typeface="+mn-cs"/>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05" b="12980"/>
          <a:stretch/>
        </p:blipFill>
        <p:spPr bwMode="auto">
          <a:xfrm>
            <a:off x="86061" y="1317223"/>
            <a:ext cx="1183341" cy="87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2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r>
              <a:rPr lang="en-US" sz="4000" b="1" dirty="0" smtClean="0"/>
              <a:t>Name </a:t>
            </a:r>
          </a:p>
          <a:p>
            <a:pPr marL="0" indent="0" algn="ctr">
              <a:buNone/>
            </a:pPr>
            <a:r>
              <a:rPr lang="en-US" sz="4000" dirty="0" smtClean="0"/>
              <a:t>Title </a:t>
            </a:r>
          </a:p>
          <a:p>
            <a:pPr marL="0" indent="0" algn="ctr">
              <a:buNone/>
            </a:pPr>
            <a:r>
              <a:rPr lang="en-US" sz="4000" dirty="0" smtClean="0"/>
              <a:t>Organization </a:t>
            </a:r>
          </a:p>
          <a:p>
            <a:pPr marL="0" indent="0" algn="ctr">
              <a:buNone/>
            </a:pPr>
            <a:r>
              <a:rPr lang="en-US" sz="4000" dirty="0" smtClean="0"/>
              <a:t>URL</a:t>
            </a:r>
          </a:p>
          <a:p>
            <a:pPr marL="0" indent="0" algn="ctr">
              <a:buNone/>
            </a:pPr>
            <a:r>
              <a:rPr lang="en-US" sz="4000" dirty="0" smtClean="0"/>
              <a:t>logo</a:t>
            </a:r>
            <a:endParaRPr lang="en-US" sz="4000" dirty="0"/>
          </a:p>
        </p:txBody>
      </p:sp>
      <p:sp>
        <p:nvSpPr>
          <p:cNvPr id="6" name="TextBox 5"/>
          <p:cNvSpPr txBox="1"/>
          <p:nvPr/>
        </p:nvSpPr>
        <p:spPr>
          <a:xfrm>
            <a:off x="216976" y="209227"/>
            <a:ext cx="6888997" cy="1107996"/>
          </a:xfrm>
          <a:prstGeom prst="rect">
            <a:avLst/>
          </a:prstGeom>
          <a:noFill/>
        </p:spPr>
        <p:txBody>
          <a:bodyPr wrap="square" rtlCol="0">
            <a:spAutoFit/>
          </a:bodyPr>
          <a:lstStyle/>
          <a:p>
            <a:r>
              <a:rPr lang="en-US" sz="4800" b="1" kern="1200" dirty="0" smtClean="0">
                <a:solidFill>
                  <a:srgbClr val="00539B"/>
                </a:solidFill>
                <a:latin typeface="+mn-lt"/>
                <a:ea typeface="+mn-ea"/>
                <a:cs typeface="+mn-cs"/>
              </a:rPr>
              <a:t>Presenter </a:t>
            </a:r>
            <a:r>
              <a:rPr lang="en-US" sz="4800" b="1" dirty="0" smtClean="0">
                <a:solidFill>
                  <a:srgbClr val="00539B"/>
                </a:solidFill>
              </a:rPr>
              <a:t>Info</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167866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109" y="1340347"/>
            <a:ext cx="8429105" cy="881732"/>
          </a:xfrm>
        </p:spPr>
        <p:txBody>
          <a:bodyPr>
            <a:normAutofit fontScale="92500" lnSpcReduction="10000"/>
          </a:bodyPr>
          <a:lstStyle/>
          <a:p>
            <a:pPr algn="ctr"/>
            <a:r>
              <a:rPr lang="en-US" sz="3300" b="1" dirty="0" smtClean="0"/>
              <a:t>There are countless reasons why it’s a smart idea to use equipment leasing and finance. </a:t>
            </a:r>
          </a:p>
          <a:p>
            <a:endParaRPr lang="en-US" sz="2800" dirty="0" smtClean="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Why Equipment Finance?</a:t>
            </a:r>
            <a:endParaRPr lang="en-US" sz="4800" b="1" kern="1200" dirty="0" smtClean="0">
              <a:solidFill>
                <a:srgbClr val="00539B"/>
              </a:solidFill>
              <a:latin typeface="+mn-lt"/>
              <a:ea typeface="+mn-ea"/>
              <a:cs typeface="+mn-cs"/>
            </a:endParaRPr>
          </a:p>
        </p:txBody>
      </p:sp>
      <p:sp>
        <p:nvSpPr>
          <p:cNvPr id="5" name="TextBox 4"/>
          <p:cNvSpPr txBox="1"/>
          <p:nvPr/>
        </p:nvSpPr>
        <p:spPr>
          <a:xfrm>
            <a:off x="1882217" y="2222079"/>
            <a:ext cx="6888997" cy="3477875"/>
          </a:xfrm>
          <a:prstGeom prst="rect">
            <a:avLst/>
          </a:prstGeom>
          <a:noFill/>
        </p:spPr>
        <p:txBody>
          <a:bodyPr wrap="square" rtlCol="0">
            <a:spAutoFit/>
          </a:bodyPr>
          <a:lstStyle/>
          <a:p>
            <a:pPr marL="342900" indent="-342900">
              <a:buFont typeface="Wingdings" panose="05000000000000000000" pitchFamily="2" charset="2"/>
              <a:buChar char="ü"/>
            </a:pPr>
            <a:r>
              <a:rPr lang="en-US" sz="2000" b="1" kern="1200" dirty="0" smtClean="0">
                <a:latin typeface="+mn-lt"/>
                <a:ea typeface="+mn-ea"/>
                <a:cs typeface="+mn-cs"/>
              </a:rPr>
              <a:t>Conservation of cash</a:t>
            </a:r>
          </a:p>
          <a:p>
            <a:pPr marL="342900" indent="-342900">
              <a:buFont typeface="Wingdings" panose="05000000000000000000" pitchFamily="2" charset="2"/>
              <a:buChar char="ü"/>
            </a:pPr>
            <a:r>
              <a:rPr lang="en-US" sz="2000" b="1" dirty="0" smtClean="0"/>
              <a:t>100% financing </a:t>
            </a:r>
          </a:p>
          <a:p>
            <a:pPr marL="342900" indent="-342900">
              <a:buFont typeface="Wingdings" panose="05000000000000000000" pitchFamily="2" charset="2"/>
              <a:buChar char="ü"/>
            </a:pPr>
            <a:r>
              <a:rPr lang="en-US" sz="2000" b="1" kern="1200" dirty="0" smtClean="0">
                <a:latin typeface="+mn-lt"/>
                <a:ea typeface="+mn-ea"/>
                <a:cs typeface="+mn-cs"/>
              </a:rPr>
              <a:t>Preservation of capital</a:t>
            </a:r>
          </a:p>
          <a:p>
            <a:pPr marL="342900" indent="-342900">
              <a:buFont typeface="Wingdings" panose="05000000000000000000" pitchFamily="2" charset="2"/>
              <a:buChar char="ü"/>
            </a:pPr>
            <a:r>
              <a:rPr lang="en-US" sz="2000" b="1" dirty="0" smtClean="0"/>
              <a:t>Hedge against inflation</a:t>
            </a:r>
          </a:p>
          <a:p>
            <a:pPr marL="342900" indent="-342900">
              <a:buFont typeface="Wingdings" panose="05000000000000000000" pitchFamily="2" charset="2"/>
              <a:buChar char="ü"/>
            </a:pPr>
            <a:r>
              <a:rPr lang="en-US" sz="2000" b="1" kern="1200" dirty="0" smtClean="0">
                <a:latin typeface="+mn-lt"/>
                <a:ea typeface="+mn-ea"/>
                <a:cs typeface="+mn-cs"/>
              </a:rPr>
              <a:t>Improved expense planning and business-cycle flexibility</a:t>
            </a:r>
          </a:p>
          <a:p>
            <a:pPr marL="342900" indent="-342900">
              <a:buFont typeface="Wingdings" panose="05000000000000000000" pitchFamily="2" charset="2"/>
              <a:buChar char="ü"/>
            </a:pPr>
            <a:r>
              <a:rPr lang="en-US" sz="2000" b="1" dirty="0" smtClean="0"/>
              <a:t>Regular technology updates</a:t>
            </a:r>
          </a:p>
          <a:p>
            <a:pPr marL="342900" indent="-342900">
              <a:buFont typeface="Wingdings" panose="05000000000000000000" pitchFamily="2" charset="2"/>
              <a:buChar char="ü"/>
            </a:pPr>
            <a:r>
              <a:rPr lang="en-US" sz="2000" b="1" kern="1200" dirty="0" smtClean="0">
                <a:latin typeface="+mn-lt"/>
                <a:ea typeface="+mn-ea"/>
                <a:cs typeface="+mn-cs"/>
              </a:rPr>
              <a:t>Tax considerations</a:t>
            </a:r>
          </a:p>
          <a:p>
            <a:pPr marL="342900" indent="-342900">
              <a:buFont typeface="Wingdings" panose="05000000000000000000" pitchFamily="2" charset="2"/>
              <a:buChar char="ü"/>
            </a:pPr>
            <a:r>
              <a:rPr lang="en-US" sz="2000" b="1" dirty="0" smtClean="0"/>
              <a:t>Relationship with equipment experts</a:t>
            </a:r>
          </a:p>
          <a:p>
            <a:pPr marL="342900" indent="-342900">
              <a:buFont typeface="Wingdings" panose="05000000000000000000" pitchFamily="2" charset="2"/>
              <a:buChar char="ü"/>
            </a:pPr>
            <a:r>
              <a:rPr lang="en-US" sz="2000" b="1" dirty="0" smtClean="0"/>
              <a:t>Obsolescence management</a:t>
            </a:r>
          </a:p>
          <a:p>
            <a:pPr marL="342900" indent="-342900">
              <a:buFont typeface="Wingdings" panose="05000000000000000000" pitchFamily="2" charset="2"/>
              <a:buChar char="ü"/>
            </a:pPr>
            <a:r>
              <a:rPr lang="en-US" sz="2000" b="1" kern="1200" dirty="0" smtClean="0">
                <a:latin typeface="+mn-lt"/>
                <a:ea typeface="+mn-ea"/>
                <a:cs typeface="+mn-cs"/>
              </a:rPr>
              <a:t>Product and service bundling</a:t>
            </a:r>
          </a:p>
          <a:p>
            <a:pPr marL="342900" indent="-342900">
              <a:buFont typeface="Wingdings" panose="05000000000000000000" pitchFamily="2" charset="2"/>
              <a:buChar char="ü"/>
            </a:pPr>
            <a:r>
              <a:rPr lang="en-US" sz="2000" b="1" dirty="0" smtClean="0"/>
              <a:t>Equipment Disposal </a:t>
            </a:r>
            <a:endParaRPr lang="en-US" sz="2000" b="1" kern="1200" dirty="0" smtClean="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35"/>
          <a:stretch/>
        </p:blipFill>
        <p:spPr bwMode="auto">
          <a:xfrm>
            <a:off x="216976" y="1884596"/>
            <a:ext cx="1190663" cy="136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66308" y="5723078"/>
            <a:ext cx="5780705" cy="707886"/>
          </a:xfrm>
          <a:prstGeom prst="rect">
            <a:avLst/>
          </a:prstGeom>
          <a:noFill/>
        </p:spPr>
        <p:txBody>
          <a:bodyPr wrap="square" rtlCol="0">
            <a:spAutoFit/>
          </a:bodyPr>
          <a:lstStyle/>
          <a:p>
            <a:pPr algn="ctr"/>
            <a:r>
              <a:rPr lang="en-US" sz="2000" b="1" dirty="0" smtClean="0">
                <a:solidFill>
                  <a:srgbClr val="00539B"/>
                </a:solidFill>
              </a:rPr>
              <a:t>For more information, go to:</a:t>
            </a:r>
          </a:p>
          <a:p>
            <a:pPr algn="ctr"/>
            <a:r>
              <a:rPr lang="en-US" sz="2000" u="sng" dirty="0">
                <a:hlinkClick r:id="rId3"/>
              </a:rPr>
              <a:t>www.equipmentfinanceadvantage.org</a:t>
            </a:r>
            <a:r>
              <a:rPr lang="en-US" sz="2000" dirty="0"/>
              <a:t> </a:t>
            </a:r>
            <a:endParaRPr lang="en-US" sz="2000" kern="1200" dirty="0" smtClean="0">
              <a:latin typeface="+mn-lt"/>
              <a:ea typeface="+mn-ea"/>
              <a:cs typeface="+mn-cs"/>
            </a:endParaRPr>
          </a:p>
        </p:txBody>
      </p:sp>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335"/>
          <a:stretch/>
        </p:blipFill>
        <p:spPr bwMode="auto">
          <a:xfrm>
            <a:off x="7105973" y="5841247"/>
            <a:ext cx="1568484" cy="4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92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1828000"/>
            <a:ext cx="7886700" cy="1500187"/>
          </a:xfrm>
        </p:spPr>
        <p:txBody>
          <a:bodyPr>
            <a:normAutofit/>
          </a:bodyPr>
          <a:lstStyle/>
          <a:p>
            <a:pPr algn="ctr"/>
            <a:r>
              <a:rPr lang="en-US" sz="4000" b="1" dirty="0" smtClean="0"/>
              <a:t>Capital Markets</a:t>
            </a:r>
            <a:endParaRPr lang="en-US" sz="40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779" y="2812855"/>
            <a:ext cx="5120918" cy="3282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85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5085433"/>
          </a:xfrm>
        </p:spPr>
        <p:txBody>
          <a:bodyPr>
            <a:normAutofit/>
          </a:bodyPr>
          <a:lstStyle/>
          <a:p>
            <a:r>
              <a:rPr lang="en-US" sz="2000" b="1" dirty="0" smtClean="0"/>
              <a:t>Capital markets activity</a:t>
            </a:r>
            <a:r>
              <a:rPr lang="en-US" sz="2000" dirty="0" smtClean="0"/>
              <a:t> plays an important role in the equipment finance industry.</a:t>
            </a:r>
          </a:p>
          <a:p>
            <a:endParaRPr lang="en-US" sz="2000" b="1" dirty="0" smtClean="0"/>
          </a:p>
          <a:p>
            <a:r>
              <a:rPr lang="en-US" sz="2000" b="1" dirty="0" smtClean="0"/>
              <a:t>Capital markets activity</a:t>
            </a:r>
            <a:r>
              <a:rPr lang="en-US" sz="2000" dirty="0" smtClean="0"/>
              <a:t> is any type of external funding required to operate an equipment leasing company.</a:t>
            </a:r>
          </a:p>
          <a:p>
            <a:endParaRPr lang="en-US" sz="2000" b="1" dirty="0"/>
          </a:p>
          <a:p>
            <a:r>
              <a:rPr lang="en-US" sz="2000" b="1" dirty="0" smtClean="0"/>
              <a:t>Capital markets activity includes:</a:t>
            </a:r>
            <a:endParaRPr lang="en-US" sz="2000" dirty="0" smtClean="0"/>
          </a:p>
          <a:p>
            <a:pPr marL="342900" indent="-342900">
              <a:buFont typeface="Arial" panose="020B0604020202020204" pitchFamily="34" charset="0"/>
              <a:buChar char="•"/>
            </a:pPr>
            <a:r>
              <a:rPr lang="en-US" sz="2000" i="1" dirty="0" smtClean="0"/>
              <a:t>Asset Securitization</a:t>
            </a:r>
            <a:r>
              <a:rPr lang="en-US" sz="2000" dirty="0" smtClean="0"/>
              <a:t> – Public Issuances and Rule 144A Private Placement Offerings</a:t>
            </a:r>
          </a:p>
          <a:p>
            <a:pPr marL="342900" indent="-342900">
              <a:buFont typeface="Arial" panose="020B0604020202020204" pitchFamily="34" charset="0"/>
              <a:buChar char="•"/>
            </a:pPr>
            <a:r>
              <a:rPr lang="en-US" sz="2000" i="1" dirty="0" smtClean="0"/>
              <a:t>Syndication – </a:t>
            </a:r>
            <a:r>
              <a:rPr lang="en-US" sz="2000" dirty="0" smtClean="0"/>
              <a:t>Syndicate a newly originated equipment lease or loan in whole, or in part via Participation Agreement.</a:t>
            </a:r>
          </a:p>
          <a:p>
            <a:pPr marL="342900" indent="-342900">
              <a:buFont typeface="Arial" panose="020B0604020202020204" pitchFamily="34" charset="0"/>
              <a:buChar char="•"/>
            </a:pPr>
            <a:r>
              <a:rPr lang="en-US" sz="2000" i="1" dirty="0" smtClean="0"/>
              <a:t>Portfolio Sale Type Activity</a:t>
            </a:r>
            <a:r>
              <a:rPr lang="en-US" sz="2000" dirty="0" smtClean="0"/>
              <a:t> – This could represent a pool of similar type transactions or one-off transactions</a:t>
            </a:r>
            <a:endParaRPr lang="en-US" sz="2000" i="1" dirty="0" smtClean="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Capital Markets Activity</a:t>
            </a:r>
            <a:endParaRPr lang="en-US" sz="4800" b="1" kern="1200" dirty="0" smtClean="0">
              <a:solidFill>
                <a:srgbClr val="00539B"/>
              </a:solidFill>
              <a:latin typeface="+mn-lt"/>
              <a:ea typeface="+mn-ea"/>
              <a:cs typeface="+mn-cs"/>
            </a:endParaRPr>
          </a:p>
          <a:p>
            <a:r>
              <a:rPr lang="en-US" dirty="0" smtClean="0">
                <a:solidFill>
                  <a:schemeClr val="bg1"/>
                </a:solidFill>
                <a:latin typeface="+mj-lt"/>
              </a:rPr>
              <a:t> Guest Lecture Program </a:t>
            </a:r>
            <a:endParaRPr lang="en-US" dirty="0">
              <a:solidFill>
                <a:schemeClr val="bg1"/>
              </a:solidFill>
              <a:latin typeface="+mj-lt"/>
            </a:endParaRPr>
          </a:p>
        </p:txBody>
      </p:sp>
    </p:spTree>
    <p:extLst>
      <p:ext uri="{BB962C8B-B14F-4D97-AF65-F5344CB8AC3E}">
        <p14:creationId xmlns:p14="http://schemas.microsoft.com/office/powerpoint/2010/main" val="148221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4649274"/>
          </a:xfrm>
        </p:spPr>
        <p:txBody>
          <a:bodyPr>
            <a:normAutofit/>
          </a:bodyPr>
          <a:lstStyle/>
          <a:p>
            <a:pPr algn="ctr"/>
            <a:r>
              <a:rPr lang="en-US" sz="3200" b="1" dirty="0" smtClean="0"/>
              <a:t>Equipment-Based Asset Securitization</a:t>
            </a:r>
          </a:p>
          <a:p>
            <a:pPr marL="342900" indent="-342900">
              <a:buFont typeface="Arial" panose="020B0604020202020204" pitchFamily="34" charset="0"/>
              <a:buChar char="•"/>
            </a:pPr>
            <a:r>
              <a:rPr lang="en-US" sz="2000" dirty="0" smtClean="0"/>
              <a:t>Asset securitization allows for “</a:t>
            </a:r>
            <a:r>
              <a:rPr lang="en-US" sz="2000" dirty="0"/>
              <a:t>wholesale institutional” type funding by pooling a number of individual loans with diverse characteristics in terms of geography, customer concentration, asset type and industry diversity. </a:t>
            </a:r>
            <a:endParaRPr lang="en-US" sz="2000" dirty="0" smtClean="0"/>
          </a:p>
          <a:p>
            <a:endParaRPr lang="en-US" sz="2000" dirty="0" smtClean="0"/>
          </a:p>
          <a:p>
            <a:pPr marL="342900" indent="-342900">
              <a:buFont typeface="Arial" panose="020B0604020202020204" pitchFamily="34" charset="0"/>
              <a:buChar char="•"/>
            </a:pPr>
            <a:r>
              <a:rPr lang="en-US" sz="2000" dirty="0"/>
              <a:t>Classes of </a:t>
            </a:r>
            <a:r>
              <a:rPr lang="en-US" sz="2000" dirty="0" smtClean="0"/>
              <a:t>bonds </a:t>
            </a:r>
            <a:r>
              <a:rPr lang="en-US" sz="2000" dirty="0"/>
              <a:t>are issued with varying degrees of risk (A,B,C); higher risk means higher rates, and are often times rated by S&amp;P, Moody’s, and Fitch to increase potential pool of buyers</a:t>
            </a:r>
            <a:r>
              <a:rPr lang="en-US" sz="2000" dirty="0" smtClean="0"/>
              <a:t>.</a:t>
            </a:r>
          </a:p>
          <a:p>
            <a:endParaRPr lang="en-US" sz="2000" dirty="0"/>
          </a:p>
          <a:p>
            <a:pPr marL="342900" indent="-342900">
              <a:buFont typeface="Arial" panose="020B0604020202020204" pitchFamily="34" charset="0"/>
              <a:buChar char="•"/>
            </a:pPr>
            <a:r>
              <a:rPr lang="en-US" sz="2000" dirty="0"/>
              <a:t>Payments on underlying loans provide cash flow to service bond payments.  The issuer absorbs a first loss position, and excess cash is built up during term – added protection.</a:t>
            </a:r>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Capital Markets </a:t>
            </a:r>
            <a:r>
              <a:rPr lang="en-US" dirty="0" smtClean="0">
                <a:solidFill>
                  <a:schemeClr val="bg1"/>
                </a:solidFill>
                <a:latin typeface="+mj-lt"/>
              </a:rPr>
              <a:t>Guest Lecture Program </a:t>
            </a:r>
            <a:endParaRPr lang="en-US" dirty="0">
              <a:solidFill>
                <a:schemeClr val="bg1"/>
              </a:solidFill>
              <a:latin typeface="+mj-lt"/>
            </a:endParaRPr>
          </a:p>
        </p:txBody>
      </p:sp>
    </p:spTree>
    <p:extLst>
      <p:ext uri="{BB962C8B-B14F-4D97-AF65-F5344CB8AC3E}">
        <p14:creationId xmlns:p14="http://schemas.microsoft.com/office/powerpoint/2010/main" val="140303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957590"/>
            <a:ext cx="8429105" cy="4623516"/>
          </a:xfrm>
        </p:spPr>
        <p:txBody>
          <a:bodyPr>
            <a:normAutofit/>
          </a:bodyPr>
          <a:lstStyle/>
          <a:p>
            <a:pPr marL="342900" indent="-342900">
              <a:buFont typeface="Arial" panose="020B0604020202020204" pitchFamily="34" charset="0"/>
              <a:buChar char="•"/>
            </a:pPr>
            <a:r>
              <a:rPr lang="en-US" sz="2000" b="1" dirty="0"/>
              <a:t>Syndications: </a:t>
            </a:r>
            <a:r>
              <a:rPr lang="en-US" sz="2000" dirty="0"/>
              <a:t>Participations of financial institutions in a sale and/or assignment of all or part of an underlying lease or loan transaction. </a:t>
            </a:r>
            <a:endParaRPr lang="en-US" sz="2000" dirty="0" smtClean="0"/>
          </a:p>
          <a:p>
            <a:pPr marL="342900" indent="-342900">
              <a:buFont typeface="Arial" panose="020B0604020202020204" pitchFamily="34" charset="0"/>
              <a:buChar char="•"/>
            </a:pPr>
            <a:r>
              <a:rPr lang="en-US" sz="2000" dirty="0"/>
              <a:t>Larger equipment financing companies maintain a buy and sell </a:t>
            </a:r>
            <a:r>
              <a:rPr lang="en-US" sz="2000" dirty="0" smtClean="0"/>
              <a:t>desk.  Large </a:t>
            </a:r>
            <a:r>
              <a:rPr lang="en-US" sz="2000" dirty="0"/>
              <a:t>equipment leases or loans may require a syndication strategy to meet the customer’s needs and bank’s credit requirements </a:t>
            </a:r>
          </a:p>
          <a:p>
            <a:pPr marL="800100" lvl="1" indent="-342900">
              <a:buFont typeface="Arial" panose="020B0604020202020204" pitchFamily="34" charset="0"/>
              <a:buChar char="•"/>
            </a:pPr>
            <a:r>
              <a:rPr lang="en-US" sz="1800" dirty="0" smtClean="0">
                <a:solidFill>
                  <a:schemeClr val="tx1"/>
                </a:solidFill>
              </a:rPr>
              <a:t>Example</a:t>
            </a:r>
            <a:r>
              <a:rPr lang="en-US" sz="1800" dirty="0">
                <a:solidFill>
                  <a:schemeClr val="tx1"/>
                </a:solidFill>
              </a:rPr>
              <a:t>:  ABC Bank Lessor originated an $80 million lease for 1,800 used railcars.  They approve a hold position of $40 million on this company; syndicate $40 million to 3rd party investors</a:t>
            </a:r>
            <a:r>
              <a:rPr lang="en-US" sz="1800" dirty="0" smtClean="0">
                <a:solidFill>
                  <a:schemeClr val="tx1"/>
                </a:solidFill>
              </a:rPr>
              <a:t>.</a:t>
            </a:r>
          </a:p>
          <a:p>
            <a:pPr marL="285750" indent="-285750">
              <a:buFont typeface="Arial" pitchFamily="34" charset="0"/>
              <a:buChar char="•"/>
            </a:pPr>
            <a:r>
              <a:rPr lang="en-US" sz="2000" b="1" dirty="0"/>
              <a:t>Customer Benefits:  </a:t>
            </a:r>
            <a:r>
              <a:rPr lang="en-US" sz="2000" dirty="0"/>
              <a:t>Deal with a single lessor, negotiate 1 set of docs; and 1 servicer.  </a:t>
            </a:r>
            <a:endParaRPr lang="en-US" sz="2000" dirty="0" smtClean="0"/>
          </a:p>
          <a:p>
            <a:pPr marL="285750" lvl="0" indent="-285750" defTabSz="457200">
              <a:lnSpc>
                <a:spcPct val="100000"/>
              </a:lnSpc>
              <a:spcBef>
                <a:spcPts val="0"/>
              </a:spcBef>
              <a:buFont typeface="Arial" pitchFamily="34" charset="0"/>
              <a:buChar char="•"/>
            </a:pPr>
            <a:r>
              <a:rPr lang="en-US" sz="2000" b="1" dirty="0" smtClean="0">
                <a:solidFill>
                  <a:prstClr val="black"/>
                </a:solidFill>
              </a:rPr>
              <a:t>Benefits to Syndicator: </a:t>
            </a:r>
            <a:r>
              <a:rPr lang="en-US" sz="2000" dirty="0" smtClean="0">
                <a:solidFill>
                  <a:prstClr val="black"/>
                </a:solidFill>
              </a:rPr>
              <a:t>Manage credit exposure, fee income, market intelligence.</a:t>
            </a:r>
          </a:p>
          <a:p>
            <a:pPr marL="285750" lvl="0" indent="-285750" defTabSz="457200">
              <a:lnSpc>
                <a:spcPct val="100000"/>
              </a:lnSpc>
              <a:spcBef>
                <a:spcPts val="0"/>
              </a:spcBef>
              <a:buFont typeface="Arial" pitchFamily="34" charset="0"/>
              <a:buChar char="•"/>
            </a:pPr>
            <a:r>
              <a:rPr lang="en-US" sz="2000" b="1" dirty="0" smtClean="0">
                <a:solidFill>
                  <a:prstClr val="black"/>
                </a:solidFill>
              </a:rPr>
              <a:t>Allocation:  </a:t>
            </a:r>
            <a:r>
              <a:rPr lang="en-US" sz="2000" dirty="0" smtClean="0">
                <a:solidFill>
                  <a:prstClr val="black"/>
                </a:solidFill>
              </a:rPr>
              <a:t>Investor is allocated specific assets but tied to the same lease.  If financing is for one large asset that can’t be divided (a large aircraft), a Participation Agreement is created.</a:t>
            </a:r>
          </a:p>
          <a:p>
            <a:pPr marL="285750" lvl="0" indent="-285750" defTabSz="457200">
              <a:lnSpc>
                <a:spcPct val="100000"/>
              </a:lnSpc>
              <a:spcBef>
                <a:spcPts val="0"/>
              </a:spcBef>
              <a:buFont typeface="Arial" pitchFamily="34" charset="0"/>
              <a:buChar char="•"/>
            </a:pPr>
            <a:endParaRPr lang="en-US" sz="1800" dirty="0" smtClean="0">
              <a:solidFill>
                <a:prstClr val="black"/>
              </a:solidFill>
            </a:endParaRPr>
          </a:p>
          <a:p>
            <a:pPr marL="285750" lvl="0" indent="-285750" defTabSz="457200">
              <a:lnSpc>
                <a:spcPct val="100000"/>
              </a:lnSpc>
              <a:spcBef>
                <a:spcPts val="0"/>
              </a:spcBef>
              <a:buFont typeface="Arial" pitchFamily="34" charset="0"/>
              <a:buChar char="•"/>
            </a:pPr>
            <a:endParaRPr lang="en-US" sz="1800" dirty="0">
              <a:solidFill>
                <a:prstClr val="black"/>
              </a:solidFill>
              <a:latin typeface="Cambria" panose="02040503050406030204" pitchFamily="18" charset="0"/>
            </a:endParaRPr>
          </a:p>
          <a:p>
            <a:pPr marL="285750" indent="-285750">
              <a:buFont typeface="Arial" pitchFamily="34" charset="0"/>
              <a:buChar char="•"/>
            </a:pPr>
            <a:endParaRPr lang="en-US" sz="2000" dirty="0"/>
          </a:p>
          <a:p>
            <a:pPr lvl="1"/>
            <a:endParaRPr lang="en-US" sz="16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Capital Markets </a:t>
            </a:r>
            <a:r>
              <a:rPr lang="en-US" dirty="0" smtClean="0">
                <a:solidFill>
                  <a:schemeClr val="bg1"/>
                </a:solidFill>
                <a:latin typeface="+mj-lt"/>
              </a:rPr>
              <a:t>Guest Lecture Program </a:t>
            </a:r>
            <a:endParaRPr lang="en-US" dirty="0">
              <a:solidFill>
                <a:schemeClr val="bg1"/>
              </a:solidFill>
              <a:latin typeface="+mj-lt"/>
            </a:endParaRPr>
          </a:p>
        </p:txBody>
      </p:sp>
      <p:sp>
        <p:nvSpPr>
          <p:cNvPr id="4" name="TextBox 3"/>
          <p:cNvSpPr txBox="1"/>
          <p:nvPr/>
        </p:nvSpPr>
        <p:spPr>
          <a:xfrm>
            <a:off x="734095" y="1317223"/>
            <a:ext cx="7431110" cy="584775"/>
          </a:xfrm>
          <a:prstGeom prst="rect">
            <a:avLst/>
          </a:prstGeom>
          <a:noFill/>
        </p:spPr>
        <p:txBody>
          <a:bodyPr wrap="square" rtlCol="0">
            <a:spAutoFit/>
          </a:bodyPr>
          <a:lstStyle/>
          <a:p>
            <a:pPr algn="ctr"/>
            <a:r>
              <a:rPr lang="en-US" sz="3200" b="1" kern="1200" dirty="0" smtClean="0">
                <a:latin typeface="+mn-lt"/>
                <a:ea typeface="+mn-ea"/>
                <a:cs typeface="+mn-cs"/>
              </a:rPr>
              <a:t>Syndications</a:t>
            </a:r>
          </a:p>
        </p:txBody>
      </p:sp>
    </p:spTree>
    <p:extLst>
      <p:ext uri="{BB962C8B-B14F-4D97-AF65-F5344CB8AC3E}">
        <p14:creationId xmlns:p14="http://schemas.microsoft.com/office/powerpoint/2010/main" val="384626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957590"/>
            <a:ext cx="8429105" cy="4623516"/>
          </a:xfrm>
        </p:spPr>
        <p:txBody>
          <a:bodyPr>
            <a:normAutofit/>
          </a:bodyPr>
          <a:lstStyle/>
          <a:p>
            <a:pPr marL="342900" indent="-342900">
              <a:buFont typeface="Arial" panose="020B0604020202020204" pitchFamily="34" charset="0"/>
              <a:buChar char="•"/>
            </a:pPr>
            <a:r>
              <a:rPr lang="en-US" sz="2000" dirty="0"/>
              <a:t>A leasing company can use portfolio sales (in bulk or one-off) to manage the earnings stream or risk characteristics of their portfolio</a:t>
            </a:r>
            <a:r>
              <a:rPr lang="en-US" sz="2000" dirty="0" smtClean="0"/>
              <a:t>.</a:t>
            </a:r>
            <a:endParaRPr lang="en-US" sz="2000" dirty="0"/>
          </a:p>
          <a:p>
            <a:pPr marL="342900" indent="-342900">
              <a:buFont typeface="Arial" panose="020B0604020202020204" pitchFamily="34" charset="0"/>
              <a:buChar char="•"/>
            </a:pPr>
            <a:r>
              <a:rPr lang="en-US" sz="2000" dirty="0"/>
              <a:t>May have desire to decrease (or exit completely) their exposure to certain credits, industries, asset types or geographies.  Portfolio sale efficiently accomplishes goal</a:t>
            </a:r>
            <a:r>
              <a:rPr lang="en-US" sz="2000" dirty="0" smtClean="0"/>
              <a:t>.</a:t>
            </a:r>
            <a:endParaRPr lang="en-US" sz="2000" dirty="0"/>
          </a:p>
          <a:p>
            <a:pPr marL="342900" indent="-342900">
              <a:buFont typeface="Arial" panose="020B0604020202020204" pitchFamily="34" charset="0"/>
              <a:buChar char="•"/>
            </a:pPr>
            <a:r>
              <a:rPr lang="en-US" sz="2000" dirty="0"/>
              <a:t>If equipment value increases during term,  a new lessor may be able to assume a higher residual and a sale of the lease results in an immediate gain.</a:t>
            </a:r>
          </a:p>
          <a:p>
            <a:pPr marL="800100" lvl="1" indent="-342900">
              <a:buFont typeface="Arial" panose="020B0604020202020204" pitchFamily="34" charset="0"/>
              <a:buChar char="•"/>
            </a:pPr>
            <a:r>
              <a:rPr lang="en-US" dirty="0" smtClean="0">
                <a:solidFill>
                  <a:schemeClr val="tx1"/>
                </a:solidFill>
              </a:rPr>
              <a:t>Examples</a:t>
            </a:r>
            <a:r>
              <a:rPr lang="en-US" dirty="0">
                <a:solidFill>
                  <a:schemeClr val="tx1"/>
                </a:solidFill>
              </a:rPr>
              <a:t>:  </a:t>
            </a:r>
            <a:endParaRPr lang="en-US" dirty="0" smtClean="0">
              <a:solidFill>
                <a:schemeClr val="tx1"/>
              </a:solidFill>
            </a:endParaRPr>
          </a:p>
          <a:p>
            <a:pPr marL="1257300" lvl="2" indent="-342900">
              <a:buFont typeface="Arial" panose="020B0604020202020204" pitchFamily="34" charset="0"/>
              <a:buChar char="•"/>
            </a:pPr>
            <a:r>
              <a:rPr lang="en-US" dirty="0" smtClean="0">
                <a:solidFill>
                  <a:schemeClr val="tx1"/>
                </a:solidFill>
              </a:rPr>
              <a:t>You </a:t>
            </a:r>
            <a:r>
              <a:rPr lang="en-US" dirty="0">
                <a:solidFill>
                  <a:schemeClr val="tx1"/>
                </a:solidFill>
              </a:rPr>
              <a:t>booked a deal years ago for a weak credit at a high spread, and the credit has improved and the spreads compressed. Deal can be sold at a big </a:t>
            </a:r>
            <a:r>
              <a:rPr lang="en-US" dirty="0" smtClean="0">
                <a:solidFill>
                  <a:schemeClr val="tx1"/>
                </a:solidFill>
              </a:rPr>
              <a:t>gain.</a:t>
            </a:r>
          </a:p>
          <a:p>
            <a:pPr marL="1257300" lvl="2" indent="-342900">
              <a:buFont typeface="Arial" panose="020B0604020202020204" pitchFamily="34" charset="0"/>
              <a:buChar char="•"/>
            </a:pPr>
            <a:r>
              <a:rPr lang="en-US" dirty="0" smtClean="0">
                <a:solidFill>
                  <a:schemeClr val="tx1"/>
                </a:solidFill>
              </a:rPr>
              <a:t>A </a:t>
            </a:r>
            <a:r>
              <a:rPr lang="en-US" dirty="0">
                <a:solidFill>
                  <a:schemeClr val="tx1"/>
                </a:solidFill>
              </a:rPr>
              <a:t>leasing company has $20 million in exposure to Company A and is awarded a new $10 million lease from Company A.  Rather than sell the new deal, it may be more profitable to syndicate the lease in the portfolio.</a:t>
            </a:r>
          </a:p>
          <a:p>
            <a:pPr marL="285750" lvl="0" indent="-285750" defTabSz="457200">
              <a:lnSpc>
                <a:spcPct val="100000"/>
              </a:lnSpc>
              <a:spcBef>
                <a:spcPts val="0"/>
              </a:spcBef>
              <a:buFont typeface="Arial" pitchFamily="34" charset="0"/>
              <a:buChar char="•"/>
            </a:pPr>
            <a:endParaRPr lang="en-US" sz="1800" dirty="0" smtClean="0">
              <a:solidFill>
                <a:prstClr val="black"/>
              </a:solidFill>
            </a:endParaRPr>
          </a:p>
          <a:p>
            <a:pPr marL="285750" lvl="0" indent="-285750" defTabSz="457200">
              <a:lnSpc>
                <a:spcPct val="100000"/>
              </a:lnSpc>
              <a:spcBef>
                <a:spcPts val="0"/>
              </a:spcBef>
              <a:buFont typeface="Arial" pitchFamily="34" charset="0"/>
              <a:buChar char="•"/>
            </a:pPr>
            <a:endParaRPr lang="en-US" sz="1800" dirty="0">
              <a:solidFill>
                <a:prstClr val="black"/>
              </a:solidFill>
              <a:latin typeface="Cambria" panose="02040503050406030204" pitchFamily="18" charset="0"/>
            </a:endParaRPr>
          </a:p>
          <a:p>
            <a:pPr marL="285750" indent="-285750">
              <a:buFont typeface="Arial" pitchFamily="34" charset="0"/>
              <a:buChar char="•"/>
            </a:pPr>
            <a:endParaRPr lang="en-US" sz="2000" dirty="0"/>
          </a:p>
          <a:p>
            <a:pPr lvl="1"/>
            <a:endParaRPr lang="en-US" sz="16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Capital Markets</a:t>
            </a:r>
            <a:endParaRPr lang="en-US" sz="4800" b="1" kern="1200" dirty="0" smtClean="0">
              <a:solidFill>
                <a:srgbClr val="00539B"/>
              </a:solidFill>
              <a:latin typeface="+mn-lt"/>
              <a:ea typeface="+mn-ea"/>
              <a:cs typeface="+mn-cs"/>
            </a:endParaRPr>
          </a:p>
        </p:txBody>
      </p:sp>
      <p:sp>
        <p:nvSpPr>
          <p:cNvPr id="4" name="TextBox 3"/>
          <p:cNvSpPr txBox="1"/>
          <p:nvPr/>
        </p:nvSpPr>
        <p:spPr>
          <a:xfrm>
            <a:off x="734095" y="1317223"/>
            <a:ext cx="7431110" cy="584775"/>
          </a:xfrm>
          <a:prstGeom prst="rect">
            <a:avLst/>
          </a:prstGeom>
          <a:noFill/>
        </p:spPr>
        <p:txBody>
          <a:bodyPr wrap="square" rtlCol="0">
            <a:spAutoFit/>
          </a:bodyPr>
          <a:lstStyle/>
          <a:p>
            <a:pPr algn="ctr"/>
            <a:r>
              <a:rPr lang="en-US" sz="3200" b="1" dirty="0"/>
              <a:t>Portfolio Sale Type Activity</a:t>
            </a:r>
          </a:p>
        </p:txBody>
      </p:sp>
    </p:spTree>
    <p:extLst>
      <p:ext uri="{BB962C8B-B14F-4D97-AF65-F5344CB8AC3E}">
        <p14:creationId xmlns:p14="http://schemas.microsoft.com/office/powerpoint/2010/main" val="388067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openplacement.com/community/wp-content/uploads/2013/08/Career_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960" y="2346041"/>
            <a:ext cx="5456555" cy="4092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714040" y="2013468"/>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4000" b="1" dirty="0" smtClean="0"/>
              <a:t>Career Paths in Equipment Finance</a:t>
            </a:r>
            <a:endParaRPr lang="en-US" sz="4000" b="1" dirty="0"/>
          </a:p>
        </p:txBody>
      </p:sp>
    </p:spTree>
    <p:extLst>
      <p:ext uri="{BB962C8B-B14F-4D97-AF65-F5344CB8AC3E}">
        <p14:creationId xmlns:p14="http://schemas.microsoft.com/office/powerpoint/2010/main" val="105048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5048516"/>
          </a:xfrm>
        </p:spPr>
        <p:txBody>
          <a:bodyPr>
            <a:normAutofit fontScale="92500"/>
          </a:bodyPr>
          <a:lstStyle/>
          <a:p>
            <a:pPr algn="ctr"/>
            <a:r>
              <a:rPr lang="en-US" sz="3200" b="1" dirty="0" smtClean="0"/>
              <a:t>Equipment Finance Lessors </a:t>
            </a:r>
          </a:p>
          <a:p>
            <a:pPr marL="342900" indent="-342900">
              <a:buFont typeface="Arial" panose="020B0604020202020204" pitchFamily="34" charset="0"/>
              <a:buChar char="•"/>
            </a:pPr>
            <a:r>
              <a:rPr lang="en-US" sz="2000" b="1" dirty="0"/>
              <a:t>Executive/Entrepreneur</a:t>
            </a:r>
            <a:r>
              <a:rPr lang="en-US" sz="2000" dirty="0"/>
              <a:t> – Corporate leaders and entrepreneurs who set the vision and lead its execution for leasing/lending organizations in banks, </a:t>
            </a:r>
            <a:r>
              <a:rPr lang="en-US" sz="2000" dirty="0" smtClean="0"/>
              <a:t>manufacture’s </a:t>
            </a:r>
            <a:r>
              <a:rPr lang="en-US" sz="2000" dirty="0"/>
              <a:t>or independent entities.</a:t>
            </a:r>
          </a:p>
          <a:p>
            <a:pPr marL="342900" indent="-342900">
              <a:buFont typeface="Arial" panose="020B0604020202020204" pitchFamily="34" charset="0"/>
              <a:buChar char="•"/>
            </a:pPr>
            <a:r>
              <a:rPr lang="en-US" sz="2000" b="1" dirty="0" smtClean="0"/>
              <a:t>Economics/Capital </a:t>
            </a:r>
            <a:r>
              <a:rPr lang="en-US" sz="2000" b="1" dirty="0"/>
              <a:t>Markets </a:t>
            </a:r>
            <a:r>
              <a:rPr lang="en-US" sz="2000" dirty="0"/>
              <a:t>– Provide value-added pricing and economic analysis support by keeping up on developments in the accounting, tax and regulatory environment as well as following market conditions.  </a:t>
            </a:r>
          </a:p>
          <a:p>
            <a:pPr marL="342900" indent="-342900">
              <a:buFont typeface="Arial" panose="020B0604020202020204" pitchFamily="34" charset="0"/>
              <a:buChar char="•"/>
            </a:pPr>
            <a:r>
              <a:rPr lang="en-US" sz="2000" b="1" dirty="0" smtClean="0"/>
              <a:t>Credit</a:t>
            </a:r>
            <a:r>
              <a:rPr lang="en-US" sz="2000" dirty="0" smtClean="0"/>
              <a:t> </a:t>
            </a:r>
            <a:r>
              <a:rPr lang="en-US" sz="2000" dirty="0"/>
              <a:t>– Includes underwriters who understand the risk dynamics in the equipment leasing and finance industry.  Credit employees conduct deal analysis yet wear a business hat.  Typically have a macro view of the economy.</a:t>
            </a:r>
          </a:p>
          <a:p>
            <a:pPr marL="342900" indent="-342900">
              <a:buFont typeface="Arial" panose="020B0604020202020204" pitchFamily="34" charset="0"/>
              <a:buChar char="•"/>
            </a:pPr>
            <a:r>
              <a:rPr lang="en-US" sz="2000" b="1" dirty="0" smtClean="0"/>
              <a:t>Asset </a:t>
            </a:r>
            <a:r>
              <a:rPr lang="en-US" sz="2000" b="1" dirty="0"/>
              <a:t>Management </a:t>
            </a:r>
            <a:r>
              <a:rPr lang="en-US" sz="2000" dirty="0"/>
              <a:t>– Deep knowledge of equipment assets and customer requirements.  Brokerage capability to place equipment in to secondary markets.   </a:t>
            </a:r>
          </a:p>
          <a:p>
            <a:pPr marL="342900" indent="-342900">
              <a:buFont typeface="Arial" panose="020B0604020202020204" pitchFamily="34" charset="0"/>
              <a:buChar char="•"/>
            </a:pPr>
            <a:r>
              <a:rPr lang="en-US" sz="2000" b="1" dirty="0" smtClean="0"/>
              <a:t>Relationship </a:t>
            </a:r>
            <a:r>
              <a:rPr lang="en-US" sz="2000" b="1" dirty="0"/>
              <a:t>Manager </a:t>
            </a:r>
            <a:r>
              <a:rPr lang="en-US" sz="2000" dirty="0"/>
              <a:t>– Sell lease and loan financing solutions to meet customer equipment financing needs.  RMs coordinate the credit approval and documentation process to meet client expectations.  Compensation is typically tied to results with commissions paid on funded volume. </a:t>
            </a:r>
          </a:p>
        </p:txBody>
      </p:sp>
      <p:sp>
        <p:nvSpPr>
          <p:cNvPr id="3" name="TextBox 2"/>
          <p:cNvSpPr txBox="1"/>
          <p:nvPr/>
        </p:nvSpPr>
        <p:spPr>
          <a:xfrm>
            <a:off x="329230" y="173755"/>
            <a:ext cx="6888997" cy="830997"/>
          </a:xfrm>
          <a:prstGeom prst="rect">
            <a:avLst/>
          </a:prstGeom>
          <a:noFill/>
        </p:spPr>
        <p:txBody>
          <a:bodyPr wrap="square" rtlCol="0">
            <a:spAutoFit/>
          </a:bodyPr>
          <a:lstStyle/>
          <a:p>
            <a:r>
              <a:rPr lang="en-US" sz="4800" b="1" dirty="0" smtClean="0">
                <a:solidFill>
                  <a:srgbClr val="00539B"/>
                </a:solidFill>
              </a:rPr>
              <a:t>Career Paths </a:t>
            </a:r>
          </a:p>
        </p:txBody>
      </p:sp>
    </p:spTree>
    <p:extLst>
      <p:ext uri="{BB962C8B-B14F-4D97-AF65-F5344CB8AC3E}">
        <p14:creationId xmlns:p14="http://schemas.microsoft.com/office/powerpoint/2010/main" val="87825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5048516"/>
          </a:xfrm>
        </p:spPr>
        <p:txBody>
          <a:bodyPr>
            <a:normAutofit/>
          </a:bodyPr>
          <a:lstStyle/>
          <a:p>
            <a:pPr algn="ctr"/>
            <a:r>
              <a:rPr lang="en-US" sz="3200" b="1" dirty="0" smtClean="0"/>
              <a:t>Equipment Finance Suppliers</a:t>
            </a:r>
            <a:endParaRPr lang="en-US" sz="2000" b="1" dirty="0" smtClean="0"/>
          </a:p>
          <a:p>
            <a:pPr algn="ctr"/>
            <a:endParaRPr lang="en-US" b="1" dirty="0" smtClean="0"/>
          </a:p>
          <a:p>
            <a:pPr lvl="1" defTabSz="457200">
              <a:spcBef>
                <a:spcPts val="0"/>
              </a:spcBef>
              <a:buFont typeface="Arial" pitchFamily="34" charset="0"/>
              <a:buChar char="•"/>
            </a:pPr>
            <a:r>
              <a:rPr lang="en-US" b="1" dirty="0">
                <a:solidFill>
                  <a:prstClr val="black"/>
                </a:solidFill>
              </a:rPr>
              <a:t>Capital Agent – </a:t>
            </a:r>
            <a:r>
              <a:rPr lang="en-US" dirty="0">
                <a:solidFill>
                  <a:prstClr val="black"/>
                </a:solidFill>
              </a:rPr>
              <a:t>Raises capital and funds leasing and lending companies.</a:t>
            </a:r>
          </a:p>
          <a:p>
            <a:pPr marL="715963" lvl="1" indent="-258763" defTabSz="457200">
              <a:lnSpc>
                <a:spcPct val="80000"/>
              </a:lnSpc>
              <a:spcBef>
                <a:spcPts val="0"/>
              </a:spcBef>
            </a:pPr>
            <a:endParaRPr lang="en-US" dirty="0">
              <a:solidFill>
                <a:prstClr val="black"/>
              </a:solidFill>
            </a:endParaRPr>
          </a:p>
          <a:p>
            <a:pPr lvl="1" defTabSz="457200">
              <a:lnSpc>
                <a:spcPct val="80000"/>
              </a:lnSpc>
              <a:spcBef>
                <a:spcPts val="0"/>
              </a:spcBef>
              <a:buFont typeface="Arial" pitchFamily="34" charset="0"/>
              <a:buChar char="•"/>
            </a:pPr>
            <a:r>
              <a:rPr lang="en-US" b="1" dirty="0">
                <a:solidFill>
                  <a:prstClr val="black"/>
                </a:solidFill>
              </a:rPr>
              <a:t>Software Executive/Entrepreneur </a:t>
            </a:r>
            <a:r>
              <a:rPr lang="en-US" dirty="0">
                <a:solidFill>
                  <a:prstClr val="black"/>
                </a:solidFill>
              </a:rPr>
              <a:t>–</a:t>
            </a:r>
            <a:r>
              <a:rPr lang="en-US" b="1" dirty="0">
                <a:solidFill>
                  <a:prstClr val="black"/>
                </a:solidFill>
              </a:rPr>
              <a:t> </a:t>
            </a:r>
            <a:r>
              <a:rPr lang="en-US" dirty="0">
                <a:solidFill>
                  <a:prstClr val="black"/>
                </a:solidFill>
              </a:rPr>
              <a:t>Includes CRM, ERP, originations, pricing, credit analysis and BI software companies, many founded to serve the lending and leasing industry.</a:t>
            </a:r>
          </a:p>
          <a:p>
            <a:pPr lvl="1" defTabSz="457200">
              <a:lnSpc>
                <a:spcPct val="80000"/>
              </a:lnSpc>
              <a:spcBef>
                <a:spcPts val="0"/>
              </a:spcBef>
              <a:buFont typeface="Arial" pitchFamily="34" charset="0"/>
              <a:buChar char="•"/>
            </a:pPr>
            <a:endParaRPr lang="en-US" dirty="0">
              <a:solidFill>
                <a:prstClr val="black"/>
              </a:solidFill>
            </a:endParaRPr>
          </a:p>
          <a:p>
            <a:pPr lvl="1" defTabSz="457200">
              <a:spcBef>
                <a:spcPts val="0"/>
              </a:spcBef>
              <a:buFont typeface="Arial" pitchFamily="34" charset="0"/>
              <a:buChar char="•"/>
            </a:pPr>
            <a:r>
              <a:rPr lang="en-US" b="1" dirty="0">
                <a:solidFill>
                  <a:prstClr val="black"/>
                </a:solidFill>
              </a:rPr>
              <a:t>Consultants </a:t>
            </a:r>
            <a:r>
              <a:rPr lang="en-US" dirty="0">
                <a:solidFill>
                  <a:prstClr val="black"/>
                </a:solidFill>
              </a:rPr>
              <a:t>-- Consulting organizations have a presence in the secured lending and leasing finance industry.</a:t>
            </a:r>
          </a:p>
          <a:p>
            <a:pPr lvl="2" defTabSz="457200">
              <a:spcBef>
                <a:spcPts val="0"/>
              </a:spcBef>
              <a:buFont typeface="Arial" pitchFamily="34" charset="0"/>
              <a:buChar char="•"/>
            </a:pPr>
            <a:r>
              <a:rPr lang="en-US" sz="2000" dirty="0">
                <a:solidFill>
                  <a:prstClr val="black"/>
                </a:solidFill>
              </a:rPr>
              <a:t>The Alta Group</a:t>
            </a:r>
          </a:p>
          <a:p>
            <a:pPr lvl="2" defTabSz="457200">
              <a:spcBef>
                <a:spcPts val="0"/>
              </a:spcBef>
              <a:buFont typeface="Arial" pitchFamily="34" charset="0"/>
              <a:buChar char="•"/>
            </a:pPr>
            <a:r>
              <a:rPr lang="en-US" sz="2000" dirty="0" smtClean="0">
                <a:solidFill>
                  <a:prstClr val="black"/>
                </a:solidFill>
              </a:rPr>
              <a:t>Capgemini</a:t>
            </a:r>
            <a:endParaRPr lang="en-US" sz="2000" dirty="0">
              <a:solidFill>
                <a:prstClr val="black"/>
              </a:solidFill>
            </a:endParaRPr>
          </a:p>
          <a:p>
            <a:pPr lvl="2" defTabSz="457200">
              <a:spcBef>
                <a:spcPts val="0"/>
              </a:spcBef>
              <a:buFont typeface="Arial" pitchFamily="34" charset="0"/>
              <a:buChar char="•"/>
            </a:pPr>
            <a:r>
              <a:rPr lang="en-US" sz="2000" dirty="0">
                <a:solidFill>
                  <a:prstClr val="black"/>
                </a:solidFill>
              </a:rPr>
              <a:t>Deloitte</a:t>
            </a:r>
          </a:p>
          <a:p>
            <a:pPr lvl="2" defTabSz="457200">
              <a:spcBef>
                <a:spcPts val="0"/>
              </a:spcBef>
              <a:buFont typeface="Arial" pitchFamily="34" charset="0"/>
              <a:buChar char="•"/>
            </a:pPr>
            <a:r>
              <a:rPr lang="en-US" sz="2000" dirty="0" err="1">
                <a:solidFill>
                  <a:prstClr val="black"/>
                </a:solidFill>
              </a:rPr>
              <a:t>GenPact</a:t>
            </a:r>
            <a:endParaRPr lang="en-US" sz="2000" dirty="0">
              <a:solidFill>
                <a:prstClr val="black"/>
              </a:solidFill>
            </a:endParaRPr>
          </a:p>
          <a:p>
            <a:pPr lvl="2" defTabSz="457200">
              <a:spcBef>
                <a:spcPts val="0"/>
              </a:spcBef>
              <a:buFont typeface="Arial" pitchFamily="34" charset="0"/>
              <a:buChar char="•"/>
            </a:pPr>
            <a:r>
              <a:rPr lang="en-US" sz="2000" dirty="0">
                <a:solidFill>
                  <a:prstClr val="black"/>
                </a:solidFill>
              </a:rPr>
              <a:t>McKinsey &amp; Company</a:t>
            </a:r>
          </a:p>
        </p:txBody>
      </p:sp>
      <p:sp>
        <p:nvSpPr>
          <p:cNvPr id="3" name="TextBox 2"/>
          <p:cNvSpPr txBox="1"/>
          <p:nvPr/>
        </p:nvSpPr>
        <p:spPr>
          <a:xfrm>
            <a:off x="329230" y="173755"/>
            <a:ext cx="6888997" cy="830997"/>
          </a:xfrm>
          <a:prstGeom prst="rect">
            <a:avLst/>
          </a:prstGeom>
          <a:noFill/>
        </p:spPr>
        <p:txBody>
          <a:bodyPr wrap="square" rtlCol="0">
            <a:spAutoFit/>
          </a:bodyPr>
          <a:lstStyle/>
          <a:p>
            <a:r>
              <a:rPr lang="en-US" sz="4800" b="1" dirty="0" smtClean="0">
                <a:solidFill>
                  <a:srgbClr val="00539B"/>
                </a:solidFill>
              </a:rPr>
              <a:t>Career Paths </a:t>
            </a:r>
          </a:p>
        </p:txBody>
      </p:sp>
    </p:spTree>
    <p:extLst>
      <p:ext uri="{BB962C8B-B14F-4D97-AF65-F5344CB8AC3E}">
        <p14:creationId xmlns:p14="http://schemas.microsoft.com/office/powerpoint/2010/main" val="2338776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367542"/>
            <a:ext cx="8429105" cy="4543861"/>
          </a:xfrm>
        </p:spPr>
        <p:txBody>
          <a:bodyPr>
            <a:normAutofit/>
          </a:bodyPr>
          <a:lstStyle/>
          <a:p>
            <a:pPr marL="342900" indent="-342900">
              <a:buFont typeface="Arial" panose="020B0604020202020204" pitchFamily="34" charset="0"/>
              <a:buChar char="•"/>
            </a:pPr>
            <a:r>
              <a:rPr lang="en-US" sz="2000" dirty="0" smtClean="0"/>
              <a:t>The Equipment Leasing &amp; Finance Foundation is a 501(c)3 nonprofit organization established by ELFA in 1989.</a:t>
            </a:r>
          </a:p>
          <a:p>
            <a:pPr marL="342900" indent="-342900">
              <a:buFont typeface="Arial" panose="020B0604020202020204" pitchFamily="34" charset="0"/>
              <a:buChar char="•"/>
            </a:pPr>
            <a:r>
              <a:rPr lang="en-US" sz="2000" dirty="0" smtClean="0"/>
              <a:t>Our mission is to inspire thoughtful innovation and contribute to the betterment of the equipment leasing and finance industry. </a:t>
            </a:r>
          </a:p>
          <a:p>
            <a:pPr marL="342900" indent="-342900">
              <a:buFont typeface="Arial" panose="020B0604020202020204" pitchFamily="34" charset="0"/>
              <a:buChar char="•"/>
            </a:pPr>
            <a:r>
              <a:rPr lang="en-US" sz="2000" dirty="0" smtClean="0">
                <a:solidFill>
                  <a:prstClr val="black"/>
                </a:solidFill>
              </a:rPr>
              <a:t>The Foundation has published several hundred industry research studies, publications and articles including:</a:t>
            </a:r>
          </a:p>
          <a:p>
            <a:pPr marL="1257300" lvl="2" indent="-342900">
              <a:buFont typeface="Arial" panose="020B0604020202020204" pitchFamily="34" charset="0"/>
              <a:buChar char="•"/>
            </a:pPr>
            <a:r>
              <a:rPr lang="en-US" sz="1600" i="1" dirty="0" smtClean="0">
                <a:solidFill>
                  <a:prstClr val="black"/>
                </a:solidFill>
              </a:rPr>
              <a:t>Journal of Equipment Lease Financing</a:t>
            </a:r>
          </a:p>
          <a:p>
            <a:pPr marL="1257300" lvl="2" indent="-342900">
              <a:buFont typeface="Arial" panose="020B0604020202020204" pitchFamily="34" charset="0"/>
              <a:buChar char="•"/>
            </a:pPr>
            <a:r>
              <a:rPr lang="en-US" sz="1600" dirty="0" smtClean="0">
                <a:solidFill>
                  <a:prstClr val="black"/>
                </a:solidFill>
              </a:rPr>
              <a:t>Monthly Confidence Index(MCI)</a:t>
            </a:r>
          </a:p>
          <a:p>
            <a:pPr marL="1257300" lvl="2" indent="-342900">
              <a:buFont typeface="Arial" panose="020B0604020202020204" pitchFamily="34" charset="0"/>
              <a:buChar char="•"/>
            </a:pPr>
            <a:r>
              <a:rPr lang="en-US" sz="1600" dirty="0" smtClean="0">
                <a:solidFill>
                  <a:prstClr val="black"/>
                </a:solidFill>
              </a:rPr>
              <a:t>Industry Future Council </a:t>
            </a:r>
          </a:p>
          <a:p>
            <a:pPr marL="1257300" lvl="2" indent="-342900">
              <a:buFont typeface="Arial" panose="020B0604020202020204" pitchFamily="34" charset="0"/>
              <a:buChar char="•"/>
            </a:pPr>
            <a:r>
              <a:rPr lang="en-US" sz="1600" dirty="0" smtClean="0">
                <a:solidFill>
                  <a:prstClr val="black"/>
                </a:solidFill>
              </a:rPr>
              <a:t>State of the Equipment Finance Industry report (SEFI)</a:t>
            </a:r>
          </a:p>
          <a:p>
            <a:pPr marL="1257300" lvl="2" indent="-342900">
              <a:buFont typeface="Arial" panose="020B0604020202020204" pitchFamily="34" charset="0"/>
              <a:buChar char="•"/>
            </a:pPr>
            <a:r>
              <a:rPr lang="en-US" sz="1600" dirty="0" smtClean="0">
                <a:solidFill>
                  <a:prstClr val="black"/>
                </a:solidFill>
              </a:rPr>
              <a:t>Annual U.S. Economic Outlook report series (Updated Quarterly)</a:t>
            </a:r>
          </a:p>
          <a:p>
            <a:pPr marL="342900" indent="-342900">
              <a:buFont typeface="Arial" panose="020B0604020202020204" pitchFamily="34" charset="0"/>
              <a:buChar char="•"/>
            </a:pPr>
            <a:r>
              <a:rPr lang="en-US" sz="2000" dirty="0">
                <a:solidFill>
                  <a:prstClr val="black"/>
                </a:solidFill>
              </a:rPr>
              <a:t>The Foundation is supported 100% by charitable donations</a:t>
            </a:r>
          </a:p>
          <a:p>
            <a:pPr marL="1257300" lvl="2" indent="-342900">
              <a:buFont typeface="Arial" panose="020B0604020202020204" pitchFamily="34" charset="0"/>
              <a:buChar char="•"/>
            </a:pPr>
            <a:r>
              <a:rPr lang="en-US" sz="1600" dirty="0" smtClean="0">
                <a:solidFill>
                  <a:prstClr val="black"/>
                </a:solidFill>
              </a:rPr>
              <a:t>Over $650,000 raised in 2016 from corporate and individual contributions</a:t>
            </a:r>
          </a:p>
          <a:p>
            <a:pPr marL="1257300" lvl="2" indent="-342900">
              <a:buFont typeface="Arial" panose="020B0604020202020204" pitchFamily="34" charset="0"/>
              <a:buChar char="•"/>
            </a:pPr>
            <a:r>
              <a:rPr lang="en-US" sz="1600" dirty="0" smtClean="0">
                <a:solidFill>
                  <a:prstClr val="black"/>
                </a:solidFill>
              </a:rPr>
              <a:t>Donor benefits include early release of research and recognition during ELFA events</a:t>
            </a:r>
          </a:p>
          <a:p>
            <a:pPr marL="1257300" lvl="2" indent="-342900">
              <a:buFont typeface="Arial" panose="020B0604020202020204" pitchFamily="34" charset="0"/>
              <a:buChar char="•"/>
            </a:pPr>
            <a:endParaRPr lang="en-US" sz="1400" dirty="0">
              <a:solidFill>
                <a:prstClr val="black"/>
              </a:solidFill>
            </a:endParaRPr>
          </a:p>
        </p:txBody>
      </p:sp>
      <p:sp>
        <p:nvSpPr>
          <p:cNvPr id="3" name="TextBox 2"/>
          <p:cNvSpPr txBox="1"/>
          <p:nvPr/>
        </p:nvSpPr>
        <p:spPr>
          <a:xfrm>
            <a:off x="329230" y="354059"/>
            <a:ext cx="6888997" cy="646331"/>
          </a:xfrm>
          <a:prstGeom prst="rect">
            <a:avLst/>
          </a:prstGeom>
          <a:noFill/>
        </p:spPr>
        <p:txBody>
          <a:bodyPr wrap="square" rtlCol="0">
            <a:spAutoFit/>
          </a:bodyPr>
          <a:lstStyle/>
          <a:p>
            <a:r>
              <a:rPr lang="en-US" sz="3600" b="1" dirty="0" smtClean="0">
                <a:solidFill>
                  <a:srgbClr val="00539B"/>
                </a:solidFill>
              </a:rPr>
              <a:t>Getting to Know the Foundation</a:t>
            </a:r>
          </a:p>
        </p:txBody>
      </p:sp>
      <p:sp>
        <p:nvSpPr>
          <p:cNvPr id="4" name="TextBox 3"/>
          <p:cNvSpPr txBox="1"/>
          <p:nvPr/>
        </p:nvSpPr>
        <p:spPr>
          <a:xfrm>
            <a:off x="450761" y="6001556"/>
            <a:ext cx="8087932" cy="707886"/>
          </a:xfrm>
          <a:prstGeom prst="rect">
            <a:avLst/>
          </a:prstGeom>
          <a:noFill/>
        </p:spPr>
        <p:txBody>
          <a:bodyPr wrap="square" rtlCol="0">
            <a:spAutoFit/>
          </a:bodyPr>
          <a:lstStyle/>
          <a:p>
            <a:pPr algn="ctr"/>
            <a:r>
              <a:rPr lang="en-US" sz="2000" b="1" kern="1200" dirty="0" smtClean="0">
                <a:solidFill>
                  <a:srgbClr val="00539B"/>
                </a:solidFill>
                <a:latin typeface="+mn-lt"/>
                <a:ea typeface="+mn-ea"/>
                <a:cs typeface="+mn-cs"/>
              </a:rPr>
              <a:t>For more information visit</a:t>
            </a:r>
          </a:p>
          <a:p>
            <a:pPr algn="ctr"/>
            <a:r>
              <a:rPr lang="en-US" sz="2000" b="1" dirty="0" smtClean="0">
                <a:solidFill>
                  <a:srgbClr val="00539B"/>
                </a:solidFill>
                <a:hlinkClick r:id="rId2"/>
              </a:rPr>
              <a:t>www.leasefoundation.org</a:t>
            </a:r>
            <a:endParaRPr lang="en-US" sz="2000" b="1" dirty="0" smtClean="0">
              <a:solidFill>
                <a:srgbClr val="00539B"/>
              </a:solidFill>
            </a:endParaRPr>
          </a:p>
        </p:txBody>
      </p:sp>
    </p:spTree>
    <p:extLst>
      <p:ext uri="{BB962C8B-B14F-4D97-AF65-F5344CB8AC3E}">
        <p14:creationId xmlns:p14="http://schemas.microsoft.com/office/powerpoint/2010/main" val="245790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7" y="1662545"/>
            <a:ext cx="8254105" cy="4427107"/>
          </a:xfrm>
        </p:spPr>
        <p:txBody>
          <a:bodyPr>
            <a:normAutofit/>
          </a:bodyPr>
          <a:lstStyle/>
          <a:p>
            <a:pPr marL="342900" indent="-342900">
              <a:buFont typeface="Arial" panose="020B0604020202020204" pitchFamily="34" charset="0"/>
              <a:buChar char="•"/>
            </a:pPr>
            <a:r>
              <a:rPr lang="en-US" sz="3600" dirty="0" smtClean="0"/>
              <a:t>Industry Overview</a:t>
            </a:r>
          </a:p>
          <a:p>
            <a:pPr marL="342900" indent="-342900">
              <a:buFont typeface="Arial" panose="020B0604020202020204" pitchFamily="34" charset="0"/>
              <a:buChar char="•"/>
            </a:pPr>
            <a:r>
              <a:rPr lang="en-US" sz="3600" dirty="0" smtClean="0"/>
              <a:t>Who Uses Equipment Finance and Why?</a:t>
            </a:r>
          </a:p>
          <a:p>
            <a:pPr marL="342900" indent="-342900">
              <a:buFont typeface="Arial" panose="020B0604020202020204" pitchFamily="34" charset="0"/>
              <a:buChar char="•"/>
            </a:pPr>
            <a:r>
              <a:rPr lang="en-US" sz="3600" dirty="0" smtClean="0"/>
              <a:t>Capital Markets</a:t>
            </a:r>
          </a:p>
          <a:p>
            <a:pPr marL="342900" indent="-342900">
              <a:buFont typeface="Arial" panose="020B0604020202020204" pitchFamily="34" charset="0"/>
              <a:buChar char="•"/>
            </a:pPr>
            <a:r>
              <a:rPr lang="en-US" sz="3600" dirty="0" smtClean="0"/>
              <a:t>Career Paths</a:t>
            </a:r>
          </a:p>
          <a:p>
            <a:pPr marL="342900" indent="-342900">
              <a:buFont typeface="Arial" panose="020B0604020202020204" pitchFamily="34" charset="0"/>
              <a:buChar char="•"/>
            </a:pPr>
            <a:r>
              <a:rPr lang="en-US" sz="3600" dirty="0" smtClean="0"/>
              <a:t>Q&amp;A</a:t>
            </a:r>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kern="1200" dirty="0" smtClean="0">
                <a:solidFill>
                  <a:srgbClr val="00539B"/>
                </a:solidFill>
                <a:latin typeface="+mn-lt"/>
                <a:ea typeface="+mn-ea"/>
                <a:cs typeface="+mn-cs"/>
              </a:rPr>
              <a:t>Agenda</a:t>
            </a: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189751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689515"/>
            <a:ext cx="8429105" cy="2586272"/>
          </a:xfrm>
        </p:spPr>
        <p:txBody>
          <a:bodyPr>
            <a:normAutofit/>
          </a:bodyPr>
          <a:lstStyle/>
          <a:p>
            <a:pPr marL="342900" indent="-342900">
              <a:buFont typeface="Arial" panose="020B0604020202020204" pitchFamily="34" charset="0"/>
              <a:buChar char="•"/>
            </a:pPr>
            <a:r>
              <a:rPr lang="en-US" sz="2000" dirty="0" smtClean="0"/>
              <a:t>The Equipment Leasing and Finance Association (ELFA) is the trade association representing financial services companies and manufacturers in the $1 trillion U.S. equipment finance sector</a:t>
            </a:r>
          </a:p>
          <a:p>
            <a:pPr marL="342900" indent="-342900">
              <a:buFont typeface="Arial" panose="020B0604020202020204" pitchFamily="34" charset="0"/>
              <a:buChar char="•"/>
            </a:pPr>
            <a:r>
              <a:rPr lang="en-US" sz="2000" dirty="0" smtClean="0"/>
              <a:t>ELFA’s mission is to provide member companies with:</a:t>
            </a:r>
          </a:p>
          <a:p>
            <a:pPr marL="800100" lvl="1" indent="-342900">
              <a:buFont typeface="Arial" panose="020B0604020202020204" pitchFamily="34" charset="0"/>
              <a:buChar char="•"/>
            </a:pPr>
            <a:r>
              <a:rPr lang="en-US" sz="1800" dirty="0" smtClean="0">
                <a:solidFill>
                  <a:schemeClr val="tx1"/>
                </a:solidFill>
              </a:rPr>
              <a:t>A </a:t>
            </a:r>
            <a:r>
              <a:rPr lang="en-US" sz="1800" dirty="0">
                <a:solidFill>
                  <a:schemeClr val="tx1"/>
                </a:solidFill>
              </a:rPr>
              <a:t>platform to promote and advocate for the </a:t>
            </a:r>
            <a:r>
              <a:rPr lang="en-US" sz="1800" dirty="0" smtClean="0">
                <a:solidFill>
                  <a:schemeClr val="tx1"/>
                </a:solidFill>
              </a:rPr>
              <a:t>industry</a:t>
            </a:r>
          </a:p>
          <a:p>
            <a:pPr marL="800100" lvl="1" indent="-342900">
              <a:buFont typeface="Arial" panose="020B0604020202020204" pitchFamily="34" charset="0"/>
              <a:buChar char="•"/>
            </a:pPr>
            <a:r>
              <a:rPr lang="en-US" sz="1800" dirty="0" smtClean="0">
                <a:solidFill>
                  <a:schemeClr val="tx1"/>
                </a:solidFill>
              </a:rPr>
              <a:t>A forum for professional development and training</a:t>
            </a:r>
          </a:p>
          <a:p>
            <a:pPr marL="800100" lvl="1" indent="-342900">
              <a:buFont typeface="Arial" panose="020B0604020202020204" pitchFamily="34" charset="0"/>
              <a:buChar char="•"/>
            </a:pPr>
            <a:r>
              <a:rPr lang="en-US" sz="1800" dirty="0" smtClean="0">
                <a:solidFill>
                  <a:schemeClr val="tx1"/>
                </a:solidFill>
              </a:rPr>
              <a:t>A resource that develops information about and for the industry</a:t>
            </a:r>
          </a:p>
          <a:p>
            <a:pPr marL="342900" indent="-342900">
              <a:buFont typeface="Arial" panose="020B0604020202020204" pitchFamily="34" charset="0"/>
              <a:buChar char="•"/>
            </a:pPr>
            <a:endParaRPr lang="en-US" sz="1800" dirty="0">
              <a:solidFill>
                <a:schemeClr val="tx1"/>
              </a:solidFill>
            </a:endParaRPr>
          </a:p>
          <a:p>
            <a:endParaRPr lang="en-US" sz="1400" dirty="0">
              <a:solidFill>
                <a:prstClr val="black"/>
              </a:solidFill>
            </a:endParaRPr>
          </a:p>
        </p:txBody>
      </p:sp>
      <p:sp>
        <p:nvSpPr>
          <p:cNvPr id="3" name="TextBox 2"/>
          <p:cNvSpPr txBox="1"/>
          <p:nvPr/>
        </p:nvSpPr>
        <p:spPr>
          <a:xfrm>
            <a:off x="329230" y="354059"/>
            <a:ext cx="6888997" cy="646331"/>
          </a:xfrm>
          <a:prstGeom prst="rect">
            <a:avLst/>
          </a:prstGeom>
          <a:noFill/>
        </p:spPr>
        <p:txBody>
          <a:bodyPr wrap="square" rtlCol="0">
            <a:spAutoFit/>
          </a:bodyPr>
          <a:lstStyle/>
          <a:p>
            <a:r>
              <a:rPr lang="en-US" sz="3600" b="1" dirty="0" smtClean="0">
                <a:solidFill>
                  <a:srgbClr val="00539B"/>
                </a:solidFill>
              </a:rPr>
              <a:t>Getting to Know the Association</a:t>
            </a:r>
          </a:p>
        </p:txBody>
      </p:sp>
      <p:sp>
        <p:nvSpPr>
          <p:cNvPr id="4" name="TextBox 3"/>
          <p:cNvSpPr txBox="1"/>
          <p:nvPr/>
        </p:nvSpPr>
        <p:spPr>
          <a:xfrm>
            <a:off x="670403" y="4031545"/>
            <a:ext cx="8087932" cy="1015663"/>
          </a:xfrm>
          <a:prstGeom prst="rect">
            <a:avLst/>
          </a:prstGeom>
          <a:noFill/>
        </p:spPr>
        <p:txBody>
          <a:bodyPr wrap="square" rtlCol="0">
            <a:spAutoFit/>
          </a:bodyPr>
          <a:lstStyle/>
          <a:p>
            <a:pPr algn="ctr"/>
            <a:r>
              <a:rPr lang="en-US" sz="2000" b="1" kern="1200" dirty="0" smtClean="0">
                <a:solidFill>
                  <a:srgbClr val="00539B"/>
                </a:solidFill>
                <a:latin typeface="+mn-lt"/>
                <a:ea typeface="+mn-ea"/>
                <a:cs typeface="+mn-cs"/>
              </a:rPr>
              <a:t>For comprehensive information and resources about the equipment leasing and finance industry, go to:</a:t>
            </a:r>
          </a:p>
          <a:p>
            <a:pPr algn="ctr"/>
            <a:r>
              <a:rPr lang="en-US" sz="2000" b="1" dirty="0" smtClean="0">
                <a:solidFill>
                  <a:srgbClr val="00539B"/>
                </a:solidFill>
                <a:hlinkClick r:id="rId2"/>
              </a:rPr>
              <a:t>www.elfaonline.org</a:t>
            </a:r>
            <a:endParaRPr lang="en-US" sz="2000" b="1" dirty="0" smtClean="0">
              <a:solidFill>
                <a:srgbClr val="00539B"/>
              </a:solidFill>
            </a:endParaRPr>
          </a:p>
        </p:txBody>
      </p:sp>
      <p:sp>
        <p:nvSpPr>
          <p:cNvPr id="5" name="TextBox 4"/>
          <p:cNvSpPr txBox="1"/>
          <p:nvPr/>
        </p:nvSpPr>
        <p:spPr>
          <a:xfrm>
            <a:off x="670403" y="5197919"/>
            <a:ext cx="8087932" cy="1015663"/>
          </a:xfrm>
          <a:prstGeom prst="rect">
            <a:avLst/>
          </a:prstGeom>
          <a:noFill/>
        </p:spPr>
        <p:txBody>
          <a:bodyPr wrap="square" rtlCol="0">
            <a:spAutoFit/>
          </a:bodyPr>
          <a:lstStyle/>
          <a:p>
            <a:pPr algn="ctr"/>
            <a:r>
              <a:rPr lang="en-US" sz="2000" b="1" kern="1200" dirty="0" smtClean="0">
                <a:solidFill>
                  <a:srgbClr val="00539B"/>
                </a:solidFill>
                <a:latin typeface="+mn-lt"/>
                <a:ea typeface="+mn-ea"/>
                <a:cs typeface="+mn-cs"/>
              </a:rPr>
              <a:t>For end-user information, go to:</a:t>
            </a:r>
          </a:p>
          <a:p>
            <a:pPr algn="ctr"/>
            <a:r>
              <a:rPr lang="en-US" sz="2000" b="1" dirty="0" smtClean="0">
                <a:solidFill>
                  <a:srgbClr val="00539B"/>
                </a:solidFill>
                <a:hlinkClick r:id="rId3"/>
              </a:rPr>
              <a:t>www.EquipmentFinanceAdvantage.org</a:t>
            </a:r>
            <a:endParaRPr lang="en-US" sz="2000" b="1" dirty="0">
              <a:solidFill>
                <a:srgbClr val="00539B"/>
              </a:solidFill>
            </a:endParaRPr>
          </a:p>
          <a:p>
            <a:pPr algn="ctr"/>
            <a:endParaRPr lang="en-US" sz="2000" b="1" dirty="0" smtClean="0">
              <a:solidFill>
                <a:srgbClr val="00539B"/>
              </a:solidFill>
            </a:endParaRPr>
          </a:p>
        </p:txBody>
      </p:sp>
    </p:spTree>
    <p:extLst>
      <p:ext uri="{BB962C8B-B14F-4D97-AF65-F5344CB8AC3E}">
        <p14:creationId xmlns:p14="http://schemas.microsoft.com/office/powerpoint/2010/main" val="42172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30" y="274940"/>
            <a:ext cx="6888997" cy="707886"/>
          </a:xfrm>
          <a:prstGeom prst="rect">
            <a:avLst/>
          </a:prstGeom>
          <a:noFill/>
        </p:spPr>
        <p:txBody>
          <a:bodyPr wrap="square" rtlCol="0">
            <a:spAutoFit/>
          </a:bodyPr>
          <a:lstStyle/>
          <a:p>
            <a:r>
              <a:rPr lang="en-US" sz="4000" b="1" dirty="0" smtClean="0">
                <a:solidFill>
                  <a:srgbClr val="00539B"/>
                </a:solidFill>
              </a:rPr>
              <a:t>Learn More</a:t>
            </a:r>
          </a:p>
        </p:txBody>
      </p:sp>
      <p:sp>
        <p:nvSpPr>
          <p:cNvPr id="4" name="TextBox 3"/>
          <p:cNvSpPr txBox="1"/>
          <p:nvPr/>
        </p:nvSpPr>
        <p:spPr>
          <a:xfrm>
            <a:off x="499816" y="5589888"/>
            <a:ext cx="8087932" cy="707886"/>
          </a:xfrm>
          <a:prstGeom prst="rect">
            <a:avLst/>
          </a:prstGeom>
          <a:noFill/>
        </p:spPr>
        <p:txBody>
          <a:bodyPr wrap="square" rtlCol="0">
            <a:spAutoFit/>
          </a:bodyPr>
          <a:lstStyle/>
          <a:p>
            <a:pPr algn="ctr"/>
            <a:r>
              <a:rPr lang="en-US" sz="2000" b="1" dirty="0" smtClean="0">
                <a:solidFill>
                  <a:srgbClr val="00539B"/>
                </a:solidFill>
              </a:rPr>
              <a:t>Watch the Video at </a:t>
            </a:r>
            <a:r>
              <a:rPr lang="en-US" sz="2000" b="1" dirty="0" smtClean="0">
                <a:solidFill>
                  <a:srgbClr val="00539B"/>
                </a:solidFill>
                <a:hlinkClick r:id="rId2"/>
              </a:rPr>
              <a:t>www.equipmentfinanceadvantage.org/value</a:t>
            </a:r>
            <a:endParaRPr lang="en-US" sz="2000" b="1" dirty="0" smtClean="0">
              <a:solidFill>
                <a:srgbClr val="00539B"/>
              </a:solidFill>
            </a:endParaRPr>
          </a:p>
          <a:p>
            <a:pPr algn="ctr"/>
            <a:endParaRPr lang="en-US" sz="2000" b="1" dirty="0" smtClean="0">
              <a:solidFill>
                <a:srgbClr val="00539B"/>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296" y="1462788"/>
            <a:ext cx="6976242" cy="3924136"/>
          </a:xfrm>
          <a:prstGeom prst="rect">
            <a:avLst/>
          </a:prstGeom>
        </p:spPr>
      </p:pic>
    </p:spTree>
    <p:extLst>
      <p:ext uri="{BB962C8B-B14F-4D97-AF65-F5344CB8AC3E}">
        <p14:creationId xmlns:p14="http://schemas.microsoft.com/office/powerpoint/2010/main" val="139667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30" y="274940"/>
            <a:ext cx="6888997" cy="707886"/>
          </a:xfrm>
          <a:prstGeom prst="rect">
            <a:avLst/>
          </a:prstGeom>
          <a:noFill/>
        </p:spPr>
        <p:txBody>
          <a:bodyPr wrap="square" rtlCol="0">
            <a:spAutoFit/>
          </a:bodyPr>
          <a:lstStyle/>
          <a:p>
            <a:r>
              <a:rPr lang="en-US" sz="4000" b="1" dirty="0" smtClean="0">
                <a:solidFill>
                  <a:srgbClr val="00539B"/>
                </a:solidFill>
              </a:rPr>
              <a:t>Looking For an Internship?</a:t>
            </a:r>
          </a:p>
        </p:txBody>
      </p:sp>
      <p:sp>
        <p:nvSpPr>
          <p:cNvPr id="4" name="TextBox 3"/>
          <p:cNvSpPr txBox="1"/>
          <p:nvPr/>
        </p:nvSpPr>
        <p:spPr>
          <a:xfrm>
            <a:off x="329230" y="5495839"/>
            <a:ext cx="8533653" cy="707886"/>
          </a:xfrm>
          <a:prstGeom prst="rect">
            <a:avLst/>
          </a:prstGeom>
          <a:noFill/>
        </p:spPr>
        <p:txBody>
          <a:bodyPr wrap="square" rtlCol="0">
            <a:spAutoFit/>
          </a:bodyPr>
          <a:lstStyle/>
          <a:p>
            <a:pPr algn="ctr"/>
            <a:r>
              <a:rPr lang="en-US" sz="2000" b="1" dirty="0" smtClean="0">
                <a:solidFill>
                  <a:srgbClr val="00539B"/>
                </a:solidFill>
              </a:rPr>
              <a:t>To get your internship search started, visit:</a:t>
            </a:r>
          </a:p>
          <a:p>
            <a:pPr algn="ctr"/>
            <a:r>
              <a:rPr lang="en-US" sz="2000" b="1" dirty="0">
                <a:solidFill>
                  <a:srgbClr val="00539B"/>
                </a:solidFill>
                <a:hlinkClick r:id="rId2"/>
              </a:rPr>
              <a:t>https://www.leasefoundation.org/academic-programs/internship-resources</a:t>
            </a:r>
            <a:r>
              <a:rPr lang="en-US" sz="2000" b="1" dirty="0" smtClean="0">
                <a:solidFill>
                  <a:srgbClr val="00539B"/>
                </a:solidFill>
                <a:hlinkClick r:id="rId2"/>
              </a:rPr>
              <a:t>/</a:t>
            </a:r>
            <a:endParaRPr lang="en-US" sz="2000" b="1" dirty="0" smtClean="0">
              <a:solidFill>
                <a:srgbClr val="00539B"/>
              </a:solidFill>
            </a:endParaRPr>
          </a:p>
        </p:txBody>
      </p:sp>
      <p:sp>
        <p:nvSpPr>
          <p:cNvPr id="8" name="TextBox 7"/>
          <p:cNvSpPr txBox="1"/>
          <p:nvPr/>
        </p:nvSpPr>
        <p:spPr>
          <a:xfrm>
            <a:off x="329230" y="1985143"/>
            <a:ext cx="4051851" cy="2862322"/>
          </a:xfrm>
          <a:prstGeom prst="rect">
            <a:avLst/>
          </a:prstGeom>
          <a:noFill/>
        </p:spPr>
        <p:txBody>
          <a:bodyPr wrap="square" rtlCol="0">
            <a:spAutoFit/>
          </a:bodyPr>
          <a:lstStyle/>
          <a:p>
            <a:r>
              <a:rPr lang="en-US" sz="2000" b="1" kern="1200" dirty="0" smtClean="0">
                <a:solidFill>
                  <a:srgbClr val="00539B"/>
                </a:solidFill>
                <a:latin typeface="+mn-lt"/>
                <a:ea typeface="+mn-ea"/>
                <a:cs typeface="+mn-cs"/>
              </a:rPr>
              <a:t>The </a:t>
            </a:r>
            <a:r>
              <a:rPr lang="en-US" sz="2000" b="1" dirty="0" smtClean="0">
                <a:solidFill>
                  <a:srgbClr val="00539B"/>
                </a:solidFill>
              </a:rPr>
              <a:t>Internship Center is a one stop resource for finding an internship in the equipment finance industry. </a:t>
            </a:r>
            <a:endParaRPr lang="en-US" sz="2000" b="1" dirty="0">
              <a:solidFill>
                <a:srgbClr val="00539B"/>
              </a:solidFill>
            </a:endParaRPr>
          </a:p>
          <a:p>
            <a:endParaRPr lang="en-US" sz="2000" b="1" dirty="0" smtClean="0">
              <a:solidFill>
                <a:srgbClr val="00539B"/>
              </a:solidFill>
            </a:endParaRPr>
          </a:p>
          <a:p>
            <a:pPr marL="342900" indent="-342900">
              <a:buFont typeface="Arial" panose="020B0604020202020204" pitchFamily="34" charset="0"/>
              <a:buChar char="•"/>
            </a:pPr>
            <a:r>
              <a:rPr lang="en-US" sz="2000" b="1" dirty="0" smtClean="0">
                <a:solidFill>
                  <a:srgbClr val="00539B"/>
                </a:solidFill>
              </a:rPr>
              <a:t>Search for internships</a:t>
            </a:r>
          </a:p>
          <a:p>
            <a:pPr marL="342900" indent="-342900">
              <a:buFont typeface="Arial" panose="020B0604020202020204" pitchFamily="34" charset="0"/>
              <a:buChar char="•"/>
            </a:pPr>
            <a:r>
              <a:rPr lang="en-US" sz="2000" b="1" dirty="0" smtClean="0">
                <a:solidFill>
                  <a:srgbClr val="00539B"/>
                </a:solidFill>
              </a:rPr>
              <a:t>Post your resume</a:t>
            </a:r>
          </a:p>
          <a:p>
            <a:pPr marL="342900" indent="-342900">
              <a:buFont typeface="Arial" panose="020B0604020202020204" pitchFamily="34" charset="0"/>
              <a:buChar char="•"/>
            </a:pPr>
            <a:r>
              <a:rPr lang="en-US" sz="2000" b="1" dirty="0" smtClean="0">
                <a:solidFill>
                  <a:srgbClr val="00539B"/>
                </a:solidFill>
              </a:rPr>
              <a:t>And get new internship opportunities sent directly into your inbox</a:t>
            </a:r>
          </a:p>
        </p:txBody>
      </p:sp>
      <p:pic>
        <p:nvPicPr>
          <p:cNvPr id="9" name="Picture 8"/>
          <p:cNvPicPr>
            <a:picLocks noChangeAspect="1"/>
          </p:cNvPicPr>
          <p:nvPr/>
        </p:nvPicPr>
        <p:blipFill>
          <a:blip r:embed="rId3"/>
          <a:stretch>
            <a:fillRect/>
          </a:stretch>
        </p:blipFill>
        <p:spPr>
          <a:xfrm>
            <a:off x="4795131" y="1756630"/>
            <a:ext cx="4067752" cy="331934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5956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400" b="1" dirty="0" smtClean="0"/>
              <a:t>Questions?</a:t>
            </a:r>
            <a:endParaRPr lang="en-US" sz="4400" b="1" dirty="0"/>
          </a:p>
        </p:txBody>
      </p:sp>
    </p:spTree>
    <p:extLst>
      <p:ext uri="{BB962C8B-B14F-4D97-AF65-F5344CB8AC3E}">
        <p14:creationId xmlns:p14="http://schemas.microsoft.com/office/powerpoint/2010/main" val="264182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640611"/>
          </a:xfrm>
        </p:spPr>
        <p:txBody>
          <a:bodyPr>
            <a:normAutofit/>
          </a:bodyPr>
          <a:lstStyle/>
          <a:p>
            <a:pPr algn="ctr"/>
            <a:r>
              <a:rPr lang="en-US" sz="3800" b="1" dirty="0" smtClean="0"/>
              <a:t>The Benefits of Equipment Finance</a:t>
            </a:r>
          </a:p>
          <a:p>
            <a:pPr algn="ctr"/>
            <a:endParaRPr lang="en-US" sz="3200" dirty="0" smtClean="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Why Equipment Finance?</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
        <p:nvSpPr>
          <p:cNvPr id="5" name="Text Box 10"/>
          <p:cNvSpPr txBox="1">
            <a:spLocks noChangeArrowheads="1"/>
          </p:cNvSpPr>
          <p:nvPr/>
        </p:nvSpPr>
        <p:spPr bwMode="auto">
          <a:xfrm>
            <a:off x="272533" y="2688893"/>
            <a:ext cx="338894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INCOME TAX</a:t>
            </a:r>
            <a:endParaRPr lang="en-US" sz="1800" b="1" i="1" dirty="0">
              <a:solidFill>
                <a:srgbClr val="000000"/>
              </a:solidFill>
              <a:latin typeface="+mn-lt"/>
            </a:endParaRPr>
          </a:p>
          <a:p>
            <a:pPr algn="l"/>
            <a:endParaRPr lang="en-US" sz="1800" b="1" i="1"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Alternative Minimum Tax issues</a:t>
            </a:r>
          </a:p>
          <a:p>
            <a:pPr>
              <a:buFontTx/>
              <a:buChar char="•"/>
            </a:pPr>
            <a:r>
              <a:rPr lang="en-US" sz="1800" dirty="0">
                <a:solidFill>
                  <a:srgbClr val="000000"/>
                </a:solidFill>
                <a:latin typeface="+mn-lt"/>
              </a:rPr>
              <a:t> Deduct 100% of Lease Payments</a:t>
            </a:r>
          </a:p>
          <a:p>
            <a:pPr algn="l">
              <a:buFontTx/>
              <a:buChar char="•"/>
            </a:pPr>
            <a:r>
              <a:rPr lang="en-US" sz="1800" dirty="0">
                <a:solidFill>
                  <a:srgbClr val="000000"/>
                </a:solidFill>
                <a:latin typeface="+mn-lt"/>
              </a:rPr>
              <a:t> Loss carry forwards</a:t>
            </a:r>
          </a:p>
          <a:p>
            <a:pPr algn="l">
              <a:buFontTx/>
              <a:buChar char="•"/>
            </a:pPr>
            <a:r>
              <a:rPr lang="en-US" sz="1800" dirty="0">
                <a:solidFill>
                  <a:srgbClr val="000000"/>
                </a:solidFill>
                <a:latin typeface="+mn-lt"/>
              </a:rPr>
              <a:t> Avoid 4th quarter 40% rule</a:t>
            </a:r>
          </a:p>
        </p:txBody>
      </p:sp>
      <p:pic>
        <p:nvPicPr>
          <p:cNvPr id="6" name="Picture 16" descr="sam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003" y="2060620"/>
            <a:ext cx="9842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81947" y="4994459"/>
            <a:ext cx="41038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BALANCE SHEET</a:t>
            </a:r>
            <a:endParaRPr lang="en-US" sz="1800"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Industrial revenue bond covenants</a:t>
            </a:r>
          </a:p>
          <a:p>
            <a:pPr algn="l">
              <a:buFontTx/>
              <a:buChar char="•"/>
            </a:pPr>
            <a:r>
              <a:rPr lang="en-US" sz="1800" dirty="0">
                <a:solidFill>
                  <a:srgbClr val="000000"/>
                </a:solidFill>
                <a:latin typeface="+mn-lt"/>
              </a:rPr>
              <a:t> Comply with key ratios from lenders</a:t>
            </a:r>
          </a:p>
          <a:p>
            <a:pPr algn="l">
              <a:buFontTx/>
              <a:buChar char="•"/>
            </a:pPr>
            <a:r>
              <a:rPr lang="en-US" sz="1800" dirty="0">
                <a:solidFill>
                  <a:srgbClr val="000000"/>
                </a:solidFill>
                <a:latin typeface="+mn-lt"/>
              </a:rPr>
              <a:t> Measured for performance by ROA/ROE</a:t>
            </a:r>
          </a:p>
        </p:txBody>
      </p:sp>
      <p:pic>
        <p:nvPicPr>
          <p:cNvPr id="8" name="Picture 20" descr="account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612" y="4443219"/>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4554720" y="2611860"/>
            <a:ext cx="401302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CASH FLOW</a:t>
            </a:r>
            <a:endParaRPr lang="en-US" sz="1800"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Conserve cash for acquisitions</a:t>
            </a:r>
          </a:p>
          <a:p>
            <a:pPr algn="l">
              <a:buFontTx/>
              <a:buChar char="•"/>
            </a:pPr>
            <a:r>
              <a:rPr lang="en-US" sz="1800" dirty="0">
                <a:solidFill>
                  <a:srgbClr val="000000"/>
                </a:solidFill>
                <a:latin typeface="+mn-lt"/>
              </a:rPr>
              <a:t> Match payments to seasonality</a:t>
            </a:r>
          </a:p>
          <a:p>
            <a:pPr algn="l">
              <a:buFontTx/>
              <a:buChar char="•"/>
            </a:pPr>
            <a:r>
              <a:rPr lang="en-US" sz="1800" dirty="0">
                <a:solidFill>
                  <a:srgbClr val="000000"/>
                </a:solidFill>
                <a:latin typeface="+mn-lt"/>
              </a:rPr>
              <a:t> Sale/lease back to generate cash</a:t>
            </a:r>
          </a:p>
          <a:p>
            <a:pPr algn="l">
              <a:buFontTx/>
              <a:buChar char="•"/>
            </a:pPr>
            <a:r>
              <a:rPr lang="en-US" sz="1800" dirty="0">
                <a:solidFill>
                  <a:srgbClr val="000000"/>
                </a:solidFill>
                <a:latin typeface="+mn-lt"/>
              </a:rPr>
              <a:t> Lowest monthly payment with minimal</a:t>
            </a:r>
          </a:p>
          <a:p>
            <a:pPr algn="l"/>
            <a:r>
              <a:rPr lang="en-US" sz="1800" dirty="0">
                <a:solidFill>
                  <a:srgbClr val="000000"/>
                </a:solidFill>
                <a:latin typeface="+mn-lt"/>
              </a:rPr>
              <a:t>   outlay</a:t>
            </a:r>
          </a:p>
        </p:txBody>
      </p:sp>
      <p:pic>
        <p:nvPicPr>
          <p:cNvPr id="10" name="Picture 18" descr="cashflo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1821" y="2027766"/>
            <a:ext cx="1388303" cy="1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4645853" y="4717461"/>
            <a:ext cx="40436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EQUIPMENT</a:t>
            </a:r>
            <a:endParaRPr lang="en-US" sz="1800" i="1"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Prefers to use equipment vs. ownership</a:t>
            </a:r>
          </a:p>
          <a:p>
            <a:pPr algn="l"/>
            <a:r>
              <a:rPr lang="en-US" sz="1800" dirty="0">
                <a:solidFill>
                  <a:srgbClr val="000000"/>
                </a:solidFill>
                <a:latin typeface="+mn-lt"/>
              </a:rPr>
              <a:t>   risks</a:t>
            </a:r>
          </a:p>
          <a:p>
            <a:pPr algn="l">
              <a:buFontTx/>
              <a:buChar char="•"/>
            </a:pPr>
            <a:r>
              <a:rPr lang="en-US" sz="1800" dirty="0">
                <a:solidFill>
                  <a:srgbClr val="000000"/>
                </a:solidFill>
                <a:latin typeface="+mn-lt"/>
              </a:rPr>
              <a:t> Trade up to avoid obsolescence</a:t>
            </a:r>
          </a:p>
          <a:p>
            <a:pPr algn="l">
              <a:buFontTx/>
              <a:buChar char="•"/>
            </a:pPr>
            <a:r>
              <a:rPr lang="en-US" sz="1800" dirty="0">
                <a:solidFill>
                  <a:srgbClr val="000000"/>
                </a:solidFill>
                <a:latin typeface="+mn-lt"/>
              </a:rPr>
              <a:t> Reduce cash requirements during life</a:t>
            </a:r>
          </a:p>
        </p:txBody>
      </p:sp>
      <p:pic>
        <p:nvPicPr>
          <p:cNvPr id="12" name="Picture 22" descr="mcvdg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0247" y="4443219"/>
            <a:ext cx="1174576" cy="8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92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4980791"/>
          </a:xfrm>
        </p:spPr>
        <p:txBody>
          <a:bodyPr>
            <a:normAutofit/>
          </a:bodyPr>
          <a:lstStyle/>
          <a:p>
            <a:pPr algn="ctr"/>
            <a:r>
              <a:rPr lang="en-US" sz="3800" b="1" dirty="0" smtClean="0"/>
              <a:t>There are two basic types of leases</a:t>
            </a:r>
          </a:p>
          <a:p>
            <a:endParaRPr lang="en-US" sz="1200" b="1" dirty="0" smtClean="0"/>
          </a:p>
          <a:p>
            <a:pPr marL="571500" indent="-571500">
              <a:buFont typeface="Arial" panose="020B0604020202020204" pitchFamily="34" charset="0"/>
              <a:buChar char="•"/>
            </a:pPr>
            <a:r>
              <a:rPr lang="en-US" b="1" dirty="0"/>
              <a:t>Tax Oriented Lease </a:t>
            </a:r>
            <a:r>
              <a:rPr lang="en-US" dirty="0"/>
              <a:t>– The provider of the lease financing (the Lessor) purchases the equipment and is the owner of the equipment for tax purposes. The Lessor is entitled to the tax benefits of ownership (depreciation) and as a result can offer a lower rate to the company (Lessee</a:t>
            </a:r>
            <a:r>
              <a:rPr lang="en-US" dirty="0" smtClean="0"/>
              <a:t>).</a:t>
            </a:r>
          </a:p>
          <a:p>
            <a:endParaRPr lang="en-US" dirty="0" smtClean="0"/>
          </a:p>
          <a:p>
            <a:pPr marL="571500" indent="-571500">
              <a:buFont typeface="Arial" panose="020B0604020202020204" pitchFamily="34" charset="0"/>
              <a:buChar char="•"/>
            </a:pPr>
            <a:r>
              <a:rPr lang="en-US" b="1" dirty="0"/>
              <a:t>Non-Tax Oriented (Capital) Lease </a:t>
            </a:r>
            <a:r>
              <a:rPr lang="en-US" dirty="0"/>
              <a:t>– The Lessor provides 100% financing but </a:t>
            </a:r>
            <a:r>
              <a:rPr lang="en-US" dirty="0" smtClean="0"/>
              <a:t>the </a:t>
            </a:r>
            <a:r>
              <a:rPr lang="en-US" dirty="0"/>
              <a:t>tax ownership remains with the Lessee</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endParaRPr lang="en-US" sz="3600" dirty="0" smtClean="0"/>
          </a:p>
          <a:p>
            <a:pPr algn="ctr"/>
            <a:endParaRPr lang="en-US" sz="3200" dirty="0" smtClean="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Why Equipment Finance?</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75469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Why Equipment Finance?</a:t>
            </a:r>
            <a:endParaRPr lang="en-US" sz="4800" b="1" kern="1200" dirty="0" smtClean="0">
              <a:solidFill>
                <a:srgbClr val="00539B"/>
              </a:solidFill>
              <a:latin typeface="+mn-lt"/>
              <a:ea typeface="+mn-ea"/>
              <a:cs typeface="+mn-cs"/>
            </a:endParaRPr>
          </a:p>
        </p:txBody>
      </p:sp>
      <p:sp>
        <p:nvSpPr>
          <p:cNvPr id="4" name="Text Placeholder 3"/>
          <p:cNvSpPr>
            <a:spLocks noGrp="1"/>
          </p:cNvSpPr>
          <p:nvPr>
            <p:ph type="body" idx="1"/>
          </p:nvPr>
        </p:nvSpPr>
        <p:spPr>
          <a:xfrm>
            <a:off x="623888" y="1317223"/>
            <a:ext cx="7886700" cy="563092"/>
          </a:xfrm>
        </p:spPr>
        <p:txBody>
          <a:bodyPr>
            <a:normAutofit/>
          </a:bodyPr>
          <a:lstStyle/>
          <a:p>
            <a:pPr algn="ctr"/>
            <a:r>
              <a:rPr lang="en-US" sz="3200" b="1" dirty="0" smtClean="0"/>
              <a:t>Lease Structures</a:t>
            </a:r>
            <a:endParaRPr lang="en-US" sz="3200" b="1" dirty="0"/>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400" b="1" u="sng" dirty="0" smtClean="0"/>
              <a:t>Lease Structures</a:t>
            </a:r>
          </a:p>
          <a:p>
            <a:pPr lvl="1">
              <a:lnSpc>
                <a:spcPct val="80000"/>
              </a:lnSpc>
            </a:pPr>
            <a:r>
              <a:rPr lang="en-US" sz="2000" dirty="0" smtClean="0"/>
              <a:t>Tax Oriented:</a:t>
            </a:r>
          </a:p>
          <a:p>
            <a:pPr lvl="2">
              <a:lnSpc>
                <a:spcPct val="80000"/>
              </a:lnSpc>
            </a:pPr>
            <a:r>
              <a:rPr lang="en-US" sz="1800" dirty="0" smtClean="0"/>
              <a:t>FMV: Capital and Operating</a:t>
            </a:r>
          </a:p>
          <a:p>
            <a:pPr lvl="2">
              <a:lnSpc>
                <a:spcPct val="80000"/>
              </a:lnSpc>
            </a:pPr>
            <a:r>
              <a:rPr lang="en-US" sz="1800" dirty="0" smtClean="0"/>
              <a:t>Terminal Rental Adjustment Clause (TRAC): Trucks, Tractors, Trailers</a:t>
            </a:r>
          </a:p>
          <a:p>
            <a:pPr lvl="2">
              <a:lnSpc>
                <a:spcPct val="80000"/>
              </a:lnSpc>
            </a:pPr>
            <a:r>
              <a:rPr lang="en-US" sz="1800" dirty="0" smtClean="0"/>
              <a:t>Split-TRAC: Operating Lease treatment (lessee guarantees part of residual position)</a:t>
            </a:r>
          </a:p>
          <a:p>
            <a:pPr lvl="1">
              <a:lnSpc>
                <a:spcPct val="80000"/>
              </a:lnSpc>
            </a:pPr>
            <a:r>
              <a:rPr lang="en-US" sz="2000" dirty="0" smtClean="0"/>
              <a:t>Non-Tax Oriented Capital Lease</a:t>
            </a:r>
          </a:p>
          <a:p>
            <a:pPr lvl="1">
              <a:lnSpc>
                <a:spcPct val="80000"/>
              </a:lnSpc>
            </a:pPr>
            <a:r>
              <a:rPr lang="en-US" sz="2000" dirty="0" smtClean="0"/>
              <a:t>Synthetic Lease Structures</a:t>
            </a:r>
          </a:p>
          <a:p>
            <a:pPr lvl="1">
              <a:lnSpc>
                <a:spcPct val="80000"/>
              </a:lnSpc>
            </a:pPr>
            <a:r>
              <a:rPr lang="en-US" sz="2000" dirty="0" smtClean="0"/>
              <a:t>Lease Line Approvals</a:t>
            </a:r>
          </a:p>
          <a:p>
            <a:pPr marL="457200" lvl="1" indent="0">
              <a:lnSpc>
                <a:spcPct val="80000"/>
              </a:lnSpc>
              <a:buFont typeface="Arial"/>
              <a:buNone/>
            </a:pPr>
            <a:endParaRPr lang="en-US" sz="2000" dirty="0" smtClean="0"/>
          </a:p>
          <a:p>
            <a:pPr>
              <a:lnSpc>
                <a:spcPct val="80000"/>
              </a:lnSpc>
            </a:pPr>
            <a:r>
              <a:rPr lang="en-US" sz="2400" b="1" u="sng" dirty="0" smtClean="0"/>
              <a:t>Loans</a:t>
            </a:r>
          </a:p>
          <a:p>
            <a:pPr lvl="1">
              <a:lnSpc>
                <a:spcPct val="80000"/>
              </a:lnSpc>
            </a:pPr>
            <a:r>
              <a:rPr lang="en-US" sz="2000" dirty="0" smtClean="0"/>
              <a:t>Senior Term Debt</a:t>
            </a:r>
          </a:p>
          <a:p>
            <a:pPr marL="457200" lvl="1" indent="0">
              <a:lnSpc>
                <a:spcPct val="80000"/>
              </a:lnSpc>
              <a:buFont typeface="Arial"/>
              <a:buNone/>
            </a:pPr>
            <a:endParaRPr lang="en-US" sz="2000" dirty="0" smtClean="0"/>
          </a:p>
          <a:p>
            <a:pPr>
              <a:lnSpc>
                <a:spcPct val="80000"/>
              </a:lnSpc>
            </a:pPr>
            <a:r>
              <a:rPr lang="en-US" sz="2400" b="1" u="sng" dirty="0" smtClean="0"/>
              <a:t>Finance Options</a:t>
            </a:r>
          </a:p>
          <a:p>
            <a:pPr lvl="1">
              <a:lnSpc>
                <a:spcPct val="80000"/>
              </a:lnSpc>
            </a:pPr>
            <a:r>
              <a:rPr lang="en-US" sz="2000" dirty="0" smtClean="0"/>
              <a:t>New and Used Equipment</a:t>
            </a:r>
          </a:p>
          <a:p>
            <a:pPr lvl="1">
              <a:lnSpc>
                <a:spcPct val="80000"/>
              </a:lnSpc>
            </a:pPr>
            <a:r>
              <a:rPr lang="en-US" sz="2000" dirty="0" smtClean="0"/>
              <a:t>Fixed or Floating Rate Options</a:t>
            </a:r>
          </a:p>
          <a:p>
            <a:pPr lvl="1">
              <a:lnSpc>
                <a:spcPct val="80000"/>
              </a:lnSpc>
            </a:pPr>
            <a:r>
              <a:rPr lang="en-US" sz="2000" dirty="0" smtClean="0"/>
              <a:t>Sale and Leaseback</a:t>
            </a:r>
          </a:p>
          <a:p>
            <a:pPr>
              <a:lnSpc>
                <a:spcPct val="80000"/>
              </a:lnSpc>
            </a:pPr>
            <a:endParaRPr lang="en-US" sz="2000" dirty="0">
              <a:latin typeface="Cambria" panose="02040503050406030204" pitchFamily="18" charset="0"/>
            </a:endParaRPr>
          </a:p>
        </p:txBody>
      </p:sp>
    </p:spTree>
    <p:extLst>
      <p:ext uri="{BB962C8B-B14F-4D97-AF65-F5344CB8AC3E}">
        <p14:creationId xmlns:p14="http://schemas.microsoft.com/office/powerpoint/2010/main" val="2282833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861774"/>
          </a:xfrm>
          <a:prstGeom prst="rect">
            <a:avLst/>
          </a:prstGeom>
          <a:noFill/>
        </p:spPr>
        <p:txBody>
          <a:bodyPr wrap="square" rtlCol="0">
            <a:spAutoFit/>
          </a:bodyPr>
          <a:lstStyle/>
          <a:p>
            <a:r>
              <a:rPr lang="en-US" sz="3200" b="1" dirty="0">
                <a:solidFill>
                  <a:srgbClr val="00539B"/>
                </a:solidFill>
              </a:rPr>
              <a:t>Lease vs. Loan Analysis </a:t>
            </a:r>
            <a:r>
              <a:rPr lang="en-US" sz="3200" b="1" dirty="0" smtClean="0">
                <a:solidFill>
                  <a:srgbClr val="00539B"/>
                </a:solidFill>
              </a:rPr>
              <a:t>Assumptions</a:t>
            </a:r>
            <a:endParaRPr lang="en-US" sz="1600" dirty="0" smtClean="0">
              <a:solidFill>
                <a:schemeClr val="bg1"/>
              </a:solidFill>
              <a:latin typeface="+mj-lt"/>
            </a:endParaRPr>
          </a:p>
          <a:p>
            <a:r>
              <a:rPr lang="en-US" dirty="0" smtClean="0">
                <a:solidFill>
                  <a:schemeClr val="bg1"/>
                </a:solidFill>
                <a:latin typeface="+mj-lt"/>
              </a:rPr>
              <a:t> </a:t>
            </a:r>
            <a:endParaRPr lang="en-US" dirty="0">
              <a:solidFill>
                <a:schemeClr val="bg1"/>
              </a:solidFill>
              <a:latin typeface="+mj-lt"/>
            </a:endParaRP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9725187"/>
              </p:ext>
            </p:extLst>
          </p:nvPr>
        </p:nvGraphicFramePr>
        <p:xfrm>
          <a:off x="0" y="2112135"/>
          <a:ext cx="9143999" cy="2194560"/>
        </p:xfrm>
        <a:graphic>
          <a:graphicData uri="http://schemas.openxmlformats.org/drawingml/2006/table">
            <a:tbl>
              <a:tblPr firstRow="1" bandRow="1">
                <a:tableStyleId>{2D5ABB26-0587-4C30-8999-92F81FD0307C}</a:tableStyleId>
              </a:tblPr>
              <a:tblGrid>
                <a:gridCol w="2397211"/>
                <a:gridCol w="6746788"/>
              </a:tblGrid>
              <a:tr h="212813">
                <a:tc>
                  <a:txBody>
                    <a:bodyPr/>
                    <a:lstStyle/>
                    <a:p>
                      <a:r>
                        <a:rPr lang="en-US" sz="2000" dirty="0" smtClean="0"/>
                        <a:t>Lease/Loan Terms:</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7 year; monthly payments in arrears</a:t>
                      </a:r>
                      <a:endParaRPr lang="en-US" sz="2000" dirty="0" smtClean="0">
                        <a:latin typeface="+mn-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Funding Date:</a:t>
                      </a:r>
                      <a:endParaRPr lang="en-US" sz="2000" dirty="0" smtClean="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Assumed July 15, 2016</a:t>
                      </a:r>
                      <a:endParaRPr lang="en-US" sz="2000" dirty="0" smtClean="0">
                        <a:latin typeface="+mn-lt"/>
                      </a:endParaRPr>
                    </a:p>
                  </a:txBody>
                  <a:tcPr/>
                </a:tc>
              </a:tr>
              <a:tr h="420899">
                <a:tc>
                  <a:txBody>
                    <a:bodyPr/>
                    <a:lstStyle/>
                    <a:p>
                      <a:r>
                        <a:rPr lang="en-US" sz="2000" dirty="0" smtClean="0"/>
                        <a:t>Tax Depreciation:</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7 year MACRS (pricing shown with and without 50% bonus </a:t>
                      </a:r>
                      <a:r>
                        <a:rPr lang="en-US" sz="2000" dirty="0" err="1" smtClean="0"/>
                        <a:t>depr</a:t>
                      </a:r>
                      <a:r>
                        <a:rPr lang="en-US" sz="2000" dirty="0" smtClean="0"/>
                        <a:t>)</a:t>
                      </a:r>
                      <a:endParaRPr lang="en-US" sz="2000" dirty="0" smtClean="0">
                        <a:latin typeface="+mn-lt"/>
                      </a:endParaRPr>
                    </a:p>
                  </a:txBody>
                  <a:tcPr/>
                </a:tc>
              </a:tr>
              <a:tr h="370840">
                <a:tc>
                  <a:txBody>
                    <a:bodyPr/>
                    <a:lstStyle/>
                    <a:p>
                      <a:r>
                        <a:rPr lang="en-US" sz="2000" dirty="0" smtClean="0"/>
                        <a:t>EBO (Lease):</a:t>
                      </a:r>
                      <a:endParaRPr lang="en-US" sz="2000" dirty="0">
                        <a:latin typeface="+mn-lt"/>
                      </a:endParaRPr>
                    </a:p>
                  </a:txBody>
                  <a:tcPr/>
                </a:tc>
                <a:tc>
                  <a:txBody>
                    <a:bodyPr/>
                    <a:lstStyle/>
                    <a:p>
                      <a:r>
                        <a:rPr lang="en-US" sz="2000" dirty="0" smtClean="0"/>
                        <a:t>Single fixed price early buyout option (EBO) option 12 months prior</a:t>
                      </a:r>
                      <a:r>
                        <a:rPr lang="en-US" sz="2000" baseline="0" dirty="0" smtClean="0"/>
                        <a:t> to end of lease term</a:t>
                      </a:r>
                      <a:endParaRPr lang="en-US" sz="2000" dirty="0"/>
                    </a:p>
                  </a:txBody>
                  <a:tcPr/>
                </a:tc>
              </a:tr>
            </a:tbl>
          </a:graphicData>
        </a:graphic>
      </p:graphicFrame>
      <p:sp>
        <p:nvSpPr>
          <p:cNvPr id="5" name="TextBox 4"/>
          <p:cNvSpPr txBox="1"/>
          <p:nvPr/>
        </p:nvSpPr>
        <p:spPr>
          <a:xfrm>
            <a:off x="176783" y="4436186"/>
            <a:ext cx="843800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End of Lease Options</a:t>
            </a:r>
          </a:p>
          <a:p>
            <a:pPr marL="800100" lvl="1" indent="-342900">
              <a:buFont typeface="Arial" panose="020B0604020202020204" pitchFamily="34" charset="0"/>
              <a:buChar char="•"/>
            </a:pPr>
            <a:r>
              <a:rPr lang="en-US" sz="2000" kern="1200" dirty="0" smtClean="0">
                <a:latin typeface="+mn-lt"/>
                <a:ea typeface="+mn-ea"/>
                <a:cs typeface="+mn-cs"/>
              </a:rPr>
              <a:t>Purchase for Fair Market Value</a:t>
            </a:r>
          </a:p>
          <a:p>
            <a:pPr marL="800100" lvl="1" indent="-342900">
              <a:buFont typeface="Arial" panose="020B0604020202020204" pitchFamily="34" charset="0"/>
              <a:buChar char="•"/>
            </a:pPr>
            <a:r>
              <a:rPr lang="en-US" sz="2000" dirty="0" smtClean="0"/>
              <a:t>Renew lease at Fair Rental Value</a:t>
            </a:r>
          </a:p>
          <a:p>
            <a:pPr marL="800100" lvl="1" indent="-342900">
              <a:buFont typeface="Arial" panose="020B0604020202020204" pitchFamily="34" charset="0"/>
              <a:buChar char="•"/>
            </a:pPr>
            <a:r>
              <a:rPr lang="en-US" sz="2000" kern="1200" dirty="0" smtClean="0"/>
              <a:t>Return equipment to the Lessor </a:t>
            </a:r>
            <a:endParaRPr lang="en-US" sz="2000" dirty="0"/>
          </a:p>
          <a:p>
            <a:pPr marL="342900" indent="-342900">
              <a:buFont typeface="Arial" panose="020B0604020202020204" pitchFamily="34" charset="0"/>
              <a:buChar char="•"/>
            </a:pPr>
            <a:r>
              <a:rPr lang="en-US" sz="2000" dirty="0" smtClean="0"/>
              <a:t>Loan Assumptions:   Assumes 100% financing; fully amortizing over the term </a:t>
            </a:r>
            <a:endParaRPr lang="en-US" sz="2000" dirty="0"/>
          </a:p>
          <a:p>
            <a:pPr lvl="1"/>
            <a:endParaRPr lang="en-US" sz="2000" kern="1200" dirty="0" smtClean="0">
              <a:solidFill>
                <a:srgbClr val="00539B"/>
              </a:solidFill>
              <a:latin typeface="+mn-lt"/>
              <a:ea typeface="+mn-ea"/>
              <a:cs typeface="+mn-cs"/>
            </a:endParaRPr>
          </a:p>
        </p:txBody>
      </p:sp>
    </p:spTree>
    <p:extLst>
      <p:ext uri="{BB962C8B-B14F-4D97-AF65-F5344CB8AC3E}">
        <p14:creationId xmlns:p14="http://schemas.microsoft.com/office/powerpoint/2010/main" val="336829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584775"/>
          </a:xfrm>
          <a:prstGeom prst="rect">
            <a:avLst/>
          </a:prstGeom>
          <a:noFill/>
        </p:spPr>
        <p:txBody>
          <a:bodyPr wrap="square" rtlCol="0">
            <a:spAutoFit/>
          </a:bodyPr>
          <a:lstStyle/>
          <a:p>
            <a:r>
              <a:rPr lang="en-US" sz="3200" b="1" dirty="0" smtClean="0">
                <a:solidFill>
                  <a:srgbClr val="00539B"/>
                </a:solidFill>
              </a:rPr>
              <a:t>7 Year Term Economic Analysis</a:t>
            </a:r>
            <a:endParaRPr lang="en-US" sz="1600" dirty="0" smtClean="0">
              <a:solidFill>
                <a:schemeClr val="bg1"/>
              </a:solidFill>
              <a:latin typeface="+mj-lt"/>
            </a:endParaRP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7" name="Group 35"/>
          <p:cNvGraphicFramePr>
            <a:graphicFrameLocks/>
          </p:cNvGraphicFramePr>
          <p:nvPr>
            <p:extLst>
              <p:ext uri="{D42A27DB-BD31-4B8C-83A1-F6EECF244321}">
                <p14:modId xmlns:p14="http://schemas.microsoft.com/office/powerpoint/2010/main" val="4231631198"/>
              </p:ext>
            </p:extLst>
          </p:nvPr>
        </p:nvGraphicFramePr>
        <p:xfrm>
          <a:off x="457200" y="1922269"/>
          <a:ext cx="8229600" cy="3188971"/>
        </p:xfrm>
        <a:graphic>
          <a:graphicData uri="http://schemas.openxmlformats.org/drawingml/2006/table">
            <a:tbl>
              <a:tblPr>
                <a:tableStyleId>{BC89EF96-8CEA-46FF-86C4-4CE0E7609802}</a:tableStyleId>
              </a:tblPr>
              <a:tblGrid>
                <a:gridCol w="1646238"/>
                <a:gridCol w="1646237"/>
                <a:gridCol w="1546225"/>
                <a:gridCol w="1744663"/>
                <a:gridCol w="1646237"/>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Product</a:t>
                      </a:r>
                      <a:endParaRPr kumimoji="0" lang="en-US" sz="20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Monthly Payment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 of Equipment Cost)</a:t>
                      </a:r>
                      <a:endParaRPr kumimoji="0" lang="en-US" sz="11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Full Term Implicit Rate</a:t>
                      </a:r>
                      <a:endParaRPr kumimoji="0" lang="en-US" sz="20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Fixed EBO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Amount- 6 yrs</a:t>
                      </a:r>
                      <a:endParaRPr kumimoji="0" lang="en-US" sz="20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Implicit Rate to the EBO</a:t>
                      </a:r>
                      <a:endParaRPr kumimoji="0" lang="en-US" sz="2000" b="0" i="0" u="none" strike="noStrike" cap="none" normalizeH="0" baseline="0" dirty="0" smtClean="0">
                        <a:ln>
                          <a:noFill/>
                        </a:ln>
                        <a:solidFill>
                          <a:schemeClr val="tx1"/>
                        </a:solidFill>
                        <a:effectLst/>
                        <a:latin typeface="+mn-lt"/>
                      </a:endParaRPr>
                    </a:p>
                  </a:txBody>
                  <a:tcPr horzOverflow="overflow">
                    <a:solidFill>
                      <a:schemeClr val="accent5">
                        <a:lumMod val="40000"/>
                        <a:lumOff val="60000"/>
                      </a:schemeClr>
                    </a:solid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Loan</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1.358152%</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3.81%</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N/A</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N/A</a:t>
                      </a:r>
                      <a:endParaRPr kumimoji="0" lang="en-US" sz="1800" b="0" i="0" u="none" strike="noStrike" cap="none" normalizeH="0" baseline="0" dirty="0" smtClean="0">
                        <a:ln>
                          <a:noFill/>
                        </a:ln>
                        <a:solidFill>
                          <a:schemeClr val="tx1"/>
                        </a:solidFill>
                        <a:effectLst/>
                        <a:latin typeface="+mn-lt"/>
                      </a:endParaRPr>
                    </a:p>
                  </a:txBody>
                  <a:tcPr horzOverflow="overflow"/>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(w/50% bonus)</a:t>
                      </a:r>
                      <a:endParaRPr kumimoji="0" lang="en-US" sz="11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1.104986%</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-2.08%</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$332,487 (33.25%)</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3.13%</a:t>
                      </a:r>
                      <a:endParaRPr kumimoji="0" lang="en-US" sz="1800" b="0" i="0" u="none" strike="noStrike" cap="none" normalizeH="0" baseline="0" dirty="0" smtClean="0">
                        <a:ln>
                          <a:noFill/>
                        </a:ln>
                        <a:solidFill>
                          <a:schemeClr val="tx1"/>
                        </a:solidFill>
                        <a:effectLst/>
                        <a:latin typeface="+mn-lt"/>
                      </a:endParaRPr>
                    </a:p>
                  </a:txBody>
                  <a:tcPr horzOverflow="overflow"/>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(w/o 50% bonus)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1.128544%</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-1.49%</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$335,731 (33.57%)</a:t>
                      </a: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3.61%</a:t>
                      </a:r>
                      <a:endParaRPr kumimoji="0" lang="en-US" sz="1800" b="0" i="0" u="none" strike="noStrike" cap="none" normalizeH="0" baseline="0" dirty="0" smtClean="0">
                        <a:ln>
                          <a:noFill/>
                        </a:ln>
                        <a:solidFill>
                          <a:schemeClr val="tx1"/>
                        </a:solidFill>
                        <a:effectLst/>
                        <a:latin typeface="+mn-lt"/>
                      </a:endParaRPr>
                    </a:p>
                  </a:txBody>
                  <a:tcPr horzOverflow="overflow"/>
                </a:tc>
              </a:tr>
            </a:tbl>
          </a:graphicData>
        </a:graphic>
      </p:graphicFrame>
    </p:spTree>
    <p:extLst>
      <p:ext uri="{BB962C8B-B14F-4D97-AF65-F5344CB8AC3E}">
        <p14:creationId xmlns:p14="http://schemas.microsoft.com/office/powerpoint/2010/main" val="1897292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584775"/>
          </a:xfrm>
          <a:prstGeom prst="rect">
            <a:avLst/>
          </a:prstGeom>
          <a:noFill/>
        </p:spPr>
        <p:txBody>
          <a:bodyPr wrap="square" rtlCol="0">
            <a:spAutoFit/>
          </a:bodyPr>
          <a:lstStyle/>
          <a:p>
            <a:r>
              <a:rPr lang="en-US" sz="3200" b="1" dirty="0" smtClean="0">
                <a:solidFill>
                  <a:srgbClr val="00539B"/>
                </a:solidFill>
              </a:rPr>
              <a:t>7 Year Term Accounting Analysis</a:t>
            </a:r>
            <a:endParaRPr lang="en-US" sz="1600" dirty="0" smtClean="0">
              <a:solidFill>
                <a:schemeClr val="bg1"/>
              </a:solidFill>
              <a:latin typeface="+mj-lt"/>
            </a:endParaRP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5" name="Group 171"/>
          <p:cNvGraphicFramePr>
            <a:graphicFrameLocks/>
          </p:cNvGraphicFramePr>
          <p:nvPr>
            <p:extLst>
              <p:ext uri="{D42A27DB-BD31-4B8C-83A1-F6EECF244321}">
                <p14:modId xmlns:p14="http://schemas.microsoft.com/office/powerpoint/2010/main" val="934778306"/>
              </p:ext>
            </p:extLst>
          </p:nvPr>
        </p:nvGraphicFramePr>
        <p:xfrm>
          <a:off x="330993" y="1389240"/>
          <a:ext cx="8129589" cy="4210675"/>
        </p:xfrm>
        <a:graphic>
          <a:graphicData uri="http://schemas.openxmlformats.org/drawingml/2006/table">
            <a:tbl>
              <a:tblPr/>
              <a:tblGrid>
                <a:gridCol w="1626232"/>
                <a:gridCol w="1626231"/>
                <a:gridCol w="1624663"/>
                <a:gridCol w="1626232"/>
                <a:gridCol w="1626231"/>
              </a:tblGrid>
              <a:tr h="355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Depreciation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Total 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Expense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296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$15,543.54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$59,523.81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$75,067.35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$56,427.20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$33,865.79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$176,722.93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$28,859.79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$171,716.93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$23,659.69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$166,516.83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$18,257.97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$161,115.12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$12,646.82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$155,503.96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$6,818.11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$142,857.14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$149,675.25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19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$1,195.99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$83,333.33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$84,529.32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$78,998.08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489398" y="5817718"/>
            <a:ext cx="8021191" cy="646331"/>
          </a:xfrm>
          <a:prstGeom prst="rect">
            <a:avLst/>
          </a:prstGeom>
          <a:noFill/>
        </p:spPr>
        <p:txBody>
          <a:bodyPr wrap="square" rtlCol="0">
            <a:spAutoFit/>
          </a:bodyPr>
          <a:lstStyle/>
          <a:p>
            <a:r>
              <a:rPr lang="en-US" kern="1200" dirty="0" smtClean="0">
                <a:latin typeface="+mn-lt"/>
                <a:ea typeface="+mn-ea"/>
                <a:cs typeface="+mn-cs"/>
              </a:rPr>
              <a:t>* - Straight Line Lease Expense is allowed for operating leasing under current and proposed ASC 842 </a:t>
            </a:r>
            <a:r>
              <a:rPr lang="en-US" dirty="0"/>
              <a:t>l</a:t>
            </a:r>
            <a:r>
              <a:rPr lang="en-US" kern="1200" dirty="0" smtClean="0">
                <a:latin typeface="+mn-lt"/>
                <a:ea typeface="+mn-ea"/>
                <a:cs typeface="+mn-cs"/>
              </a:rPr>
              <a:t>ease accounting.  Assumes no bonus depreciation. </a:t>
            </a:r>
          </a:p>
        </p:txBody>
      </p:sp>
    </p:spTree>
    <p:extLst>
      <p:ext uri="{BB962C8B-B14F-4D97-AF65-F5344CB8AC3E}">
        <p14:creationId xmlns:p14="http://schemas.microsoft.com/office/powerpoint/2010/main" val="137265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6984" y="1613736"/>
            <a:ext cx="7886700" cy="1500187"/>
          </a:xfrm>
        </p:spPr>
        <p:txBody>
          <a:bodyPr>
            <a:normAutofit/>
          </a:bodyPr>
          <a:lstStyle/>
          <a:p>
            <a:pPr algn="ctr"/>
            <a:r>
              <a:rPr lang="en-US" sz="4000" b="1" dirty="0" smtClean="0"/>
              <a:t>Industry Overview </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44" y="2286324"/>
            <a:ext cx="2171580" cy="2161971"/>
          </a:xfrm>
          <a:prstGeom prst="rect">
            <a:avLst/>
          </a:prstGeom>
        </p:spPr>
      </p:pic>
      <p:sp>
        <p:nvSpPr>
          <p:cNvPr id="6" name="TextBox 5"/>
          <p:cNvSpPr txBox="1"/>
          <p:nvPr/>
        </p:nvSpPr>
        <p:spPr>
          <a:xfrm>
            <a:off x="0" y="363774"/>
            <a:ext cx="8437627" cy="923330"/>
          </a:xfrm>
          <a:prstGeom prst="rect">
            <a:avLst/>
          </a:prstGeom>
          <a:noFill/>
        </p:spPr>
        <p:txBody>
          <a:bodyPr wrap="square" rtlCol="0">
            <a:spAutoFit/>
          </a:bodyPr>
          <a:lstStyle/>
          <a:p>
            <a:r>
              <a:rPr lang="en-US" sz="3600" b="1" dirty="0" smtClean="0">
                <a:solidFill>
                  <a:srgbClr val="00539B"/>
                </a:solidFill>
              </a:rPr>
              <a:t>Equipment Leasing and Finance</a:t>
            </a:r>
            <a:endParaRPr lang="en-US" sz="3600" b="1" kern="1200" dirty="0" smtClean="0">
              <a:solidFill>
                <a:srgbClr val="00539B"/>
              </a:solidFill>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244895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4980791"/>
          </a:xfrm>
        </p:spPr>
        <p:txBody>
          <a:bodyPr>
            <a:normAutofit/>
          </a:bodyPr>
          <a:lstStyle/>
          <a:p>
            <a:pPr marL="571500" indent="-571500">
              <a:buFont typeface="Arial" panose="020B0604020202020204" pitchFamily="34" charset="0"/>
              <a:buChar char="•"/>
            </a:pPr>
            <a:r>
              <a:rPr lang="en-US" dirty="0" smtClean="0"/>
              <a:t>Current and future Tax positions</a:t>
            </a:r>
          </a:p>
          <a:p>
            <a:pPr marL="1028700" lvl="1" indent="-571500">
              <a:buFont typeface="Arial" panose="020B0604020202020204" pitchFamily="34" charset="0"/>
              <a:buChar char="•"/>
            </a:pPr>
            <a:r>
              <a:rPr lang="en-US" sz="1800" dirty="0" smtClean="0">
                <a:solidFill>
                  <a:schemeClr val="tx1"/>
                </a:solidFill>
              </a:rPr>
              <a:t>Anticipated Equipment acquisitions</a:t>
            </a:r>
          </a:p>
          <a:p>
            <a:pPr marL="1028700" lvl="1" indent="-571500">
              <a:buFont typeface="Arial" panose="020B0604020202020204" pitchFamily="34" charset="0"/>
              <a:buChar char="•"/>
            </a:pPr>
            <a:r>
              <a:rPr lang="en-US" sz="1800" dirty="0" smtClean="0">
                <a:solidFill>
                  <a:schemeClr val="tx1"/>
                </a:solidFill>
              </a:rPr>
              <a:t>AMT</a:t>
            </a:r>
          </a:p>
          <a:p>
            <a:pPr marL="1028700" lvl="1" indent="-571500">
              <a:buFont typeface="Arial" panose="020B0604020202020204" pitchFamily="34" charset="0"/>
              <a:buChar char="•"/>
            </a:pPr>
            <a:r>
              <a:rPr lang="en-US" sz="1800" dirty="0" smtClean="0">
                <a:solidFill>
                  <a:schemeClr val="tx1"/>
                </a:solidFill>
              </a:rPr>
              <a:t>Loss Carry Forwards</a:t>
            </a:r>
            <a:r>
              <a:rPr lang="en-US" sz="1600" dirty="0" smtClean="0"/>
              <a:t/>
            </a:r>
            <a:br>
              <a:rPr lang="en-US" sz="1600" dirty="0" smtClean="0"/>
            </a:br>
            <a:endParaRPr lang="en-US" sz="1600" dirty="0" smtClean="0"/>
          </a:p>
          <a:p>
            <a:pPr marL="571500" indent="-571500">
              <a:buFont typeface="Arial" panose="020B0604020202020204" pitchFamily="34" charset="0"/>
              <a:buChar char="•"/>
            </a:pPr>
            <a:r>
              <a:rPr lang="en-US" dirty="0" smtClean="0"/>
              <a:t>Financing Caps under Credit Facilities</a:t>
            </a:r>
          </a:p>
          <a:p>
            <a:pPr marL="571500" indent="-571500">
              <a:buFont typeface="Arial" panose="020B0604020202020204" pitchFamily="34" charset="0"/>
              <a:buChar char="•"/>
            </a:pPr>
            <a:r>
              <a:rPr lang="en-US" dirty="0" smtClean="0"/>
              <a:t>Lease benefit will be more significant for assets with shorter MACRS</a:t>
            </a:r>
          </a:p>
          <a:p>
            <a:pPr marL="571500" indent="-571500">
              <a:buFont typeface="Arial" panose="020B0604020202020204" pitchFamily="34" charset="0"/>
              <a:buChar char="•"/>
            </a:pPr>
            <a:r>
              <a:rPr lang="en-US" dirty="0" smtClean="0"/>
              <a:t>Operational flexibility/return options under lease financing</a:t>
            </a:r>
          </a:p>
          <a:p>
            <a:pPr marL="571500" indent="-571500">
              <a:buFont typeface="Arial" panose="020B0604020202020204" pitchFamily="34" charset="0"/>
              <a:buChar char="•"/>
            </a:pPr>
            <a:r>
              <a:rPr lang="en-US" dirty="0" smtClean="0"/>
              <a:t>Changes in accounting rules expected to be effective in 2019</a:t>
            </a:r>
            <a:endParaRPr lang="en-US" dirty="0"/>
          </a:p>
          <a:p>
            <a:pPr marL="1028700" lvl="1" indent="-571500">
              <a:buFont typeface="Arial" panose="020B0604020202020204" pitchFamily="34" charset="0"/>
              <a:buChar char="•"/>
            </a:pPr>
            <a:r>
              <a:rPr lang="en-US" sz="1800" dirty="0" smtClean="0">
                <a:solidFill>
                  <a:schemeClr val="tx1"/>
                </a:solidFill>
              </a:rPr>
              <a:t>Operating leases on balance sheet as an asset and no=debt liability</a:t>
            </a:r>
          </a:p>
          <a:p>
            <a:pPr marL="1028700" lvl="1" indent="-571500">
              <a:buFont typeface="Arial" panose="020B0604020202020204" pitchFamily="34" charset="0"/>
              <a:buChar char="•"/>
            </a:pPr>
            <a:r>
              <a:rPr lang="en-US" sz="1800" dirty="0" smtClean="0">
                <a:solidFill>
                  <a:schemeClr val="tx1"/>
                </a:solidFill>
              </a:rPr>
              <a:t>Operating leases retain straight line expense on P&amp;L</a:t>
            </a:r>
            <a:endParaRPr lang="en-US" sz="1600" dirty="0"/>
          </a:p>
          <a:p>
            <a:pPr marL="571500" indent="-571500">
              <a:buFont typeface="Arial" panose="020B0604020202020204" pitchFamily="34" charset="0"/>
              <a:buChar char="•"/>
            </a:pPr>
            <a:endParaRPr lang="en-US" sz="3600" dirty="0" smtClean="0"/>
          </a:p>
          <a:p>
            <a:pPr algn="ctr"/>
            <a:endParaRPr lang="en-US" sz="3200" dirty="0" smtClean="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Other Considerations</a:t>
            </a:r>
            <a:endParaRPr lang="en-US" sz="4800" b="1" kern="1200" dirty="0" smtClean="0">
              <a:solidFill>
                <a:srgbClr val="00539B"/>
              </a:solidFill>
              <a:latin typeface="+mn-lt"/>
              <a:ea typeface="+mn-ea"/>
              <a:cs typeface="+mn-cs"/>
            </a:endParaRPr>
          </a:p>
        </p:txBody>
      </p:sp>
    </p:spTree>
    <p:extLst>
      <p:ext uri="{BB962C8B-B14F-4D97-AF65-F5344CB8AC3E}">
        <p14:creationId xmlns:p14="http://schemas.microsoft.com/office/powerpoint/2010/main" val="2810598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400" b="1" dirty="0" smtClean="0"/>
              <a:t>Basics of Tax and Accounting</a:t>
            </a:r>
            <a:endParaRPr lang="en-US" sz="4400" b="1" dirty="0"/>
          </a:p>
        </p:txBody>
      </p:sp>
    </p:spTree>
    <p:extLst>
      <p:ext uri="{BB962C8B-B14F-4D97-AF65-F5344CB8AC3E}">
        <p14:creationId xmlns:p14="http://schemas.microsoft.com/office/powerpoint/2010/main" val="3789726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7715" y="1741981"/>
            <a:ext cx="8429105" cy="3744419"/>
          </a:xfrm>
        </p:spPr>
        <p:txBody>
          <a:bodyPr>
            <a:normAutofit/>
          </a:bodyPr>
          <a:lstStyle/>
          <a:p>
            <a:r>
              <a:rPr lang="en-US" sz="3600" dirty="0" smtClean="0"/>
              <a:t>Who gets the tax benefits from equipment?</a:t>
            </a:r>
          </a:p>
          <a:p>
            <a:endParaRPr lang="en-US" sz="1600" dirty="0" smtClean="0"/>
          </a:p>
          <a:p>
            <a:pPr marL="1028700" lvl="1" indent="-571500">
              <a:buFont typeface="Arial" panose="020B0604020202020204" pitchFamily="34" charset="0"/>
              <a:buChar char="•"/>
            </a:pPr>
            <a:r>
              <a:rPr lang="en-US" sz="2800" dirty="0" smtClean="0">
                <a:solidFill>
                  <a:schemeClr val="tx1"/>
                </a:solidFill>
              </a:rPr>
              <a:t>Is the transaction a true lease (also called a tax lease)? </a:t>
            </a:r>
          </a:p>
          <a:p>
            <a:pPr lvl="1" algn="ctr"/>
            <a:r>
              <a:rPr lang="en-US" sz="5400" dirty="0" smtClean="0">
                <a:solidFill>
                  <a:schemeClr val="tx1"/>
                </a:solidFill>
              </a:rPr>
              <a:t>or</a:t>
            </a:r>
          </a:p>
          <a:p>
            <a:pPr marL="914400" lvl="1" indent="-457200">
              <a:buFont typeface="Arial" panose="020B0604020202020204" pitchFamily="34" charset="0"/>
              <a:buChar char="•"/>
            </a:pPr>
            <a:r>
              <a:rPr lang="en-US" sz="2800" dirty="0" smtClean="0">
                <a:solidFill>
                  <a:schemeClr val="tx1"/>
                </a:solidFill>
              </a:rPr>
              <a:t>Is it a conditional sales lease (also called a non- tax lease)?</a:t>
            </a:r>
          </a:p>
          <a:p>
            <a:endParaRPr lang="en-US" dirty="0"/>
          </a:p>
          <a:p>
            <a:pPr marL="571500" indent="-571500">
              <a:buFont typeface="Arial" panose="020B0604020202020204" pitchFamily="34" charset="0"/>
              <a:buChar char="•"/>
            </a:pPr>
            <a:endParaRPr lang="en-US" sz="3600" dirty="0" smtClean="0"/>
          </a:p>
          <a:p>
            <a:pPr algn="ctr"/>
            <a:endParaRPr lang="en-US" sz="3200" dirty="0" smtClean="0"/>
          </a:p>
        </p:txBody>
      </p:sp>
      <p:sp>
        <p:nvSpPr>
          <p:cNvPr id="3" name="TextBox 2"/>
          <p:cNvSpPr txBox="1"/>
          <p:nvPr/>
        </p:nvSpPr>
        <p:spPr>
          <a:xfrm>
            <a:off x="101066" y="209227"/>
            <a:ext cx="6888997" cy="830997"/>
          </a:xfrm>
          <a:prstGeom prst="rect">
            <a:avLst/>
          </a:prstGeom>
          <a:noFill/>
        </p:spPr>
        <p:txBody>
          <a:bodyPr wrap="square" rtlCol="0">
            <a:spAutoFit/>
          </a:bodyPr>
          <a:lstStyle/>
          <a:p>
            <a:r>
              <a:rPr lang="en-US" sz="4800" b="1" dirty="0" smtClean="0">
                <a:solidFill>
                  <a:srgbClr val="00539B"/>
                </a:solidFill>
              </a:rPr>
              <a:t>Tax</a:t>
            </a:r>
            <a:endParaRPr lang="en-US" sz="4800" b="1" kern="1200" dirty="0" smtClean="0">
              <a:solidFill>
                <a:srgbClr val="00539B"/>
              </a:solidFill>
              <a:latin typeface="+mn-lt"/>
              <a:ea typeface="+mn-ea"/>
              <a:cs typeface="+mn-cs"/>
            </a:endParaRPr>
          </a:p>
        </p:txBody>
      </p:sp>
    </p:spTree>
    <p:extLst>
      <p:ext uri="{BB962C8B-B14F-4D97-AF65-F5344CB8AC3E}">
        <p14:creationId xmlns:p14="http://schemas.microsoft.com/office/powerpoint/2010/main" val="3820894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7715" y="1741981"/>
            <a:ext cx="8429105" cy="4697456"/>
          </a:xfrm>
        </p:spPr>
        <p:txBody>
          <a:bodyPr>
            <a:normAutofit fontScale="92500" lnSpcReduction="10000"/>
          </a:bodyPr>
          <a:lstStyle/>
          <a:p>
            <a:r>
              <a:rPr lang="en-US" sz="3600" b="1" dirty="0" smtClean="0"/>
              <a:t>True Lease</a:t>
            </a:r>
          </a:p>
          <a:p>
            <a:pPr marL="457200" indent="-457200">
              <a:buFont typeface="Arial" panose="020B0604020202020204" pitchFamily="34" charset="0"/>
              <a:buChar char="•"/>
            </a:pPr>
            <a:r>
              <a:rPr lang="en-US" sz="3000" dirty="0" smtClean="0">
                <a:solidFill>
                  <a:schemeClr val="tx1"/>
                </a:solidFill>
              </a:rPr>
              <a:t>Allows the lessor to use the tax benefits of ownership, including tax depreciation </a:t>
            </a:r>
          </a:p>
          <a:p>
            <a:pPr marL="457200" indent="-457200">
              <a:buFont typeface="Arial" panose="020B0604020202020204" pitchFamily="34" charset="0"/>
              <a:buChar char="•"/>
            </a:pPr>
            <a:r>
              <a:rPr lang="en-US" sz="3000" dirty="0" smtClean="0"/>
              <a:t>Allows the lessee to expense rental payments</a:t>
            </a:r>
            <a:endParaRPr lang="en-US" sz="1000" dirty="0" smtClean="0"/>
          </a:p>
          <a:p>
            <a:pPr marL="457200" indent="-457200">
              <a:buFont typeface="Arial" panose="020B0604020202020204" pitchFamily="34" charset="0"/>
              <a:buChar char="•"/>
            </a:pPr>
            <a:endParaRPr lang="en-US" sz="1300" dirty="0" smtClean="0"/>
          </a:p>
          <a:p>
            <a:r>
              <a:rPr lang="en-US" sz="3600" b="1" dirty="0" smtClean="0">
                <a:solidFill>
                  <a:schemeClr val="tx1"/>
                </a:solidFill>
              </a:rPr>
              <a:t>Conditional Sales Lease </a:t>
            </a:r>
            <a:r>
              <a:rPr lang="en-US" sz="3000" dirty="0" smtClean="0">
                <a:solidFill>
                  <a:schemeClr val="tx1"/>
                </a:solidFill>
              </a:rPr>
              <a:t>– An agreement financing the sale of the equipment that:</a:t>
            </a:r>
          </a:p>
          <a:p>
            <a:pPr marL="457200" indent="-457200">
              <a:buFont typeface="Arial" panose="020B0604020202020204" pitchFamily="34" charset="0"/>
              <a:buChar char="•"/>
            </a:pPr>
            <a:r>
              <a:rPr lang="en-US" sz="3000" dirty="0" smtClean="0"/>
              <a:t>Allows the lessee </a:t>
            </a:r>
            <a:r>
              <a:rPr lang="en-US" sz="3000" smtClean="0"/>
              <a:t>to </a:t>
            </a:r>
            <a:r>
              <a:rPr lang="en-US" sz="3000" smtClean="0"/>
              <a:t>receive </a:t>
            </a:r>
            <a:r>
              <a:rPr lang="en-US" sz="3000" dirty="0" smtClean="0"/>
              <a:t>the tax depreciation from the equipment</a:t>
            </a:r>
          </a:p>
          <a:p>
            <a:pPr marL="457200" indent="-457200">
              <a:buFont typeface="Arial" panose="020B0604020202020204" pitchFamily="34" charset="0"/>
              <a:buChar char="•"/>
            </a:pPr>
            <a:r>
              <a:rPr lang="en-US" sz="3000" dirty="0" smtClean="0"/>
              <a:t>Allows the lessee to deduct the portion of rental payments considered as interest expense. </a:t>
            </a:r>
            <a:endParaRPr lang="en-US" sz="2600" dirty="0" smtClean="0">
              <a:solidFill>
                <a:schemeClr val="tx1"/>
              </a:solidFill>
            </a:endParaRPr>
          </a:p>
          <a:p>
            <a:endParaRPr lang="en-US" dirty="0"/>
          </a:p>
          <a:p>
            <a:pPr marL="571500" indent="-571500">
              <a:buFont typeface="Arial" panose="020B0604020202020204" pitchFamily="34" charset="0"/>
              <a:buChar char="•"/>
            </a:pPr>
            <a:endParaRPr lang="en-US" sz="3600" dirty="0" smtClean="0"/>
          </a:p>
          <a:p>
            <a:pPr algn="ctr"/>
            <a:endParaRPr lang="en-US" sz="3200" dirty="0" smtClean="0"/>
          </a:p>
        </p:txBody>
      </p:sp>
      <p:sp>
        <p:nvSpPr>
          <p:cNvPr id="3" name="TextBox 2"/>
          <p:cNvSpPr txBox="1"/>
          <p:nvPr/>
        </p:nvSpPr>
        <p:spPr>
          <a:xfrm>
            <a:off x="101066" y="209227"/>
            <a:ext cx="6888997" cy="1107996"/>
          </a:xfrm>
          <a:prstGeom prst="rect">
            <a:avLst/>
          </a:prstGeom>
          <a:noFill/>
        </p:spPr>
        <p:txBody>
          <a:bodyPr wrap="square" rtlCol="0">
            <a:spAutoFit/>
          </a:bodyPr>
          <a:lstStyle/>
          <a:p>
            <a:r>
              <a:rPr lang="en-US" sz="4800" b="1" dirty="0" smtClean="0">
                <a:solidFill>
                  <a:srgbClr val="00539B"/>
                </a:solidFill>
              </a:rPr>
              <a:t>Tax</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141483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66" y="209227"/>
            <a:ext cx="6888997" cy="830997"/>
          </a:xfrm>
          <a:prstGeom prst="rect">
            <a:avLst/>
          </a:prstGeom>
          <a:noFill/>
        </p:spPr>
        <p:txBody>
          <a:bodyPr wrap="square" rtlCol="0">
            <a:spAutoFit/>
          </a:bodyPr>
          <a:lstStyle/>
          <a:p>
            <a:r>
              <a:rPr lang="en-US" sz="4800" b="1" dirty="0" smtClean="0">
                <a:solidFill>
                  <a:srgbClr val="00539B"/>
                </a:solidFill>
              </a:rPr>
              <a:t>Accounting</a:t>
            </a:r>
            <a:endParaRPr lang="en-US" sz="4800" b="1" kern="1200" dirty="0" smtClean="0">
              <a:solidFill>
                <a:srgbClr val="00539B"/>
              </a:solidFill>
              <a:latin typeface="+mn-lt"/>
              <a:ea typeface="+mn-ea"/>
              <a:cs typeface="+mn-cs"/>
            </a:endParaRPr>
          </a:p>
        </p:txBody>
      </p:sp>
      <p:sp>
        <p:nvSpPr>
          <p:cNvPr id="5" name="Rectangle 4"/>
          <p:cNvSpPr/>
          <p:nvPr/>
        </p:nvSpPr>
        <p:spPr>
          <a:xfrm>
            <a:off x="207909" y="1339081"/>
            <a:ext cx="8573632" cy="5124480"/>
          </a:xfrm>
          <a:prstGeom prst="rect">
            <a:avLst/>
          </a:prstGeom>
        </p:spPr>
        <p:txBody>
          <a:bodyPr wrap="square">
            <a:spAutoFit/>
          </a:bodyPr>
          <a:lstStyle/>
          <a:p>
            <a:r>
              <a:rPr lang="en-US" b="1" dirty="0"/>
              <a:t>The </a:t>
            </a:r>
            <a:r>
              <a:rPr lang="en-US" b="1" dirty="0" smtClean="0"/>
              <a:t>major question regarding the proposed new rules focuses on </a:t>
            </a:r>
            <a:r>
              <a:rPr lang="en-US" b="1" dirty="0"/>
              <a:t>the lessee. </a:t>
            </a:r>
          </a:p>
          <a:p>
            <a:pPr algn="ctr"/>
            <a:endParaRPr lang="en-US" b="1" dirty="0" smtClean="0">
              <a:solidFill>
                <a:srgbClr val="9BBB59">
                  <a:lumMod val="75000"/>
                </a:srgbClr>
              </a:solidFill>
            </a:endParaRPr>
          </a:p>
          <a:p>
            <a:pPr algn="ctr"/>
            <a:r>
              <a:rPr lang="en-US" b="1" dirty="0" smtClean="0">
                <a:solidFill>
                  <a:schemeClr val="accent5">
                    <a:lumMod val="75000"/>
                  </a:schemeClr>
                </a:solidFill>
              </a:rPr>
              <a:t>What </a:t>
            </a:r>
            <a:r>
              <a:rPr lang="en-US" b="1" dirty="0">
                <a:solidFill>
                  <a:schemeClr val="accent5">
                    <a:lumMod val="75000"/>
                  </a:schemeClr>
                </a:solidFill>
              </a:rPr>
              <a:t>is the impact of capitalizing leases on lessee’s financial statements?</a:t>
            </a:r>
          </a:p>
          <a:p>
            <a:pPr algn="ctr"/>
            <a:endParaRPr lang="en-US" b="1" dirty="0"/>
          </a:p>
          <a:p>
            <a:pPr lvl="0"/>
            <a:r>
              <a:rPr lang="en-US" sz="1600" b="1" dirty="0">
                <a:solidFill>
                  <a:prstClr val="black"/>
                </a:solidFill>
              </a:rPr>
              <a:t>Finance Lease</a:t>
            </a:r>
          </a:p>
          <a:p>
            <a:pPr lvl="0"/>
            <a:r>
              <a:rPr lang="en-US" sz="1600" dirty="0">
                <a:solidFill>
                  <a:prstClr val="black"/>
                </a:solidFill>
              </a:rPr>
              <a:t>In a finance lease, the asset is called “finance lease right of use assets” and the liability, or capitalized rent payments, is called “finance lease liability” (classified as debt).  The lease costs are front ended comprised of imputed interest expense and asset amortization.</a:t>
            </a:r>
            <a:br>
              <a:rPr lang="en-US" sz="1600" dirty="0">
                <a:solidFill>
                  <a:prstClr val="black"/>
                </a:solidFill>
              </a:rPr>
            </a:br>
            <a:endParaRPr lang="en-US" sz="1600" dirty="0">
              <a:solidFill>
                <a:prstClr val="black"/>
              </a:solidFill>
            </a:endParaRPr>
          </a:p>
          <a:p>
            <a:pPr lvl="0"/>
            <a:r>
              <a:rPr lang="en-US" sz="1600" b="1" dirty="0">
                <a:solidFill>
                  <a:prstClr val="black"/>
                </a:solidFill>
              </a:rPr>
              <a:t>Operating Lease</a:t>
            </a:r>
          </a:p>
          <a:p>
            <a:pPr lvl="0"/>
            <a:r>
              <a:rPr lang="en-US" sz="1600" dirty="0">
                <a:solidFill>
                  <a:prstClr val="black"/>
                </a:solidFill>
              </a:rPr>
              <a:t>In an operating lease (a lease that fails to meet the </a:t>
            </a:r>
            <a:r>
              <a:rPr lang="en-US" sz="1600" dirty="0" smtClean="0">
                <a:solidFill>
                  <a:prstClr val="black"/>
                </a:solidFill>
              </a:rPr>
              <a:t>*ASC </a:t>
            </a:r>
            <a:r>
              <a:rPr lang="en-US" sz="1600" dirty="0">
                <a:solidFill>
                  <a:prstClr val="black"/>
                </a:solidFill>
              </a:rPr>
              <a:t>842 criteria to be a finance lease) the capitalized value (PV of the payments) is presented as “operating lease right of use assets” and “operating lease liability” (classified as a non-debt liability).  The lease cost is straight line average rent expense.</a:t>
            </a:r>
          </a:p>
          <a:p>
            <a:pPr lvl="0"/>
            <a:endParaRPr lang="en-US" sz="1600" dirty="0">
              <a:solidFill>
                <a:prstClr val="black"/>
              </a:solidFill>
            </a:endParaRPr>
          </a:p>
          <a:p>
            <a:pPr lvl="0"/>
            <a:r>
              <a:rPr lang="en-US" sz="1600" dirty="0">
                <a:solidFill>
                  <a:prstClr val="black"/>
                </a:solidFill>
              </a:rPr>
              <a:t>Finance and operating lease assets and liabilities must be broken out either on the balance sheet or in the footnotes.</a:t>
            </a:r>
          </a:p>
          <a:p>
            <a:r>
              <a:rPr lang="en-US" sz="1100" i="1" dirty="0" smtClean="0">
                <a:solidFill>
                  <a:prstClr val="black"/>
                </a:solidFill>
              </a:rPr>
              <a:t>				</a:t>
            </a:r>
            <a:br>
              <a:rPr lang="en-US" sz="1100" i="1" dirty="0" smtClean="0">
                <a:solidFill>
                  <a:prstClr val="black"/>
                </a:solidFill>
              </a:rPr>
            </a:br>
            <a:r>
              <a:rPr lang="en-US" sz="1100" i="1" dirty="0" smtClean="0">
                <a:solidFill>
                  <a:prstClr val="black"/>
                </a:solidFill>
              </a:rPr>
              <a:t>					</a:t>
            </a:r>
            <a:r>
              <a:rPr lang="en-US" sz="1200" i="1" dirty="0" smtClean="0">
                <a:solidFill>
                  <a:prstClr val="black"/>
                </a:solidFill>
              </a:rPr>
              <a:t>*</a:t>
            </a:r>
            <a:r>
              <a:rPr lang="en-US" sz="1200" i="1" dirty="0">
                <a:solidFill>
                  <a:prstClr val="black"/>
                </a:solidFill>
              </a:rPr>
              <a:t>Accounting Standards Codification (ASC) Section 842 – under the new FASB </a:t>
            </a:r>
            <a:r>
              <a:rPr lang="en-US" sz="1200" i="1" dirty="0" smtClean="0">
                <a:solidFill>
                  <a:prstClr val="black"/>
                </a:solidFill>
              </a:rPr>
              <a:t> codification</a:t>
            </a:r>
            <a:r>
              <a:rPr lang="en-US" sz="1200" i="1" dirty="0">
                <a:solidFill>
                  <a:prstClr val="black"/>
                </a:solidFill>
              </a:rPr>
              <a:t>, ASC </a:t>
            </a:r>
            <a:r>
              <a:rPr lang="en-US" sz="1200" i="1" dirty="0" smtClean="0">
                <a:solidFill>
                  <a:prstClr val="black"/>
                </a:solidFill>
              </a:rPr>
              <a:t>	</a:t>
            </a:r>
            <a:r>
              <a:rPr lang="en-US" sz="1200" i="1" dirty="0" smtClean="0">
                <a:solidFill>
                  <a:prstClr val="black"/>
                </a:solidFill>
                <a:latin typeface="Cambria" panose="02040503050406030204" pitchFamily="18" charset="0"/>
              </a:rPr>
              <a:t>				842 </a:t>
            </a:r>
            <a:r>
              <a:rPr lang="en-US" sz="1200" i="1" dirty="0">
                <a:solidFill>
                  <a:prstClr val="black"/>
                </a:solidFill>
                <a:latin typeface="Cambria" panose="02040503050406030204" pitchFamily="18" charset="0"/>
              </a:rPr>
              <a:t>is </a:t>
            </a:r>
            <a:r>
              <a:rPr lang="en-US" sz="1200" i="1" dirty="0" smtClean="0">
                <a:solidFill>
                  <a:prstClr val="black"/>
                </a:solidFill>
                <a:latin typeface="Cambria" panose="02040503050406030204" pitchFamily="18" charset="0"/>
              </a:rPr>
              <a:t>the section </a:t>
            </a:r>
            <a:r>
              <a:rPr lang="en-US" sz="1200" i="1" dirty="0">
                <a:solidFill>
                  <a:prstClr val="black"/>
                </a:solidFill>
                <a:latin typeface="Cambria" panose="02040503050406030204" pitchFamily="18" charset="0"/>
              </a:rPr>
              <a:t>that covers lease accounting rules </a:t>
            </a:r>
            <a:r>
              <a:rPr lang="en-US" sz="1200" i="1" dirty="0" smtClean="0">
                <a:solidFill>
                  <a:prstClr val="black"/>
                </a:solidFill>
                <a:latin typeface="Cambria" panose="02040503050406030204" pitchFamily="18" charset="0"/>
              </a:rPr>
              <a:t>(</a:t>
            </a:r>
            <a:r>
              <a:rPr lang="en-US" sz="1200" i="1" dirty="0">
                <a:solidFill>
                  <a:prstClr val="black"/>
                </a:solidFill>
                <a:latin typeface="Cambria" panose="02040503050406030204" pitchFamily="18" charset="0"/>
              </a:rPr>
              <a:t>replacing FAS </a:t>
            </a:r>
            <a:r>
              <a:rPr lang="en-US" sz="1200" i="1" dirty="0" smtClean="0">
                <a:solidFill>
                  <a:prstClr val="black"/>
                </a:solidFill>
                <a:latin typeface="Cambria" panose="02040503050406030204" pitchFamily="18" charset="0"/>
              </a:rPr>
              <a:t>13</a:t>
            </a:r>
            <a:r>
              <a:rPr lang="en-US" sz="1200" i="1" dirty="0">
                <a:solidFill>
                  <a:prstClr val="black"/>
                </a:solidFill>
                <a:latin typeface="Cambria" panose="02040503050406030204" pitchFamily="18" charset="0"/>
              </a:rPr>
              <a:t>).</a:t>
            </a:r>
            <a:endParaRPr lang="en-US" sz="1200" dirty="0">
              <a:latin typeface="Cambria" panose="02040503050406030204" pitchFamily="18" charset="0"/>
            </a:endParaRPr>
          </a:p>
        </p:txBody>
      </p:sp>
    </p:spTree>
    <p:extLst>
      <p:ext uri="{BB962C8B-B14F-4D97-AF65-F5344CB8AC3E}">
        <p14:creationId xmlns:p14="http://schemas.microsoft.com/office/powerpoint/2010/main" val="627849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66" y="209227"/>
            <a:ext cx="6888997" cy="1107996"/>
          </a:xfrm>
          <a:prstGeom prst="rect">
            <a:avLst/>
          </a:prstGeom>
          <a:noFill/>
        </p:spPr>
        <p:txBody>
          <a:bodyPr wrap="square" rtlCol="0">
            <a:spAutoFit/>
          </a:bodyPr>
          <a:lstStyle/>
          <a:p>
            <a:r>
              <a:rPr lang="en-US" sz="4800" b="1" dirty="0" smtClean="0">
                <a:solidFill>
                  <a:srgbClr val="00539B"/>
                </a:solidFill>
              </a:rPr>
              <a:t>Accounting</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970654015"/>
              </p:ext>
            </p:extLst>
          </p:nvPr>
        </p:nvGraphicFramePr>
        <p:xfrm>
          <a:off x="257576" y="1455312"/>
          <a:ext cx="8422784" cy="4816442"/>
        </p:xfrm>
        <a:graphic>
          <a:graphicData uri="http://schemas.openxmlformats.org/drawingml/2006/table">
            <a:tbl>
              <a:tblPr firstRow="1" firstCol="1" lastRow="1" lastCol="1" bandRow="1" bandCol="1">
                <a:tableStyleId>{5C22544A-7EE6-4342-B048-85BDC9FD1C3A}</a:tableStyleId>
              </a:tblPr>
              <a:tblGrid>
                <a:gridCol w="2665929"/>
                <a:gridCol w="2948419"/>
                <a:gridCol w="2808436"/>
              </a:tblGrid>
              <a:tr h="318710">
                <a:tc gridSpan="3">
                  <a:txBody>
                    <a:bodyPr/>
                    <a:lstStyle/>
                    <a:p>
                      <a:pPr marL="0" marR="0">
                        <a:spcBef>
                          <a:spcPts val="600"/>
                        </a:spcBef>
                        <a:spcAft>
                          <a:spcPts val="600"/>
                        </a:spcAft>
                      </a:pPr>
                      <a:r>
                        <a:rPr lang="en-US" sz="2000" dirty="0" smtClean="0">
                          <a:solidFill>
                            <a:schemeClr val="tx1"/>
                          </a:solidFill>
                          <a:effectLst/>
                          <a:latin typeface="+mn-lt"/>
                        </a:rPr>
                        <a:t>ASC 842: Finance </a:t>
                      </a:r>
                      <a:r>
                        <a:rPr lang="en-US" sz="2000" dirty="0">
                          <a:solidFill>
                            <a:schemeClr val="tx1"/>
                          </a:solidFill>
                          <a:effectLst/>
                          <a:latin typeface="+mn-lt"/>
                        </a:rPr>
                        <a:t>vs. Operating Leases                                                                                                              </a:t>
                      </a:r>
                      <a:endParaRPr lang="en-US" sz="200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r>
              <a:tr h="1111470">
                <a:tc>
                  <a:txBody>
                    <a:bodyPr/>
                    <a:lstStyle/>
                    <a:p>
                      <a:pPr marL="0" marR="0">
                        <a:spcBef>
                          <a:spcPts val="600"/>
                        </a:spcBef>
                        <a:spcAft>
                          <a:spcPts val="600"/>
                        </a:spcAft>
                      </a:pPr>
                      <a:r>
                        <a:rPr lang="en-US" sz="1600" b="0" dirty="0">
                          <a:solidFill>
                            <a:schemeClr val="tx1"/>
                          </a:solidFill>
                          <a:effectLst/>
                          <a:latin typeface="+mn-lt"/>
                        </a:rPr>
                        <a:t> </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600"/>
                        </a:spcAft>
                      </a:pPr>
                      <a:r>
                        <a:rPr lang="en-US" sz="1600" b="1" dirty="0" smtClean="0">
                          <a:effectLst/>
                          <a:latin typeface="+mn-lt"/>
                        </a:rPr>
                        <a:t>Finance</a:t>
                      </a:r>
                      <a:r>
                        <a:rPr lang="en-US" sz="1600" b="1" baseline="0" dirty="0" smtClean="0">
                          <a:effectLst/>
                          <a:latin typeface="+mn-lt"/>
                        </a:rPr>
                        <a:t> </a:t>
                      </a:r>
                      <a:r>
                        <a:rPr lang="en-US" sz="1600" b="1" dirty="0" smtClean="0">
                          <a:effectLst/>
                          <a:latin typeface="+mn-lt"/>
                        </a:rPr>
                        <a:t>Lease</a:t>
                      </a:r>
                      <a:endParaRPr lang="en-US" sz="1600" b="1" dirty="0">
                        <a:effectLst/>
                        <a:latin typeface="+mn-lt"/>
                      </a:endParaRPr>
                    </a:p>
                    <a:p>
                      <a:pPr marL="0" marR="0" algn="l">
                        <a:spcBef>
                          <a:spcPts val="600"/>
                        </a:spcBef>
                        <a:spcAft>
                          <a:spcPts val="600"/>
                        </a:spcAft>
                      </a:pPr>
                      <a:r>
                        <a:rPr lang="en-US" sz="1600" b="0" dirty="0">
                          <a:effectLst/>
                          <a:latin typeface="+mn-lt"/>
                        </a:rPr>
                        <a:t>(at least one of the </a:t>
                      </a:r>
                      <a:r>
                        <a:rPr lang="en-US" sz="1600" b="0" dirty="0" smtClean="0">
                          <a:effectLst/>
                          <a:latin typeface="+mn-lt"/>
                        </a:rPr>
                        <a:t>5 </a:t>
                      </a:r>
                      <a:r>
                        <a:rPr lang="en-US" sz="1600" b="0" dirty="0">
                          <a:effectLst/>
                          <a:latin typeface="+mn-lt"/>
                        </a:rPr>
                        <a:t>criteria must be met)</a:t>
                      </a:r>
                      <a:endParaRPr lang="en-US" sz="1600" b="0" dirty="0">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600"/>
                        </a:spcBef>
                        <a:spcAft>
                          <a:spcPts val="600"/>
                        </a:spcAft>
                      </a:pPr>
                      <a:r>
                        <a:rPr lang="en-US" sz="1600" b="1" dirty="0">
                          <a:solidFill>
                            <a:schemeClr val="tx1"/>
                          </a:solidFill>
                          <a:effectLst/>
                          <a:latin typeface="+mn-lt"/>
                        </a:rPr>
                        <a:t>Operating Lease</a:t>
                      </a:r>
                    </a:p>
                    <a:p>
                      <a:pPr marL="0" marR="0" algn="l">
                        <a:spcBef>
                          <a:spcPts val="600"/>
                        </a:spcBef>
                        <a:spcAft>
                          <a:spcPts val="600"/>
                        </a:spcAft>
                      </a:pPr>
                      <a:r>
                        <a:rPr lang="en-US" sz="1600" b="0" dirty="0">
                          <a:solidFill>
                            <a:schemeClr val="tx1"/>
                          </a:solidFill>
                          <a:effectLst/>
                          <a:latin typeface="+mn-lt"/>
                        </a:rPr>
                        <a:t>(all </a:t>
                      </a:r>
                      <a:r>
                        <a:rPr lang="en-US" sz="1600" b="0" dirty="0" smtClean="0">
                          <a:solidFill>
                            <a:schemeClr val="tx1"/>
                          </a:solidFill>
                          <a:effectLst/>
                          <a:latin typeface="+mn-lt"/>
                        </a:rPr>
                        <a:t>4 </a:t>
                      </a:r>
                      <a:r>
                        <a:rPr lang="en-US" sz="1600" b="0" dirty="0">
                          <a:solidFill>
                            <a:schemeClr val="tx1"/>
                          </a:solidFill>
                          <a:effectLst/>
                          <a:latin typeface="+mn-lt"/>
                        </a:rPr>
                        <a:t>criteria must be </a:t>
                      </a:r>
                      <a:r>
                        <a:rPr lang="en-US" sz="1600" b="0" dirty="0" smtClean="0">
                          <a:solidFill>
                            <a:schemeClr val="tx1"/>
                          </a:solidFill>
                          <a:effectLst/>
                          <a:latin typeface="+mn-lt"/>
                        </a:rPr>
                        <a:t>failed)</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748947">
                <a:tc>
                  <a:txBody>
                    <a:bodyPr/>
                    <a:lstStyle/>
                    <a:p>
                      <a:pPr marL="0" marR="0">
                        <a:spcBef>
                          <a:spcPts val="600"/>
                        </a:spcBef>
                        <a:spcAft>
                          <a:spcPts val="600"/>
                        </a:spcAft>
                      </a:pPr>
                      <a:r>
                        <a:rPr lang="en-US" sz="1600" b="0" dirty="0">
                          <a:solidFill>
                            <a:schemeClr val="tx1"/>
                          </a:solidFill>
                          <a:effectLst/>
                          <a:latin typeface="+mn-lt"/>
                        </a:rPr>
                        <a:t>Automatic transfer of ownership at </a:t>
                      </a:r>
                      <a:r>
                        <a:rPr lang="en-US" sz="1600" b="0" dirty="0" smtClean="0">
                          <a:solidFill>
                            <a:schemeClr val="tx1"/>
                          </a:solidFill>
                          <a:effectLst/>
                          <a:latin typeface="+mn-lt"/>
                        </a:rPr>
                        <a:t>end </a:t>
                      </a:r>
                      <a:r>
                        <a:rPr lang="en-US" sz="1600" b="0" dirty="0">
                          <a:solidFill>
                            <a:schemeClr val="tx1"/>
                          </a:solidFill>
                          <a:effectLst/>
                          <a:latin typeface="+mn-lt"/>
                        </a:rPr>
                        <a:t>of term</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Yes</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No</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9298">
                <a:tc>
                  <a:txBody>
                    <a:bodyPr/>
                    <a:lstStyle/>
                    <a:p>
                      <a:pPr marL="0" marR="0">
                        <a:spcBef>
                          <a:spcPts val="600"/>
                        </a:spcBef>
                        <a:spcAft>
                          <a:spcPts val="600"/>
                        </a:spcAft>
                      </a:pPr>
                      <a:r>
                        <a:rPr lang="en-US" sz="1600" b="0" dirty="0">
                          <a:solidFill>
                            <a:schemeClr val="tx1"/>
                          </a:solidFill>
                          <a:effectLst/>
                          <a:latin typeface="+mn-lt"/>
                        </a:rPr>
                        <a:t>Bargain purchase option</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Yes</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No</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9936">
                <a:tc>
                  <a:txBody>
                    <a:bodyPr/>
                    <a:lstStyle/>
                    <a:p>
                      <a:pPr marL="0" marR="0">
                        <a:spcBef>
                          <a:spcPts val="600"/>
                        </a:spcBef>
                        <a:spcAft>
                          <a:spcPts val="600"/>
                        </a:spcAft>
                      </a:pPr>
                      <a:r>
                        <a:rPr lang="en-US" sz="1600" b="0" dirty="0">
                          <a:solidFill>
                            <a:schemeClr val="tx1"/>
                          </a:solidFill>
                          <a:effectLst/>
                          <a:latin typeface="+mn-lt"/>
                        </a:rPr>
                        <a:t>Term</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 </a:t>
                      </a:r>
                      <a:r>
                        <a:rPr lang="en-US" sz="1600" b="0" dirty="0" smtClean="0">
                          <a:solidFill>
                            <a:schemeClr val="tx1"/>
                          </a:solidFill>
                          <a:effectLst/>
                          <a:latin typeface="+mn-lt"/>
                        </a:rPr>
                        <a:t>Major part (≥ </a:t>
                      </a:r>
                      <a:r>
                        <a:rPr lang="en-US" sz="1600" b="0" dirty="0">
                          <a:solidFill>
                            <a:schemeClr val="tx1"/>
                          </a:solidFill>
                          <a:effectLst/>
                          <a:latin typeface="+mn-lt"/>
                        </a:rPr>
                        <a:t>75% </a:t>
                      </a:r>
                      <a:r>
                        <a:rPr lang="en-US" sz="1600" b="0" dirty="0" smtClean="0">
                          <a:solidFill>
                            <a:schemeClr val="tx1"/>
                          </a:solidFill>
                          <a:effectLst/>
                          <a:latin typeface="+mn-lt"/>
                        </a:rPr>
                        <a:t>) of </a:t>
                      </a:r>
                      <a:r>
                        <a:rPr lang="en-US" sz="1600" b="0" dirty="0">
                          <a:solidFill>
                            <a:schemeClr val="tx1"/>
                          </a:solidFill>
                          <a:effectLst/>
                          <a:latin typeface="+mn-lt"/>
                        </a:rPr>
                        <a:t>useful </a:t>
                      </a:r>
                      <a:r>
                        <a:rPr lang="en-US" sz="1600" b="0" dirty="0" smtClean="0">
                          <a:solidFill>
                            <a:schemeClr val="tx1"/>
                          </a:solidFill>
                          <a:effectLst/>
                          <a:latin typeface="+mn-lt"/>
                        </a:rPr>
                        <a:t>life</a:t>
                      </a:r>
                      <a:br>
                        <a:rPr lang="en-US" sz="1600" b="0" dirty="0" smtClean="0">
                          <a:solidFill>
                            <a:schemeClr val="tx1"/>
                          </a:solidFill>
                          <a:effectLst/>
                          <a:latin typeface="+mn-lt"/>
                        </a:rPr>
                      </a:b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smtClean="0">
                          <a:solidFill>
                            <a:schemeClr val="tx1"/>
                          </a:solidFill>
                          <a:effectLst/>
                          <a:latin typeface="+mn-lt"/>
                        </a:rPr>
                        <a:t>Major part (≥ 75% ) of useful life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8594">
                <a:tc>
                  <a:txBody>
                    <a:bodyPr/>
                    <a:lstStyle/>
                    <a:p>
                      <a:pPr marL="0" marR="0">
                        <a:spcBef>
                          <a:spcPts val="600"/>
                        </a:spcBef>
                        <a:spcAft>
                          <a:spcPts val="600"/>
                        </a:spcAft>
                      </a:pPr>
                      <a:r>
                        <a:rPr lang="en-US" sz="1600" b="0" dirty="0">
                          <a:solidFill>
                            <a:schemeClr val="tx1"/>
                          </a:solidFill>
                          <a:effectLst/>
                          <a:latin typeface="+mn-lt"/>
                        </a:rPr>
                        <a:t>Present value of rentals using the Incremental Borrowing Rate or the Implicit Lease Rate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smtClean="0">
                          <a:solidFill>
                            <a:schemeClr val="tx1"/>
                          </a:solidFill>
                          <a:effectLst/>
                          <a:latin typeface="+mn-lt"/>
                        </a:rPr>
                        <a:t>Substantially all (≥ 90%)</a:t>
                      </a:r>
                      <a:r>
                        <a:rPr lang="en-US" sz="1600" b="0" baseline="0" dirty="0" smtClean="0">
                          <a:solidFill>
                            <a:schemeClr val="tx1"/>
                          </a:solidFill>
                          <a:effectLst/>
                          <a:latin typeface="+mn-lt"/>
                        </a:rPr>
                        <a:t> </a:t>
                      </a:r>
                      <a:r>
                        <a:rPr lang="en-US" sz="1600" b="0" dirty="0" smtClean="0">
                          <a:solidFill>
                            <a:schemeClr val="tx1"/>
                          </a:solidFill>
                          <a:effectLst/>
                          <a:latin typeface="+mn-lt"/>
                        </a:rPr>
                        <a:t>of </a:t>
                      </a:r>
                      <a:r>
                        <a:rPr lang="en-US" sz="1600" b="0" dirty="0">
                          <a:solidFill>
                            <a:schemeClr val="tx1"/>
                          </a:solidFill>
                          <a:effectLst/>
                          <a:latin typeface="+mn-lt"/>
                        </a:rPr>
                        <a:t>equipment </a:t>
                      </a:r>
                      <a:r>
                        <a:rPr lang="en-US" sz="1600" b="0" dirty="0" smtClean="0">
                          <a:solidFill>
                            <a:schemeClr val="tx1"/>
                          </a:solidFill>
                          <a:effectLst/>
                          <a:latin typeface="+mn-lt"/>
                        </a:rPr>
                        <a:t>cost/fair value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US" sz="1600" b="0" dirty="0" smtClean="0">
                          <a:solidFill>
                            <a:schemeClr val="tx1"/>
                          </a:solidFill>
                          <a:effectLst/>
                          <a:latin typeface="+mn-lt"/>
                        </a:rPr>
                        <a:t>Substantially all (≥ 90%)</a:t>
                      </a:r>
                      <a:r>
                        <a:rPr lang="en-US" sz="1600" b="0" baseline="0" dirty="0" smtClean="0">
                          <a:solidFill>
                            <a:schemeClr val="tx1"/>
                          </a:solidFill>
                          <a:effectLst/>
                          <a:latin typeface="+mn-lt"/>
                        </a:rPr>
                        <a:t> </a:t>
                      </a:r>
                      <a:r>
                        <a:rPr lang="en-US" sz="1600" b="0" dirty="0" smtClean="0">
                          <a:solidFill>
                            <a:schemeClr val="tx1"/>
                          </a:solidFill>
                          <a:effectLst/>
                          <a:latin typeface="+mn-lt"/>
                        </a:rPr>
                        <a:t>of equipment cost/fair value</a:t>
                      </a:r>
                      <a:endParaRPr lang="en-US" sz="1600" b="0" dirty="0" smtClean="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9487">
                <a:tc>
                  <a:txBody>
                    <a:bodyPr/>
                    <a:lstStyle/>
                    <a:p>
                      <a:pPr marL="0" marR="0">
                        <a:spcBef>
                          <a:spcPts val="600"/>
                        </a:spcBef>
                        <a:spcAft>
                          <a:spcPts val="600"/>
                        </a:spcAft>
                      </a:pPr>
                      <a:r>
                        <a:rPr lang="en-US" sz="1600" b="0" dirty="0" smtClean="0">
                          <a:solidFill>
                            <a:schemeClr val="tx1"/>
                          </a:solidFill>
                          <a:effectLst/>
                          <a:latin typeface="+mn-lt"/>
                          <a:ea typeface="Times New Roman"/>
                          <a:cs typeface="Times New Roman"/>
                        </a:rPr>
                        <a:t>Asset is specialized with no alternative</a:t>
                      </a:r>
                      <a:r>
                        <a:rPr lang="en-US" sz="1600" b="0" baseline="0" dirty="0" smtClean="0">
                          <a:solidFill>
                            <a:schemeClr val="tx1"/>
                          </a:solidFill>
                          <a:effectLst/>
                          <a:latin typeface="+mn-lt"/>
                          <a:ea typeface="Times New Roman"/>
                          <a:cs typeface="Times New Roman"/>
                        </a:rPr>
                        <a:t> use to the lessor</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smtClean="0">
                          <a:solidFill>
                            <a:schemeClr val="tx1"/>
                          </a:solidFill>
                          <a:effectLst/>
                          <a:latin typeface="+mn-lt"/>
                          <a:ea typeface="Times New Roman"/>
                          <a:cs typeface="Times New Roman"/>
                        </a:rPr>
                        <a:t>Yes</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smtClean="0">
                          <a:solidFill>
                            <a:schemeClr val="tx1"/>
                          </a:solidFill>
                          <a:effectLst/>
                          <a:latin typeface="+mn-lt"/>
                          <a:ea typeface="Times New Roman"/>
                          <a:cs typeface="Times New Roman"/>
                        </a:rPr>
                        <a:t>No</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6802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4235837"/>
          </a:xfrm>
        </p:spPr>
        <p:txBody>
          <a:bodyPr>
            <a:normAutofit fontScale="32500" lnSpcReduction="20000"/>
          </a:bodyPr>
          <a:lstStyle/>
          <a:p>
            <a:pPr marL="342900" indent="-342900">
              <a:buFont typeface="Arial" panose="020B0604020202020204" pitchFamily="34" charset="0"/>
              <a:buChar char="•"/>
            </a:pPr>
            <a:r>
              <a:rPr lang="en-US" sz="6200" dirty="0"/>
              <a:t>Most businesses require equipment in order to operate and grow and, for a majority of businesses, equipment financing is a key acquisition strategy</a:t>
            </a:r>
            <a:r>
              <a:rPr lang="en-US" sz="6200" dirty="0" smtClean="0"/>
              <a:t>.</a:t>
            </a:r>
          </a:p>
          <a:p>
            <a:endParaRPr lang="en-US" sz="6200" dirty="0"/>
          </a:p>
          <a:p>
            <a:pPr marL="342900" indent="-342900">
              <a:buFont typeface="Arial" panose="020B0604020202020204" pitchFamily="34" charset="0"/>
              <a:buChar char="•"/>
            </a:pPr>
            <a:r>
              <a:rPr lang="en-US" sz="6200" dirty="0" smtClean="0"/>
              <a:t>Domestically</a:t>
            </a:r>
            <a:r>
              <a:rPr lang="en-US" sz="6200" dirty="0"/>
              <a:t>, equipment finance accounts for $1 trillion of business each year. </a:t>
            </a:r>
            <a:endParaRPr lang="en-US" sz="6200" dirty="0" smtClean="0"/>
          </a:p>
          <a:p>
            <a:endParaRPr lang="en-US" sz="6200" dirty="0"/>
          </a:p>
          <a:p>
            <a:pPr marL="342900" indent="-342900">
              <a:buFont typeface="Arial" panose="020B0604020202020204" pitchFamily="34" charset="0"/>
              <a:buChar char="•"/>
            </a:pPr>
            <a:r>
              <a:rPr lang="en-US" sz="6200" dirty="0" smtClean="0"/>
              <a:t>Each </a:t>
            </a:r>
            <a:r>
              <a:rPr lang="en-US" sz="6200" dirty="0"/>
              <a:t>year American businesses, nonprofits and government agencies invest over $1.584 trillion in capital goods and software (excluding real estate). </a:t>
            </a:r>
            <a:endParaRPr lang="en-US" sz="6200" dirty="0" smtClean="0"/>
          </a:p>
          <a:p>
            <a:endParaRPr lang="en-US" sz="6200" dirty="0"/>
          </a:p>
          <a:p>
            <a:pPr marL="342900" indent="-342900">
              <a:buFont typeface="Arial" panose="020B0604020202020204" pitchFamily="34" charset="0"/>
              <a:buChar char="•"/>
            </a:pPr>
            <a:r>
              <a:rPr lang="en-US" sz="6200" dirty="0" smtClean="0"/>
              <a:t>Some </a:t>
            </a:r>
            <a:r>
              <a:rPr lang="en-US" sz="6200" dirty="0"/>
              <a:t>67%, or $1 trillion, is financed through loans, leases and other financial instruments. </a:t>
            </a:r>
            <a:endParaRPr lang="en-US" sz="6200" dirty="0" smtClean="0"/>
          </a:p>
          <a:p>
            <a:pPr marL="342900" indent="-342900">
              <a:buFont typeface="Arial" panose="020B0604020202020204" pitchFamily="34" charset="0"/>
              <a:buChar char="•"/>
            </a:pPr>
            <a:endParaRPr lang="en-US" sz="6200" dirty="0"/>
          </a:p>
          <a:p>
            <a:pPr marL="342900" indent="-342900">
              <a:buFont typeface="Arial" panose="020B0604020202020204" pitchFamily="34" charset="0"/>
              <a:buChar char="•"/>
            </a:pPr>
            <a:r>
              <a:rPr lang="en-US" sz="6200" dirty="0"/>
              <a:t>Nearly 8 in 10 businesses use at least one form of financing (excluding credit cards) to acquire equipment</a:t>
            </a:r>
            <a:r>
              <a:rPr lang="en-US" sz="6200" dirty="0" smtClean="0"/>
              <a:t>.</a:t>
            </a:r>
            <a:endParaRPr lang="en-US" sz="6200" dirty="0"/>
          </a:p>
          <a:p>
            <a:pPr marL="342900" indent="-342900">
              <a:buFont typeface="Arial" panose="020B0604020202020204" pitchFamily="34" charset="0"/>
              <a:buChar char="•"/>
            </a:pPr>
            <a:endParaRPr lang="en-US" sz="3600" dirty="0" smtClean="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8529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42765" y="1945177"/>
            <a:ext cx="7448203" cy="4427107"/>
          </a:xfrm>
        </p:spPr>
        <p:txBody>
          <a:bodyPr>
            <a:normAutofit/>
          </a:bodyPr>
          <a:lstStyle/>
          <a:p>
            <a:r>
              <a:rPr lang="en-US" sz="3600" b="1" dirty="0"/>
              <a:t>The key aspect to understand about equipment finance is that it is one of the most important ways for businesses to invest in capital while managing their balance sheets, taxes and cash flow.</a:t>
            </a:r>
          </a:p>
          <a:p>
            <a:endParaRPr lang="en-US" sz="3600" dirty="0" smtClean="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627"/>
          <a:stretch/>
        </p:blipFill>
        <p:spPr>
          <a:xfrm>
            <a:off x="205926" y="2356143"/>
            <a:ext cx="1336839" cy="1509000"/>
          </a:xfrm>
          <a:prstGeom prst="rect">
            <a:avLst/>
          </a:prstGeom>
        </p:spPr>
      </p:pic>
    </p:spTree>
    <p:extLst>
      <p:ext uri="{BB962C8B-B14F-4D97-AF65-F5344CB8AC3E}">
        <p14:creationId xmlns:p14="http://schemas.microsoft.com/office/powerpoint/2010/main" val="294373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3551" y="1468581"/>
            <a:ext cx="7886700" cy="946275"/>
          </a:xfrm>
        </p:spPr>
        <p:txBody>
          <a:bodyPr/>
          <a:lstStyle/>
          <a:p>
            <a:pPr marL="0" indent="0" algn="ctr">
              <a:buNone/>
            </a:pPr>
            <a:r>
              <a:rPr lang="en-US" b="1" dirty="0"/>
              <a:t>The equipment finance market is poised for a period of modest, but steady growth.</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4065240386"/>
              </p:ext>
            </p:extLst>
          </p:nvPr>
        </p:nvGraphicFramePr>
        <p:xfrm>
          <a:off x="329803" y="2194578"/>
          <a:ext cx="8814197" cy="4397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9803" y="169586"/>
            <a:ext cx="6888997" cy="1107996"/>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a:p>
            <a:r>
              <a:rPr lang="en-US" dirty="0" smtClean="0">
                <a:solidFill>
                  <a:schemeClr val="bg1"/>
                </a:solidFill>
                <a:latin typeface="+mj-lt"/>
              </a:rPr>
              <a:t> </a:t>
            </a:r>
            <a:endParaRPr lang="en-US" dirty="0">
              <a:solidFill>
                <a:schemeClr val="bg1"/>
              </a:solidFill>
              <a:latin typeface="+mj-lt"/>
            </a:endParaRPr>
          </a:p>
        </p:txBody>
      </p:sp>
    </p:spTree>
    <p:extLst>
      <p:ext uri="{BB962C8B-B14F-4D97-AF65-F5344CB8AC3E}">
        <p14:creationId xmlns:p14="http://schemas.microsoft.com/office/powerpoint/2010/main" val="18050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317223"/>
            <a:ext cx="8429105" cy="5552902"/>
          </a:xfrm>
        </p:spPr>
        <p:txBody>
          <a:bodyPr>
            <a:normAutofit fontScale="92500" lnSpcReduction="10000"/>
          </a:bodyPr>
          <a:lstStyle/>
          <a:p>
            <a:r>
              <a:rPr lang="en-US" sz="3600" dirty="0" smtClean="0"/>
              <a:t>The assets that a business may need to finance are varied; examples include:</a:t>
            </a:r>
          </a:p>
          <a:p>
            <a:pPr marL="1028700" lvl="1" indent="-571500">
              <a:buFont typeface="Arial" panose="020B0604020202020204" pitchFamily="34" charset="0"/>
              <a:buChar char="•"/>
            </a:pPr>
            <a:r>
              <a:rPr lang="en-US" sz="3200" dirty="0" smtClean="0">
                <a:solidFill>
                  <a:schemeClr val="tx1"/>
                </a:solidFill>
              </a:rPr>
              <a:t>Agricultural equipment</a:t>
            </a:r>
          </a:p>
          <a:p>
            <a:pPr marL="1028700" lvl="1" indent="-571500">
              <a:buFont typeface="Arial" panose="020B0604020202020204" pitchFamily="34" charset="0"/>
              <a:buChar char="•"/>
            </a:pPr>
            <a:r>
              <a:rPr lang="en-US" sz="3200" dirty="0" smtClean="0">
                <a:solidFill>
                  <a:schemeClr val="tx1"/>
                </a:solidFill>
              </a:rPr>
              <a:t>Commercial and corporate aircraft</a:t>
            </a:r>
          </a:p>
          <a:p>
            <a:pPr marL="1028700" lvl="1" indent="-571500">
              <a:buFont typeface="Arial" panose="020B0604020202020204" pitchFamily="34" charset="0"/>
              <a:buChar char="•"/>
            </a:pPr>
            <a:r>
              <a:rPr lang="en-US" sz="3200" dirty="0" smtClean="0">
                <a:solidFill>
                  <a:schemeClr val="tx1"/>
                </a:solidFill>
              </a:rPr>
              <a:t>Manufacturing and mining machinery</a:t>
            </a:r>
          </a:p>
          <a:p>
            <a:pPr marL="1028700" lvl="1" indent="-571500">
              <a:buFont typeface="Arial" panose="020B0604020202020204" pitchFamily="34" charset="0"/>
              <a:buChar char="•"/>
            </a:pPr>
            <a:r>
              <a:rPr lang="en-US" sz="3200" dirty="0" smtClean="0">
                <a:solidFill>
                  <a:schemeClr val="tx1"/>
                </a:solidFill>
              </a:rPr>
              <a:t>Rail cars and rolling stock</a:t>
            </a:r>
          </a:p>
          <a:p>
            <a:pPr marL="1028700" lvl="1" indent="-571500">
              <a:buFont typeface="Arial" panose="020B0604020202020204" pitchFamily="34" charset="0"/>
              <a:buChar char="•"/>
            </a:pPr>
            <a:r>
              <a:rPr lang="en-US" sz="3200" dirty="0" smtClean="0">
                <a:solidFill>
                  <a:schemeClr val="tx1"/>
                </a:solidFill>
              </a:rPr>
              <a:t>Vessels and containers</a:t>
            </a:r>
          </a:p>
          <a:p>
            <a:pPr marL="1028700" lvl="1" indent="-571500">
              <a:buFont typeface="Arial" panose="020B0604020202020204" pitchFamily="34" charset="0"/>
              <a:buChar char="•"/>
            </a:pPr>
            <a:r>
              <a:rPr lang="en-US" sz="3200" dirty="0" smtClean="0">
                <a:solidFill>
                  <a:schemeClr val="tx1"/>
                </a:solidFill>
              </a:rPr>
              <a:t>Trucks and transportation equipment</a:t>
            </a:r>
          </a:p>
          <a:p>
            <a:pPr marL="1028700" lvl="1" indent="-571500">
              <a:buFont typeface="Arial" panose="020B0604020202020204" pitchFamily="34" charset="0"/>
              <a:buChar char="•"/>
            </a:pPr>
            <a:r>
              <a:rPr lang="en-US" sz="3200" dirty="0" smtClean="0">
                <a:solidFill>
                  <a:schemeClr val="tx1"/>
                </a:solidFill>
              </a:rPr>
              <a:t>Construction and off-road equipment </a:t>
            </a:r>
          </a:p>
          <a:p>
            <a:pPr marL="1028700" lvl="1" indent="-571500">
              <a:buFont typeface="Arial" panose="020B0604020202020204" pitchFamily="34" charset="0"/>
              <a:buChar char="•"/>
            </a:pPr>
            <a:r>
              <a:rPr lang="en-US" sz="3200" dirty="0" smtClean="0">
                <a:solidFill>
                  <a:schemeClr val="tx1"/>
                </a:solidFill>
              </a:rPr>
              <a:t>Business, retail and office equipment </a:t>
            </a:r>
          </a:p>
          <a:p>
            <a:pPr marL="1028700" lvl="1" indent="-571500">
              <a:buFont typeface="Arial" panose="020B0604020202020204" pitchFamily="34" charset="0"/>
              <a:buChar char="•"/>
            </a:pPr>
            <a:r>
              <a:rPr lang="en-US" sz="3200" dirty="0" smtClean="0">
                <a:solidFill>
                  <a:schemeClr val="tx1"/>
                </a:solidFill>
              </a:rPr>
              <a:t>Medical technology and equipment</a:t>
            </a:r>
          </a:p>
          <a:p>
            <a:pPr marL="1028700" lvl="1" indent="-571500">
              <a:buFont typeface="Arial" panose="020B0604020202020204" pitchFamily="34" charset="0"/>
              <a:buChar char="•"/>
            </a:pPr>
            <a:r>
              <a:rPr lang="en-US" sz="3200" dirty="0" smtClean="0">
                <a:solidFill>
                  <a:schemeClr val="tx1"/>
                </a:solidFill>
              </a:rPr>
              <a:t>IT equipment and software </a:t>
            </a:r>
          </a:p>
          <a:p>
            <a:endParaRPr lang="en-US" sz="3600" dirty="0" smtClean="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p:txBody>
      </p:sp>
    </p:spTree>
    <p:extLst>
      <p:ext uri="{BB962C8B-B14F-4D97-AF65-F5344CB8AC3E}">
        <p14:creationId xmlns:p14="http://schemas.microsoft.com/office/powerpoint/2010/main" val="330754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6976" y="1599855"/>
            <a:ext cx="8429105" cy="644581"/>
          </a:xfrm>
        </p:spPr>
        <p:txBody>
          <a:bodyPr>
            <a:normAutofit/>
          </a:bodyPr>
          <a:lstStyle/>
          <a:p>
            <a:r>
              <a:rPr lang="en-US" sz="3600" b="1" dirty="0" smtClean="0"/>
              <a:t>Who are the players?</a:t>
            </a:r>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smtClean="0">
                <a:solidFill>
                  <a:srgbClr val="00539B"/>
                </a:solidFill>
              </a:rPr>
              <a:t>Industry Overview</a:t>
            </a:r>
            <a:endParaRPr lang="en-US" sz="4800" b="1" kern="1200" dirty="0" smtClean="0">
              <a:solidFill>
                <a:srgbClr val="00539B"/>
              </a:solidFill>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583134445"/>
              </p:ext>
            </p:extLst>
          </p:nvPr>
        </p:nvGraphicFramePr>
        <p:xfrm>
          <a:off x="721280" y="2256128"/>
          <a:ext cx="7924801" cy="3781518"/>
        </p:xfrm>
        <a:graphic>
          <a:graphicData uri="http://schemas.openxmlformats.org/drawingml/2006/table">
            <a:tbl>
              <a:tblPr firstRow="1" firstCol="1" lastRow="1" lastCol="1" bandRow="1" bandCol="1"/>
              <a:tblGrid>
                <a:gridCol w="2211674"/>
                <a:gridCol w="5713127"/>
              </a:tblGrid>
              <a:tr h="790222">
                <a:tc>
                  <a:txBody>
                    <a:bodyPr/>
                    <a:lstStyle/>
                    <a:p>
                      <a:pPr marL="0" marR="0" algn="ctr">
                        <a:spcBef>
                          <a:spcPts val="300"/>
                        </a:spcBef>
                        <a:spcAft>
                          <a:spcPts val="300"/>
                        </a:spcAft>
                      </a:pPr>
                      <a:r>
                        <a:rPr lang="en-US" sz="1600" b="1" dirty="0">
                          <a:solidFill>
                            <a:srgbClr val="FFFFFF"/>
                          </a:solidFill>
                          <a:effectLst/>
                          <a:latin typeface="+mn-lt"/>
                          <a:ea typeface="Times New Roman"/>
                          <a:cs typeface="Arial"/>
                        </a:rPr>
                        <a:t>Banks</a:t>
                      </a:r>
                      <a:endParaRPr lang="en-US" sz="16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Banks finance the sale or lease of equipment.  Banks may offer lease financing as one of their financial products in order to provide their customers with a full range of financial services</a:t>
                      </a:r>
                      <a:r>
                        <a:rPr lang="en-US" sz="1600" dirty="0" smtClean="0">
                          <a:effectLst/>
                          <a:latin typeface="+mn-lt"/>
                          <a:ea typeface="Times New Roman"/>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896">
                <a:tc>
                  <a:txBody>
                    <a:bodyPr/>
                    <a:lstStyle/>
                    <a:p>
                      <a:pPr marL="0" marR="0" algn="ctr">
                        <a:spcBef>
                          <a:spcPts val="300"/>
                        </a:spcBef>
                        <a:spcAft>
                          <a:spcPts val="300"/>
                        </a:spcAft>
                      </a:pPr>
                      <a:r>
                        <a:rPr lang="en-US" sz="1600" b="1" dirty="0" smtClean="0">
                          <a:solidFill>
                            <a:srgbClr val="FFFFFF"/>
                          </a:solidFill>
                          <a:effectLst/>
                          <a:latin typeface="+mn-lt"/>
                          <a:ea typeface="Times New Roman"/>
                          <a:cs typeface="Arial"/>
                        </a:rPr>
                        <a:t>Captives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Captives are companies set up by a manufacturer or equipment dealer to finance the sale or lease of its own products to end-users</a:t>
                      </a:r>
                      <a:r>
                        <a:rPr lang="en-US" sz="1600" dirty="0" smtClean="0">
                          <a:effectLst/>
                          <a:latin typeface="+mn-lt"/>
                          <a:ea typeface="Times New Roman"/>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301">
                <a:tc>
                  <a:txBody>
                    <a:bodyPr/>
                    <a:lstStyle/>
                    <a:p>
                      <a:pPr marL="0" marR="0" algn="ctr">
                        <a:spcBef>
                          <a:spcPts val="300"/>
                        </a:spcBef>
                        <a:spcAft>
                          <a:spcPts val="300"/>
                        </a:spcAft>
                      </a:pPr>
                      <a:r>
                        <a:rPr lang="en-US" sz="1600" b="1" dirty="0" smtClean="0">
                          <a:solidFill>
                            <a:srgbClr val="FFFFFF"/>
                          </a:solidFill>
                          <a:effectLst/>
                          <a:latin typeface="+mn-lt"/>
                          <a:ea typeface="Times New Roman"/>
                          <a:cs typeface="Arial"/>
                        </a:rPr>
                        <a:t>Independents</a:t>
                      </a:r>
                      <a:endParaRPr lang="en-US" sz="16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An independent leasing company is one that is not affiliated with another company. Independent leasing companies vary greatly in the products and services they offer. They may be generalists or they may specialize by ticket size, by equipment type, or by other criteria.</a:t>
                      </a:r>
                      <a:endParaRPr lang="en-US"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4092">
                <a:tc>
                  <a:txBody>
                    <a:bodyPr/>
                    <a:lstStyle/>
                    <a:p>
                      <a:pPr marL="0" marR="0" algn="ctr">
                        <a:spcBef>
                          <a:spcPts val="300"/>
                        </a:spcBef>
                        <a:spcAft>
                          <a:spcPts val="300"/>
                        </a:spcAft>
                      </a:pPr>
                      <a:r>
                        <a:rPr lang="en-US" sz="1600" b="1" dirty="0" smtClean="0">
                          <a:solidFill>
                            <a:schemeClr val="bg1"/>
                          </a:solidFill>
                          <a:effectLst/>
                          <a:latin typeface="+mn-lt"/>
                          <a:ea typeface="Times New Roman"/>
                          <a:cs typeface="Times New Roman"/>
                        </a:rPr>
                        <a:t>Brokers</a:t>
                      </a:r>
                      <a:endParaRPr lang="en-US" sz="1800" b="1" dirty="0">
                        <a:solidFill>
                          <a:schemeClr val="bg1"/>
                        </a:solidFill>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r>
                        <a:rPr lang="en-US" sz="1600" kern="1200" dirty="0" smtClean="0">
                          <a:solidFill>
                            <a:schemeClr val="tx1"/>
                          </a:solidFill>
                          <a:effectLst/>
                          <a:latin typeface="+mn-lt"/>
                          <a:ea typeface="+mn-ea"/>
                          <a:cs typeface="+mn-cs"/>
                        </a:rPr>
                        <a:t>Brokers establish a relationship with the CFO, assess their equipment financing need, and help determine the best product and structure to meet this need.  The Broker then presents the deal to several sources to find the best funding partner.  Brokers earns fees for services from either Company or the Funding Source. </a:t>
                      </a: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659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800" b="1" kern="1200" dirty="0" smtClean="0">
            <a:solidFill>
              <a:srgbClr val="00539B"/>
            </a:solidFill>
            <a:latin typeface="+mn-lt"/>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771</TotalTime>
  <Words>2731</Words>
  <Application>Microsoft Office PowerPoint</Application>
  <PresentationFormat>On-screen Show (4:3)</PresentationFormat>
  <Paragraphs>460</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Calibri</vt:lpstr>
      <vt:lpstr>Calibri Light</vt:lpstr>
      <vt:lpstr>Cambria</vt:lpstr>
      <vt:lpstr>Open Sans Condensed</vt:lpstr>
      <vt:lpstr>Open Sans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Chelsea Neil</cp:lastModifiedBy>
  <cp:revision>51</cp:revision>
  <cp:lastPrinted>2017-07-24T14:25:41Z</cp:lastPrinted>
  <dcterms:created xsi:type="dcterms:W3CDTF">2017-05-31T20:44:15Z</dcterms:created>
  <dcterms:modified xsi:type="dcterms:W3CDTF">2017-10-12T18:26:17Z</dcterms:modified>
</cp:coreProperties>
</file>